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tmp"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2" r:id="rId2"/>
    <p:sldMasterId id="2147483717" r:id="rId3"/>
  </p:sldMasterIdLst>
  <p:notesMasterIdLst>
    <p:notesMasterId r:id="rId27"/>
  </p:notesMasterIdLst>
  <p:sldIdLst>
    <p:sldId id="257" r:id="rId4"/>
    <p:sldId id="258" r:id="rId5"/>
    <p:sldId id="259" r:id="rId6"/>
    <p:sldId id="260" r:id="rId7"/>
    <p:sldId id="299" r:id="rId8"/>
    <p:sldId id="300" r:id="rId9"/>
    <p:sldId id="301" r:id="rId10"/>
    <p:sldId id="337" r:id="rId11"/>
    <p:sldId id="334" r:id="rId12"/>
    <p:sldId id="303" r:id="rId13"/>
    <p:sldId id="360" r:id="rId14"/>
    <p:sldId id="375" r:id="rId15"/>
    <p:sldId id="354" r:id="rId16"/>
    <p:sldId id="306" r:id="rId17"/>
    <p:sldId id="327" r:id="rId18"/>
    <p:sldId id="342" r:id="rId19"/>
    <p:sldId id="378" r:id="rId20"/>
    <p:sldId id="261" r:id="rId21"/>
    <p:sldId id="265" r:id="rId22"/>
    <p:sldId id="263" r:id="rId23"/>
    <p:sldId id="379" r:id="rId24"/>
    <p:sldId id="264" r:id="rId25"/>
    <p:sldId id="26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0560" autoAdjust="0"/>
  </p:normalViewPr>
  <p:slideViewPr>
    <p:cSldViewPr snapToGrid="0">
      <p:cViewPr varScale="1">
        <p:scale>
          <a:sx n="40" d="100"/>
          <a:sy n="40" d="100"/>
        </p:scale>
        <p:origin x="1650" y="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47CB80-C968-40A8-A10F-D0F89977239B}"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BBBF5888-706E-47E6-B536-443F7AEB2680}">
      <dgm:prSet phldrT="[Text]"/>
      <dgm:spPr/>
      <dgm:t>
        <a:bodyPr/>
        <a:lstStyle/>
        <a:p>
          <a:r>
            <a:rPr lang="en-US"/>
            <a:t>Guest OS Version</a:t>
          </a:r>
        </a:p>
      </dgm:t>
    </dgm:pt>
    <dgm:pt modelId="{83D860A0-1836-493E-A077-4C3361C3B955}" type="parTrans" cxnId="{92CD739B-2B6A-4C35-A8B0-D10AACFA2DB0}">
      <dgm:prSet/>
      <dgm:spPr/>
      <dgm:t>
        <a:bodyPr/>
        <a:lstStyle/>
        <a:p>
          <a:endParaRPr lang="en-US"/>
        </a:p>
      </dgm:t>
    </dgm:pt>
    <dgm:pt modelId="{1048ED3B-4F87-4546-8059-BEE8F77F0C4E}" type="sibTrans" cxnId="{92CD739B-2B6A-4C35-A8B0-D10AACFA2DB0}">
      <dgm:prSet/>
      <dgm:spPr/>
      <dgm:t>
        <a:bodyPr/>
        <a:lstStyle/>
        <a:p>
          <a:endParaRPr lang="en-US"/>
        </a:p>
      </dgm:t>
    </dgm:pt>
    <dgm:pt modelId="{57D17DB3-DD0F-411D-8B9C-31E2520EAE54}">
      <dgm:prSet/>
      <dgm:spPr/>
      <dgm:t>
        <a:bodyPr/>
        <a:lstStyle/>
        <a:p>
          <a:r>
            <a:rPr lang="en-US"/>
            <a:t>General Disk Requirements</a:t>
          </a:r>
        </a:p>
      </dgm:t>
    </dgm:pt>
    <dgm:pt modelId="{6D23E370-6D83-4940-8E45-2E418A736B7A}" type="parTrans" cxnId="{308FC9FA-91ED-4E95-8545-B37DB573CAD6}">
      <dgm:prSet/>
      <dgm:spPr/>
      <dgm:t>
        <a:bodyPr/>
        <a:lstStyle/>
        <a:p>
          <a:endParaRPr lang="en-US"/>
        </a:p>
      </dgm:t>
    </dgm:pt>
    <dgm:pt modelId="{458C73AB-76B9-4EE1-BF43-FBA9CA129A2E}" type="sibTrans" cxnId="{308FC9FA-91ED-4E95-8545-B37DB573CAD6}">
      <dgm:prSet/>
      <dgm:spPr/>
      <dgm:t>
        <a:bodyPr/>
        <a:lstStyle/>
        <a:p>
          <a:endParaRPr lang="en-US"/>
        </a:p>
      </dgm:t>
    </dgm:pt>
    <dgm:pt modelId="{B336F493-58EC-4672-86AB-AE2807B46E54}">
      <dgm:prSet/>
      <dgm:spPr/>
      <dgm:t>
        <a:bodyPr/>
        <a:lstStyle/>
        <a:p>
          <a:r>
            <a:rPr lang="en-US"/>
            <a:t>Windows OS Requirements</a:t>
          </a:r>
        </a:p>
      </dgm:t>
    </dgm:pt>
    <dgm:pt modelId="{1B2EDFA9-AC73-4006-A207-FF428E9460BA}" type="parTrans" cxnId="{4AA65BF4-9FC5-419A-930E-84D1C3A8921B}">
      <dgm:prSet/>
      <dgm:spPr/>
      <dgm:t>
        <a:bodyPr/>
        <a:lstStyle/>
        <a:p>
          <a:endParaRPr lang="en-US"/>
        </a:p>
      </dgm:t>
    </dgm:pt>
    <dgm:pt modelId="{ADA7D787-553C-455D-94DD-41B8E3792BD5}" type="sibTrans" cxnId="{4AA65BF4-9FC5-419A-930E-84D1C3A8921B}">
      <dgm:prSet/>
      <dgm:spPr/>
      <dgm:t>
        <a:bodyPr/>
        <a:lstStyle/>
        <a:p>
          <a:endParaRPr lang="en-US"/>
        </a:p>
      </dgm:t>
    </dgm:pt>
    <dgm:pt modelId="{5760889F-007B-484F-ABC1-CE8FDDE934EA}">
      <dgm:prSet/>
      <dgm:spPr/>
      <dgm:t>
        <a:bodyPr/>
        <a:lstStyle/>
        <a:p>
          <a:r>
            <a:rPr lang="en-US"/>
            <a:t>Hypervisor Requriements</a:t>
          </a:r>
        </a:p>
      </dgm:t>
    </dgm:pt>
    <dgm:pt modelId="{A4079C91-0036-4E18-AFCA-2B3D9050E266}" type="parTrans" cxnId="{5A3A8A5C-A4E2-44B1-A822-D00F87EB3EA4}">
      <dgm:prSet/>
      <dgm:spPr/>
      <dgm:t>
        <a:bodyPr/>
        <a:lstStyle/>
        <a:p>
          <a:endParaRPr lang="en-US"/>
        </a:p>
      </dgm:t>
    </dgm:pt>
    <dgm:pt modelId="{A7DF2A6B-C505-4761-B5D8-DE3508C18401}" type="sibTrans" cxnId="{5A3A8A5C-A4E2-44B1-A822-D00F87EB3EA4}">
      <dgm:prSet/>
      <dgm:spPr/>
      <dgm:t>
        <a:bodyPr/>
        <a:lstStyle/>
        <a:p>
          <a:endParaRPr lang="en-US"/>
        </a:p>
      </dgm:t>
    </dgm:pt>
    <dgm:pt modelId="{2BC1BD97-03F6-461A-A3CB-81C77586FDF6}">
      <dgm:prSet/>
      <dgm:spPr/>
      <dgm:t>
        <a:bodyPr/>
        <a:lstStyle/>
        <a:p>
          <a:r>
            <a:rPr lang="en-US"/>
            <a:t>Disk Space Requirements</a:t>
          </a:r>
        </a:p>
      </dgm:t>
    </dgm:pt>
    <dgm:pt modelId="{CD1350E4-922D-418D-B33F-4314051209F7}" type="parTrans" cxnId="{48179636-6A6A-4BED-9A51-6E2BE593A2CB}">
      <dgm:prSet/>
      <dgm:spPr/>
      <dgm:t>
        <a:bodyPr/>
        <a:lstStyle/>
        <a:p>
          <a:endParaRPr lang="en-US"/>
        </a:p>
      </dgm:t>
    </dgm:pt>
    <dgm:pt modelId="{1223B4B4-3B31-4A92-8ECC-1DA8FD6E0E5D}" type="sibTrans" cxnId="{48179636-6A6A-4BED-9A51-6E2BE593A2CB}">
      <dgm:prSet/>
      <dgm:spPr/>
      <dgm:t>
        <a:bodyPr/>
        <a:lstStyle/>
        <a:p>
          <a:endParaRPr lang="en-US"/>
        </a:p>
      </dgm:t>
    </dgm:pt>
    <dgm:pt modelId="{25B370CB-3CAD-43BC-9868-90D0B3221F73}">
      <dgm:prSet/>
      <dgm:spPr/>
      <dgm:t>
        <a:bodyPr/>
        <a:lstStyle/>
        <a:p>
          <a:r>
            <a:rPr lang="en-US"/>
            <a:t>.NET Version Requirements</a:t>
          </a:r>
        </a:p>
      </dgm:t>
    </dgm:pt>
    <dgm:pt modelId="{B55413EB-DBF5-4B5C-B9F1-632F02D5714A}" type="parTrans" cxnId="{147A7DB3-FE66-48D7-8F42-6448ECFC3413}">
      <dgm:prSet/>
      <dgm:spPr/>
      <dgm:t>
        <a:bodyPr/>
        <a:lstStyle/>
        <a:p>
          <a:endParaRPr lang="en-US"/>
        </a:p>
      </dgm:t>
    </dgm:pt>
    <dgm:pt modelId="{B5395B32-2DE7-4590-9A96-4B7039AC8DCC}" type="sibTrans" cxnId="{147A7DB3-FE66-48D7-8F42-6448ECFC3413}">
      <dgm:prSet/>
      <dgm:spPr/>
      <dgm:t>
        <a:bodyPr/>
        <a:lstStyle/>
        <a:p>
          <a:endParaRPr lang="en-US"/>
        </a:p>
      </dgm:t>
    </dgm:pt>
    <dgm:pt modelId="{647865F7-87A3-4F21-B3D0-D0335DFA76DF}">
      <dgm:prSet/>
      <dgm:spPr/>
      <dgm:t>
        <a:bodyPr/>
        <a:lstStyle/>
        <a:p>
          <a:r>
            <a:rPr lang="en-US"/>
            <a:t>Machine Name Length Requirements</a:t>
          </a:r>
        </a:p>
      </dgm:t>
    </dgm:pt>
    <dgm:pt modelId="{17E5BAEF-6A41-432C-9EEA-BF0D68350FAB}" type="parTrans" cxnId="{4E12E623-3401-48AB-B083-3D3A57FD26DA}">
      <dgm:prSet/>
      <dgm:spPr/>
      <dgm:t>
        <a:bodyPr/>
        <a:lstStyle/>
        <a:p>
          <a:endParaRPr lang="en-US"/>
        </a:p>
      </dgm:t>
    </dgm:pt>
    <dgm:pt modelId="{D254B9B4-DAE9-4816-9711-57AC5DF9B6C6}" type="sibTrans" cxnId="{4E12E623-3401-48AB-B083-3D3A57FD26DA}">
      <dgm:prSet/>
      <dgm:spPr/>
      <dgm:t>
        <a:bodyPr/>
        <a:lstStyle/>
        <a:p>
          <a:endParaRPr lang="en-US"/>
        </a:p>
      </dgm:t>
    </dgm:pt>
    <dgm:pt modelId="{FF1ACFB6-081C-4239-9AAB-5C1C1806FAF4}">
      <dgm:prSet/>
      <dgm:spPr/>
      <dgm:t>
        <a:bodyPr/>
        <a:lstStyle/>
        <a:p>
          <a:r>
            <a:rPr lang="en-US"/>
            <a:t>Boot Software Requirements</a:t>
          </a:r>
        </a:p>
      </dgm:t>
    </dgm:pt>
    <dgm:pt modelId="{63805AD2-241B-47E9-BFB7-89002F196006}" type="parTrans" cxnId="{7DB310FC-CB7D-4CD8-85C1-D469BDCEB2A7}">
      <dgm:prSet/>
      <dgm:spPr/>
      <dgm:t>
        <a:bodyPr/>
        <a:lstStyle/>
        <a:p>
          <a:endParaRPr lang="en-US"/>
        </a:p>
      </dgm:t>
    </dgm:pt>
    <dgm:pt modelId="{14CC850C-E80C-4A9F-8400-C7A8E2DBC0E8}" type="sibTrans" cxnId="{7DB310FC-CB7D-4CD8-85C1-D469BDCEB2A7}">
      <dgm:prSet/>
      <dgm:spPr/>
      <dgm:t>
        <a:bodyPr/>
        <a:lstStyle/>
        <a:p>
          <a:endParaRPr lang="en-US"/>
        </a:p>
      </dgm:t>
    </dgm:pt>
    <dgm:pt modelId="{28DCC607-2087-4721-8104-590F0CE6B656}">
      <dgm:prSet/>
      <dgm:spPr/>
      <dgm:t>
        <a:bodyPr/>
        <a:lstStyle/>
        <a:p>
          <a:r>
            <a:rPr lang="en-US"/>
            <a:t>VMware Tools Installed</a:t>
          </a:r>
        </a:p>
      </dgm:t>
    </dgm:pt>
    <dgm:pt modelId="{7F42B4C1-4C14-4C03-B7C8-5B0D7C98A27F}" type="parTrans" cxnId="{BB174384-12E0-48EE-84B1-4D0B762800BC}">
      <dgm:prSet/>
      <dgm:spPr/>
      <dgm:t>
        <a:bodyPr/>
        <a:lstStyle/>
        <a:p>
          <a:endParaRPr lang="en-US"/>
        </a:p>
      </dgm:t>
    </dgm:pt>
    <dgm:pt modelId="{1C6AA894-EE62-45B7-A416-180244DF2CB8}" type="sibTrans" cxnId="{BB174384-12E0-48EE-84B1-4D0B762800BC}">
      <dgm:prSet/>
      <dgm:spPr/>
      <dgm:t>
        <a:bodyPr/>
        <a:lstStyle/>
        <a:p>
          <a:endParaRPr lang="en-US"/>
        </a:p>
      </dgm:t>
    </dgm:pt>
    <dgm:pt modelId="{73D0BC8D-61CD-4D01-AA44-BC465F04230C}">
      <dgm:prSet/>
      <dgm:spPr/>
      <dgm:t>
        <a:bodyPr/>
        <a:lstStyle/>
        <a:p>
          <a:r>
            <a:rPr lang="en-US"/>
            <a:t>Linux System Requirements</a:t>
          </a:r>
        </a:p>
      </dgm:t>
    </dgm:pt>
    <dgm:pt modelId="{04FD96EE-68AF-41CA-A7D4-D90E20502993}" type="parTrans" cxnId="{B7D31C6E-5D40-4B17-92AC-B5C872E78F15}">
      <dgm:prSet/>
      <dgm:spPr/>
      <dgm:t>
        <a:bodyPr/>
        <a:lstStyle/>
        <a:p>
          <a:endParaRPr lang="en-US"/>
        </a:p>
      </dgm:t>
    </dgm:pt>
    <dgm:pt modelId="{068A04FA-B26B-41E7-82B9-E014904D9EC7}" type="sibTrans" cxnId="{B7D31C6E-5D40-4B17-92AC-B5C872E78F15}">
      <dgm:prSet/>
      <dgm:spPr/>
      <dgm:t>
        <a:bodyPr/>
        <a:lstStyle/>
        <a:p>
          <a:endParaRPr lang="en-US"/>
        </a:p>
      </dgm:t>
    </dgm:pt>
    <dgm:pt modelId="{4D7D38F7-5BA0-4F0B-8BCC-0B94411955A0}" type="pres">
      <dgm:prSet presAssocID="{2847CB80-C968-40A8-A10F-D0F89977239B}" presName="diagram" presStyleCnt="0">
        <dgm:presLayoutVars>
          <dgm:dir/>
          <dgm:resizeHandles val="exact"/>
        </dgm:presLayoutVars>
      </dgm:prSet>
      <dgm:spPr/>
    </dgm:pt>
    <dgm:pt modelId="{E4EDA768-7C58-41A2-A0AF-0569A3F161C6}" type="pres">
      <dgm:prSet presAssocID="{BBBF5888-706E-47E6-B536-443F7AEB2680}" presName="node" presStyleLbl="node1" presStyleIdx="0" presStyleCnt="10">
        <dgm:presLayoutVars>
          <dgm:bulletEnabled val="1"/>
        </dgm:presLayoutVars>
      </dgm:prSet>
      <dgm:spPr/>
    </dgm:pt>
    <dgm:pt modelId="{01047C1A-D435-471B-B387-E94DF8AFB78A}" type="pres">
      <dgm:prSet presAssocID="{1048ED3B-4F87-4546-8059-BEE8F77F0C4E}" presName="sibTrans" presStyleCnt="0"/>
      <dgm:spPr/>
    </dgm:pt>
    <dgm:pt modelId="{71168C55-DEB1-4E9C-AE43-F718F11B439F}" type="pres">
      <dgm:prSet presAssocID="{57D17DB3-DD0F-411D-8B9C-31E2520EAE54}" presName="node" presStyleLbl="node1" presStyleIdx="1" presStyleCnt="10">
        <dgm:presLayoutVars>
          <dgm:bulletEnabled val="1"/>
        </dgm:presLayoutVars>
      </dgm:prSet>
      <dgm:spPr/>
    </dgm:pt>
    <dgm:pt modelId="{A4BD19E2-604A-42D6-B11C-7E9A48E1AC3B}" type="pres">
      <dgm:prSet presAssocID="{458C73AB-76B9-4EE1-BF43-FBA9CA129A2E}" presName="sibTrans" presStyleCnt="0"/>
      <dgm:spPr/>
    </dgm:pt>
    <dgm:pt modelId="{174D306F-C201-4693-ABF4-99E3633D0F75}" type="pres">
      <dgm:prSet presAssocID="{B336F493-58EC-4672-86AB-AE2807B46E54}" presName="node" presStyleLbl="node1" presStyleIdx="2" presStyleCnt="10">
        <dgm:presLayoutVars>
          <dgm:bulletEnabled val="1"/>
        </dgm:presLayoutVars>
      </dgm:prSet>
      <dgm:spPr/>
    </dgm:pt>
    <dgm:pt modelId="{0804299B-3D11-415F-80FA-51AA83687319}" type="pres">
      <dgm:prSet presAssocID="{ADA7D787-553C-455D-94DD-41B8E3792BD5}" presName="sibTrans" presStyleCnt="0"/>
      <dgm:spPr/>
    </dgm:pt>
    <dgm:pt modelId="{BCF041CE-85C2-4463-B212-67934CB2813E}" type="pres">
      <dgm:prSet presAssocID="{5760889F-007B-484F-ABC1-CE8FDDE934EA}" presName="node" presStyleLbl="node1" presStyleIdx="3" presStyleCnt="10">
        <dgm:presLayoutVars>
          <dgm:bulletEnabled val="1"/>
        </dgm:presLayoutVars>
      </dgm:prSet>
      <dgm:spPr/>
    </dgm:pt>
    <dgm:pt modelId="{874631B4-B333-4398-A784-D50202578195}" type="pres">
      <dgm:prSet presAssocID="{A7DF2A6B-C505-4761-B5D8-DE3508C18401}" presName="sibTrans" presStyleCnt="0"/>
      <dgm:spPr/>
    </dgm:pt>
    <dgm:pt modelId="{7DA1BE7F-3704-40E7-A016-365EC69183CE}" type="pres">
      <dgm:prSet presAssocID="{2BC1BD97-03F6-461A-A3CB-81C77586FDF6}" presName="node" presStyleLbl="node1" presStyleIdx="4" presStyleCnt="10">
        <dgm:presLayoutVars>
          <dgm:bulletEnabled val="1"/>
        </dgm:presLayoutVars>
      </dgm:prSet>
      <dgm:spPr/>
    </dgm:pt>
    <dgm:pt modelId="{396C81F7-D508-47E5-8E9D-CF09FD8BAB8C}" type="pres">
      <dgm:prSet presAssocID="{1223B4B4-3B31-4A92-8ECC-1DA8FD6E0E5D}" presName="sibTrans" presStyleCnt="0"/>
      <dgm:spPr/>
    </dgm:pt>
    <dgm:pt modelId="{186793EB-BCA7-4F18-8B3A-D585B7100D20}" type="pres">
      <dgm:prSet presAssocID="{25B370CB-3CAD-43BC-9868-90D0B3221F73}" presName="node" presStyleLbl="node1" presStyleIdx="5" presStyleCnt="10">
        <dgm:presLayoutVars>
          <dgm:bulletEnabled val="1"/>
        </dgm:presLayoutVars>
      </dgm:prSet>
      <dgm:spPr/>
    </dgm:pt>
    <dgm:pt modelId="{49B0BFC8-4E94-4D41-B98E-CB271EE5DB68}" type="pres">
      <dgm:prSet presAssocID="{B5395B32-2DE7-4590-9A96-4B7039AC8DCC}" presName="sibTrans" presStyleCnt="0"/>
      <dgm:spPr/>
    </dgm:pt>
    <dgm:pt modelId="{F11680EB-DB74-4F86-AF6A-1EDB12A21910}" type="pres">
      <dgm:prSet presAssocID="{647865F7-87A3-4F21-B3D0-D0335DFA76DF}" presName="node" presStyleLbl="node1" presStyleIdx="6" presStyleCnt="10">
        <dgm:presLayoutVars>
          <dgm:bulletEnabled val="1"/>
        </dgm:presLayoutVars>
      </dgm:prSet>
      <dgm:spPr/>
    </dgm:pt>
    <dgm:pt modelId="{37923FC6-933B-4DB0-8292-543674C6BB71}" type="pres">
      <dgm:prSet presAssocID="{D254B9B4-DAE9-4816-9711-57AC5DF9B6C6}" presName="sibTrans" presStyleCnt="0"/>
      <dgm:spPr/>
    </dgm:pt>
    <dgm:pt modelId="{5F9AA3FC-6BAD-4D74-B990-BDFF7439C0B2}" type="pres">
      <dgm:prSet presAssocID="{FF1ACFB6-081C-4239-9AAB-5C1C1806FAF4}" presName="node" presStyleLbl="node1" presStyleIdx="7" presStyleCnt="10">
        <dgm:presLayoutVars>
          <dgm:bulletEnabled val="1"/>
        </dgm:presLayoutVars>
      </dgm:prSet>
      <dgm:spPr/>
    </dgm:pt>
    <dgm:pt modelId="{B0B08785-9DA0-4FEF-8EC9-D896FA617BF4}" type="pres">
      <dgm:prSet presAssocID="{14CC850C-E80C-4A9F-8400-C7A8E2DBC0E8}" presName="sibTrans" presStyleCnt="0"/>
      <dgm:spPr/>
    </dgm:pt>
    <dgm:pt modelId="{9B0A27E1-8D10-4EC5-B2D1-E7FD459BBB1C}" type="pres">
      <dgm:prSet presAssocID="{28DCC607-2087-4721-8104-590F0CE6B656}" presName="node" presStyleLbl="node1" presStyleIdx="8" presStyleCnt="10">
        <dgm:presLayoutVars>
          <dgm:bulletEnabled val="1"/>
        </dgm:presLayoutVars>
      </dgm:prSet>
      <dgm:spPr/>
    </dgm:pt>
    <dgm:pt modelId="{DAD5C0C2-5F24-4B49-ADCA-54C8B22F4E3C}" type="pres">
      <dgm:prSet presAssocID="{1C6AA894-EE62-45B7-A416-180244DF2CB8}" presName="sibTrans" presStyleCnt="0"/>
      <dgm:spPr/>
    </dgm:pt>
    <dgm:pt modelId="{B04BFC0A-A0CC-4066-9D32-A630F234D4AF}" type="pres">
      <dgm:prSet presAssocID="{73D0BC8D-61CD-4D01-AA44-BC465F04230C}" presName="node" presStyleLbl="node1" presStyleIdx="9" presStyleCnt="10">
        <dgm:presLayoutVars>
          <dgm:bulletEnabled val="1"/>
        </dgm:presLayoutVars>
      </dgm:prSet>
      <dgm:spPr/>
    </dgm:pt>
  </dgm:ptLst>
  <dgm:cxnLst>
    <dgm:cxn modelId="{A651C605-507F-4F55-BC30-644FB34A7A5D}" type="presOf" srcId="{BBBF5888-706E-47E6-B536-443F7AEB2680}" destId="{E4EDA768-7C58-41A2-A0AF-0569A3F161C6}" srcOrd="0" destOrd="0" presId="urn:microsoft.com/office/officeart/2005/8/layout/default"/>
    <dgm:cxn modelId="{08592118-C8BD-4BBE-B713-1853077747A4}" type="presOf" srcId="{2BC1BD97-03F6-461A-A3CB-81C77586FDF6}" destId="{7DA1BE7F-3704-40E7-A016-365EC69183CE}" srcOrd="0" destOrd="0" presId="urn:microsoft.com/office/officeart/2005/8/layout/default"/>
    <dgm:cxn modelId="{4E12E623-3401-48AB-B083-3D3A57FD26DA}" srcId="{2847CB80-C968-40A8-A10F-D0F89977239B}" destId="{647865F7-87A3-4F21-B3D0-D0335DFA76DF}" srcOrd="6" destOrd="0" parTransId="{17E5BAEF-6A41-432C-9EEA-BF0D68350FAB}" sibTransId="{D254B9B4-DAE9-4816-9711-57AC5DF9B6C6}"/>
    <dgm:cxn modelId="{48179636-6A6A-4BED-9A51-6E2BE593A2CB}" srcId="{2847CB80-C968-40A8-A10F-D0F89977239B}" destId="{2BC1BD97-03F6-461A-A3CB-81C77586FDF6}" srcOrd="4" destOrd="0" parTransId="{CD1350E4-922D-418D-B33F-4314051209F7}" sibTransId="{1223B4B4-3B31-4A92-8ECC-1DA8FD6E0E5D}"/>
    <dgm:cxn modelId="{1A0DA55B-E296-4C41-AD29-F8F9D464CE4D}" type="presOf" srcId="{73D0BC8D-61CD-4D01-AA44-BC465F04230C}" destId="{B04BFC0A-A0CC-4066-9D32-A630F234D4AF}" srcOrd="0" destOrd="0" presId="urn:microsoft.com/office/officeart/2005/8/layout/default"/>
    <dgm:cxn modelId="{5A3A8A5C-A4E2-44B1-A822-D00F87EB3EA4}" srcId="{2847CB80-C968-40A8-A10F-D0F89977239B}" destId="{5760889F-007B-484F-ABC1-CE8FDDE934EA}" srcOrd="3" destOrd="0" parTransId="{A4079C91-0036-4E18-AFCA-2B3D9050E266}" sibTransId="{A7DF2A6B-C505-4761-B5D8-DE3508C18401}"/>
    <dgm:cxn modelId="{C3C71046-9444-446E-AFAB-66C3B3DA6171}" type="presOf" srcId="{B336F493-58EC-4672-86AB-AE2807B46E54}" destId="{174D306F-C201-4693-ABF4-99E3633D0F75}" srcOrd="0" destOrd="0" presId="urn:microsoft.com/office/officeart/2005/8/layout/default"/>
    <dgm:cxn modelId="{B7D31C6E-5D40-4B17-92AC-B5C872E78F15}" srcId="{2847CB80-C968-40A8-A10F-D0F89977239B}" destId="{73D0BC8D-61CD-4D01-AA44-BC465F04230C}" srcOrd="9" destOrd="0" parTransId="{04FD96EE-68AF-41CA-A7D4-D90E20502993}" sibTransId="{068A04FA-B26B-41E7-82B9-E014904D9EC7}"/>
    <dgm:cxn modelId="{9A17A34F-04D7-40AA-B07F-A77DE962F7DA}" type="presOf" srcId="{FF1ACFB6-081C-4239-9AAB-5C1C1806FAF4}" destId="{5F9AA3FC-6BAD-4D74-B990-BDFF7439C0B2}" srcOrd="0" destOrd="0" presId="urn:microsoft.com/office/officeart/2005/8/layout/default"/>
    <dgm:cxn modelId="{BB174384-12E0-48EE-84B1-4D0B762800BC}" srcId="{2847CB80-C968-40A8-A10F-D0F89977239B}" destId="{28DCC607-2087-4721-8104-590F0CE6B656}" srcOrd="8" destOrd="0" parTransId="{7F42B4C1-4C14-4C03-B7C8-5B0D7C98A27F}" sibTransId="{1C6AA894-EE62-45B7-A416-180244DF2CB8}"/>
    <dgm:cxn modelId="{9A16AA84-1615-4546-BB65-5496FF99D372}" type="presOf" srcId="{647865F7-87A3-4F21-B3D0-D0335DFA76DF}" destId="{F11680EB-DB74-4F86-AF6A-1EDB12A21910}" srcOrd="0" destOrd="0" presId="urn:microsoft.com/office/officeart/2005/8/layout/default"/>
    <dgm:cxn modelId="{F124748D-0642-4760-8FA0-823ECD178301}" type="presOf" srcId="{25B370CB-3CAD-43BC-9868-90D0B3221F73}" destId="{186793EB-BCA7-4F18-8B3A-D585B7100D20}" srcOrd="0" destOrd="0" presId="urn:microsoft.com/office/officeart/2005/8/layout/default"/>
    <dgm:cxn modelId="{11415C8E-4895-456C-9A65-72A97FC3BB7B}" type="presOf" srcId="{57D17DB3-DD0F-411D-8B9C-31E2520EAE54}" destId="{71168C55-DEB1-4E9C-AE43-F718F11B439F}" srcOrd="0" destOrd="0" presId="urn:microsoft.com/office/officeart/2005/8/layout/default"/>
    <dgm:cxn modelId="{92CD739B-2B6A-4C35-A8B0-D10AACFA2DB0}" srcId="{2847CB80-C968-40A8-A10F-D0F89977239B}" destId="{BBBF5888-706E-47E6-B536-443F7AEB2680}" srcOrd="0" destOrd="0" parTransId="{83D860A0-1836-493E-A077-4C3361C3B955}" sibTransId="{1048ED3B-4F87-4546-8059-BEE8F77F0C4E}"/>
    <dgm:cxn modelId="{68E5E19E-304A-4C23-9E68-79B12F734367}" type="presOf" srcId="{2847CB80-C968-40A8-A10F-D0F89977239B}" destId="{4D7D38F7-5BA0-4F0B-8BCC-0B94411955A0}" srcOrd="0" destOrd="0" presId="urn:microsoft.com/office/officeart/2005/8/layout/default"/>
    <dgm:cxn modelId="{147A7DB3-FE66-48D7-8F42-6448ECFC3413}" srcId="{2847CB80-C968-40A8-A10F-D0F89977239B}" destId="{25B370CB-3CAD-43BC-9868-90D0B3221F73}" srcOrd="5" destOrd="0" parTransId="{B55413EB-DBF5-4B5C-B9F1-632F02D5714A}" sibTransId="{B5395B32-2DE7-4590-9A96-4B7039AC8DCC}"/>
    <dgm:cxn modelId="{7351ACB3-1FE8-4F0A-AE6B-AFADA8C714A0}" type="presOf" srcId="{5760889F-007B-484F-ABC1-CE8FDDE934EA}" destId="{BCF041CE-85C2-4463-B212-67934CB2813E}" srcOrd="0" destOrd="0" presId="urn:microsoft.com/office/officeart/2005/8/layout/default"/>
    <dgm:cxn modelId="{FDBFA2DC-76F0-497A-BC87-6C6D59E72CBD}" type="presOf" srcId="{28DCC607-2087-4721-8104-590F0CE6B656}" destId="{9B0A27E1-8D10-4EC5-B2D1-E7FD459BBB1C}" srcOrd="0" destOrd="0" presId="urn:microsoft.com/office/officeart/2005/8/layout/default"/>
    <dgm:cxn modelId="{4AA65BF4-9FC5-419A-930E-84D1C3A8921B}" srcId="{2847CB80-C968-40A8-A10F-D0F89977239B}" destId="{B336F493-58EC-4672-86AB-AE2807B46E54}" srcOrd="2" destOrd="0" parTransId="{1B2EDFA9-AC73-4006-A207-FF428E9460BA}" sibTransId="{ADA7D787-553C-455D-94DD-41B8E3792BD5}"/>
    <dgm:cxn modelId="{308FC9FA-91ED-4E95-8545-B37DB573CAD6}" srcId="{2847CB80-C968-40A8-A10F-D0F89977239B}" destId="{57D17DB3-DD0F-411D-8B9C-31E2520EAE54}" srcOrd="1" destOrd="0" parTransId="{6D23E370-6D83-4940-8E45-2E418A736B7A}" sibTransId="{458C73AB-76B9-4EE1-BF43-FBA9CA129A2E}"/>
    <dgm:cxn modelId="{7DB310FC-CB7D-4CD8-85C1-D469BDCEB2A7}" srcId="{2847CB80-C968-40A8-A10F-D0F89977239B}" destId="{FF1ACFB6-081C-4239-9AAB-5C1C1806FAF4}" srcOrd="7" destOrd="0" parTransId="{63805AD2-241B-47E9-BFB7-89002F196006}" sibTransId="{14CC850C-E80C-4A9F-8400-C7A8E2DBC0E8}"/>
    <dgm:cxn modelId="{D4DD43A9-3F7E-4718-9213-F0AD9B4AFAA7}" type="presParOf" srcId="{4D7D38F7-5BA0-4F0B-8BCC-0B94411955A0}" destId="{E4EDA768-7C58-41A2-A0AF-0569A3F161C6}" srcOrd="0" destOrd="0" presId="urn:microsoft.com/office/officeart/2005/8/layout/default"/>
    <dgm:cxn modelId="{AFCFE3DD-90A4-4FD1-A512-F3EF1EC810E6}" type="presParOf" srcId="{4D7D38F7-5BA0-4F0B-8BCC-0B94411955A0}" destId="{01047C1A-D435-471B-B387-E94DF8AFB78A}" srcOrd="1" destOrd="0" presId="urn:microsoft.com/office/officeart/2005/8/layout/default"/>
    <dgm:cxn modelId="{F9FC14D6-5AE5-4E59-96D3-684A90C61B3A}" type="presParOf" srcId="{4D7D38F7-5BA0-4F0B-8BCC-0B94411955A0}" destId="{71168C55-DEB1-4E9C-AE43-F718F11B439F}" srcOrd="2" destOrd="0" presId="urn:microsoft.com/office/officeart/2005/8/layout/default"/>
    <dgm:cxn modelId="{C970472A-D373-4238-8478-299F18943222}" type="presParOf" srcId="{4D7D38F7-5BA0-4F0B-8BCC-0B94411955A0}" destId="{A4BD19E2-604A-42D6-B11C-7E9A48E1AC3B}" srcOrd="3" destOrd="0" presId="urn:microsoft.com/office/officeart/2005/8/layout/default"/>
    <dgm:cxn modelId="{27E4DE07-8641-4C79-8AF9-475F325698ED}" type="presParOf" srcId="{4D7D38F7-5BA0-4F0B-8BCC-0B94411955A0}" destId="{174D306F-C201-4693-ABF4-99E3633D0F75}" srcOrd="4" destOrd="0" presId="urn:microsoft.com/office/officeart/2005/8/layout/default"/>
    <dgm:cxn modelId="{F4247447-571D-4D84-8DE5-6AAEA12FE43F}" type="presParOf" srcId="{4D7D38F7-5BA0-4F0B-8BCC-0B94411955A0}" destId="{0804299B-3D11-415F-80FA-51AA83687319}" srcOrd="5" destOrd="0" presId="urn:microsoft.com/office/officeart/2005/8/layout/default"/>
    <dgm:cxn modelId="{CBEE8B0C-2F77-4A4C-A0D4-C3106E2B524D}" type="presParOf" srcId="{4D7D38F7-5BA0-4F0B-8BCC-0B94411955A0}" destId="{BCF041CE-85C2-4463-B212-67934CB2813E}" srcOrd="6" destOrd="0" presId="urn:microsoft.com/office/officeart/2005/8/layout/default"/>
    <dgm:cxn modelId="{4FC8643E-C6F5-4235-A739-89972D69DF6A}" type="presParOf" srcId="{4D7D38F7-5BA0-4F0B-8BCC-0B94411955A0}" destId="{874631B4-B333-4398-A784-D50202578195}" srcOrd="7" destOrd="0" presId="urn:microsoft.com/office/officeart/2005/8/layout/default"/>
    <dgm:cxn modelId="{B59090EB-9139-435B-8C68-301FAAF53163}" type="presParOf" srcId="{4D7D38F7-5BA0-4F0B-8BCC-0B94411955A0}" destId="{7DA1BE7F-3704-40E7-A016-365EC69183CE}" srcOrd="8" destOrd="0" presId="urn:microsoft.com/office/officeart/2005/8/layout/default"/>
    <dgm:cxn modelId="{7ACB1019-660E-4927-AA6B-90514914D9F5}" type="presParOf" srcId="{4D7D38F7-5BA0-4F0B-8BCC-0B94411955A0}" destId="{396C81F7-D508-47E5-8E9D-CF09FD8BAB8C}" srcOrd="9" destOrd="0" presId="urn:microsoft.com/office/officeart/2005/8/layout/default"/>
    <dgm:cxn modelId="{1C715C82-883E-4C8E-AF78-6813110A6671}" type="presParOf" srcId="{4D7D38F7-5BA0-4F0B-8BCC-0B94411955A0}" destId="{186793EB-BCA7-4F18-8B3A-D585B7100D20}" srcOrd="10" destOrd="0" presId="urn:microsoft.com/office/officeart/2005/8/layout/default"/>
    <dgm:cxn modelId="{3A5326A7-4621-4230-AD2A-AC0F0C10B570}" type="presParOf" srcId="{4D7D38F7-5BA0-4F0B-8BCC-0B94411955A0}" destId="{49B0BFC8-4E94-4D41-B98E-CB271EE5DB68}" srcOrd="11" destOrd="0" presId="urn:microsoft.com/office/officeart/2005/8/layout/default"/>
    <dgm:cxn modelId="{9B6E40EB-BC29-4C16-85C4-B7726D9375BF}" type="presParOf" srcId="{4D7D38F7-5BA0-4F0B-8BCC-0B94411955A0}" destId="{F11680EB-DB74-4F86-AF6A-1EDB12A21910}" srcOrd="12" destOrd="0" presId="urn:microsoft.com/office/officeart/2005/8/layout/default"/>
    <dgm:cxn modelId="{ED0C7206-18B5-48D2-82FF-069419A520DC}" type="presParOf" srcId="{4D7D38F7-5BA0-4F0B-8BCC-0B94411955A0}" destId="{37923FC6-933B-4DB0-8292-543674C6BB71}" srcOrd="13" destOrd="0" presId="urn:microsoft.com/office/officeart/2005/8/layout/default"/>
    <dgm:cxn modelId="{639644FB-2D88-4DE4-8CB5-D22BEEB27E48}" type="presParOf" srcId="{4D7D38F7-5BA0-4F0B-8BCC-0B94411955A0}" destId="{5F9AA3FC-6BAD-4D74-B990-BDFF7439C0B2}" srcOrd="14" destOrd="0" presId="urn:microsoft.com/office/officeart/2005/8/layout/default"/>
    <dgm:cxn modelId="{89BB09DE-ED51-4944-8E34-2DC08F585B69}" type="presParOf" srcId="{4D7D38F7-5BA0-4F0B-8BCC-0B94411955A0}" destId="{B0B08785-9DA0-4FEF-8EC9-D896FA617BF4}" srcOrd="15" destOrd="0" presId="urn:microsoft.com/office/officeart/2005/8/layout/default"/>
    <dgm:cxn modelId="{F3D99934-AAB1-4FB2-B60B-E344E9189CDF}" type="presParOf" srcId="{4D7D38F7-5BA0-4F0B-8BCC-0B94411955A0}" destId="{9B0A27E1-8D10-4EC5-B2D1-E7FD459BBB1C}" srcOrd="16" destOrd="0" presId="urn:microsoft.com/office/officeart/2005/8/layout/default"/>
    <dgm:cxn modelId="{6D8B49BD-430D-49A0-8963-87A62453D65D}" type="presParOf" srcId="{4D7D38F7-5BA0-4F0B-8BCC-0B94411955A0}" destId="{DAD5C0C2-5F24-4B49-ADCA-54C8B22F4E3C}" srcOrd="17" destOrd="0" presId="urn:microsoft.com/office/officeart/2005/8/layout/default"/>
    <dgm:cxn modelId="{BE6B1216-6740-473C-861B-5CBA9DC92A14}" type="presParOf" srcId="{4D7D38F7-5BA0-4F0B-8BCC-0B94411955A0}" destId="{B04BFC0A-A0CC-4066-9D32-A630F234D4AF}"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47CB80-C968-40A8-A10F-D0F89977239B}"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BBBF5888-706E-47E6-B536-443F7AEB2680}">
      <dgm:prSet phldrT="[Text]"/>
      <dgm:spPr>
        <a:solidFill>
          <a:srgbClr val="FF0000"/>
        </a:solidFill>
      </dgm:spPr>
      <dgm:t>
        <a:bodyPr/>
        <a:lstStyle/>
        <a:p>
          <a:r>
            <a:rPr lang="en-US" dirty="0"/>
            <a:t>Change OS to Windows Server 2008 R2 or later (very difficult)</a:t>
          </a:r>
        </a:p>
      </dgm:t>
    </dgm:pt>
    <dgm:pt modelId="{83D860A0-1836-493E-A077-4C3361C3B955}" type="parTrans" cxnId="{92CD739B-2B6A-4C35-A8B0-D10AACFA2DB0}">
      <dgm:prSet/>
      <dgm:spPr/>
      <dgm:t>
        <a:bodyPr/>
        <a:lstStyle/>
        <a:p>
          <a:endParaRPr lang="en-US"/>
        </a:p>
      </dgm:t>
    </dgm:pt>
    <dgm:pt modelId="{1048ED3B-4F87-4546-8059-BEE8F77F0C4E}" type="sibTrans" cxnId="{92CD739B-2B6A-4C35-A8B0-D10AACFA2DB0}">
      <dgm:prSet/>
      <dgm:spPr/>
      <dgm:t>
        <a:bodyPr/>
        <a:lstStyle/>
        <a:p>
          <a:endParaRPr lang="en-US"/>
        </a:p>
      </dgm:t>
    </dgm:pt>
    <dgm:pt modelId="{C3BD8C62-78B8-4D33-B228-08C41B4ED7C4}">
      <dgm:prSet/>
      <dgm:spPr>
        <a:solidFill>
          <a:srgbClr val="FFC000"/>
        </a:solidFill>
      </dgm:spPr>
      <dgm:t>
        <a:bodyPr/>
        <a:lstStyle/>
        <a:p>
          <a:r>
            <a:rPr lang="en-US" dirty="0"/>
            <a:t>Upgrade .Net version to 3.5.1 or greater (not difficult)</a:t>
          </a:r>
        </a:p>
      </dgm:t>
    </dgm:pt>
    <dgm:pt modelId="{A2818538-3810-4E64-8C78-D21EF368070B}" type="parTrans" cxnId="{EAEB3653-F47B-497A-AE44-A3E3F8B587B9}">
      <dgm:prSet/>
      <dgm:spPr/>
      <dgm:t>
        <a:bodyPr/>
        <a:lstStyle/>
        <a:p>
          <a:endParaRPr lang="en-US"/>
        </a:p>
      </dgm:t>
    </dgm:pt>
    <dgm:pt modelId="{F254472A-70FF-4D86-9B9E-9F0433067DD2}" type="sibTrans" cxnId="{EAEB3653-F47B-497A-AE44-A3E3F8B587B9}">
      <dgm:prSet/>
      <dgm:spPr/>
      <dgm:t>
        <a:bodyPr/>
        <a:lstStyle/>
        <a:p>
          <a:endParaRPr lang="en-US"/>
        </a:p>
      </dgm:t>
    </dgm:pt>
    <dgm:pt modelId="{5069F935-ED37-4BD2-8EC9-21E6C490CDF8}">
      <dgm:prSet/>
      <dgm:spPr>
        <a:solidFill>
          <a:srgbClr val="00B050"/>
        </a:solidFill>
      </dgm:spPr>
      <dgm:t>
        <a:bodyPr/>
        <a:lstStyle/>
        <a:p>
          <a:r>
            <a:rPr lang="en-US" dirty="0"/>
            <a:t>Compute Optimization</a:t>
          </a:r>
        </a:p>
      </dgm:t>
    </dgm:pt>
    <dgm:pt modelId="{CFDFF27F-A0EA-40C0-B849-E4FC88F02358}" type="parTrans" cxnId="{A349FB99-C6C2-4602-859D-ACD68107E7A9}">
      <dgm:prSet/>
      <dgm:spPr/>
      <dgm:t>
        <a:bodyPr/>
        <a:lstStyle/>
        <a:p>
          <a:endParaRPr lang="en-US"/>
        </a:p>
      </dgm:t>
    </dgm:pt>
    <dgm:pt modelId="{06969892-6BE8-4EFC-938D-7D9D1894D173}" type="sibTrans" cxnId="{A349FB99-C6C2-4602-859D-ACD68107E7A9}">
      <dgm:prSet/>
      <dgm:spPr/>
      <dgm:t>
        <a:bodyPr/>
        <a:lstStyle/>
        <a:p>
          <a:endParaRPr lang="en-US"/>
        </a:p>
      </dgm:t>
    </dgm:pt>
    <dgm:pt modelId="{31B0CA3B-6A8C-4D66-849E-0BE7B8B76E8C}">
      <dgm:prSet/>
      <dgm:spPr>
        <a:solidFill>
          <a:srgbClr val="00B050"/>
        </a:solidFill>
      </dgm:spPr>
      <dgm:t>
        <a:bodyPr/>
        <a:lstStyle/>
        <a:p>
          <a:r>
            <a:rPr lang="en-US" dirty="0"/>
            <a:t>…etc.</a:t>
          </a:r>
        </a:p>
      </dgm:t>
    </dgm:pt>
    <dgm:pt modelId="{5C140D4C-2E2D-42A7-B58F-5456994718F7}" type="parTrans" cxnId="{D327C4D5-AD10-4471-A52D-06EAD1EC1F06}">
      <dgm:prSet/>
      <dgm:spPr/>
      <dgm:t>
        <a:bodyPr/>
        <a:lstStyle/>
        <a:p>
          <a:endParaRPr lang="en-US"/>
        </a:p>
      </dgm:t>
    </dgm:pt>
    <dgm:pt modelId="{5AEA2621-0804-43A5-B232-AFBE1616DFB7}" type="sibTrans" cxnId="{D327C4D5-AD10-4471-A52D-06EAD1EC1F06}">
      <dgm:prSet/>
      <dgm:spPr/>
      <dgm:t>
        <a:bodyPr/>
        <a:lstStyle/>
        <a:p>
          <a:endParaRPr lang="en-US"/>
        </a:p>
      </dgm:t>
    </dgm:pt>
    <dgm:pt modelId="{049713C2-44C7-4528-8A0F-67515EFAE0F0}">
      <dgm:prSet/>
      <dgm:spPr>
        <a:solidFill>
          <a:srgbClr val="00B050"/>
        </a:solidFill>
      </dgm:spPr>
      <dgm:t>
        <a:bodyPr/>
        <a:lstStyle/>
        <a:p>
          <a:r>
            <a:rPr lang="en-US" dirty="0"/>
            <a:t>Storage Optimization</a:t>
          </a:r>
        </a:p>
      </dgm:t>
    </dgm:pt>
    <dgm:pt modelId="{DDC37C6E-A6E4-42BE-B4C6-967E59C71761}" type="parTrans" cxnId="{9E36C3A9-1F11-4C2D-9446-A4C7C053D159}">
      <dgm:prSet/>
      <dgm:spPr/>
      <dgm:t>
        <a:bodyPr/>
        <a:lstStyle/>
        <a:p>
          <a:endParaRPr lang="en-US"/>
        </a:p>
      </dgm:t>
    </dgm:pt>
    <dgm:pt modelId="{986BC5EA-D22E-4D27-8D8F-0FB1E4176392}" type="sibTrans" cxnId="{9E36C3A9-1F11-4C2D-9446-A4C7C053D159}">
      <dgm:prSet/>
      <dgm:spPr/>
      <dgm:t>
        <a:bodyPr/>
        <a:lstStyle/>
        <a:p>
          <a:endParaRPr lang="en-US"/>
        </a:p>
      </dgm:t>
    </dgm:pt>
    <dgm:pt modelId="{4D7D38F7-5BA0-4F0B-8BCC-0B94411955A0}" type="pres">
      <dgm:prSet presAssocID="{2847CB80-C968-40A8-A10F-D0F89977239B}" presName="diagram" presStyleCnt="0">
        <dgm:presLayoutVars>
          <dgm:dir/>
          <dgm:resizeHandles val="exact"/>
        </dgm:presLayoutVars>
      </dgm:prSet>
      <dgm:spPr/>
    </dgm:pt>
    <dgm:pt modelId="{E4EDA768-7C58-41A2-A0AF-0569A3F161C6}" type="pres">
      <dgm:prSet presAssocID="{BBBF5888-706E-47E6-B536-443F7AEB2680}" presName="node" presStyleLbl="node1" presStyleIdx="0" presStyleCnt="5">
        <dgm:presLayoutVars>
          <dgm:bulletEnabled val="1"/>
        </dgm:presLayoutVars>
      </dgm:prSet>
      <dgm:spPr/>
    </dgm:pt>
    <dgm:pt modelId="{01047C1A-D435-471B-B387-E94DF8AFB78A}" type="pres">
      <dgm:prSet presAssocID="{1048ED3B-4F87-4546-8059-BEE8F77F0C4E}" presName="sibTrans" presStyleCnt="0"/>
      <dgm:spPr/>
    </dgm:pt>
    <dgm:pt modelId="{93F07671-10A0-48E3-85C0-BB1A55F0F6CE}" type="pres">
      <dgm:prSet presAssocID="{C3BD8C62-78B8-4D33-B228-08C41B4ED7C4}" presName="node" presStyleLbl="node1" presStyleIdx="1" presStyleCnt="5">
        <dgm:presLayoutVars>
          <dgm:bulletEnabled val="1"/>
        </dgm:presLayoutVars>
      </dgm:prSet>
      <dgm:spPr/>
    </dgm:pt>
    <dgm:pt modelId="{37001E77-02B1-48CC-8D07-FC9FFD373537}" type="pres">
      <dgm:prSet presAssocID="{F254472A-70FF-4D86-9B9E-9F0433067DD2}" presName="sibTrans" presStyleCnt="0"/>
      <dgm:spPr/>
    </dgm:pt>
    <dgm:pt modelId="{5B170CFD-AC90-4D37-B0E6-9919DF4EF3A8}" type="pres">
      <dgm:prSet presAssocID="{5069F935-ED37-4BD2-8EC9-21E6C490CDF8}" presName="node" presStyleLbl="node1" presStyleIdx="2" presStyleCnt="5">
        <dgm:presLayoutVars>
          <dgm:bulletEnabled val="1"/>
        </dgm:presLayoutVars>
      </dgm:prSet>
      <dgm:spPr/>
    </dgm:pt>
    <dgm:pt modelId="{8CEB65BD-54D8-4893-B962-AFCC92627279}" type="pres">
      <dgm:prSet presAssocID="{06969892-6BE8-4EFC-938D-7D9D1894D173}" presName="sibTrans" presStyleCnt="0"/>
      <dgm:spPr/>
    </dgm:pt>
    <dgm:pt modelId="{FEABE3F9-1014-4A19-BBEF-70E0893E14CF}" type="pres">
      <dgm:prSet presAssocID="{049713C2-44C7-4528-8A0F-67515EFAE0F0}" presName="node" presStyleLbl="node1" presStyleIdx="3" presStyleCnt="5">
        <dgm:presLayoutVars>
          <dgm:bulletEnabled val="1"/>
        </dgm:presLayoutVars>
      </dgm:prSet>
      <dgm:spPr/>
    </dgm:pt>
    <dgm:pt modelId="{81C6E6CD-13E5-4542-9E9B-017C8DDE9E8E}" type="pres">
      <dgm:prSet presAssocID="{986BC5EA-D22E-4D27-8D8F-0FB1E4176392}" presName="sibTrans" presStyleCnt="0"/>
      <dgm:spPr/>
    </dgm:pt>
    <dgm:pt modelId="{DA58EB4A-4BAD-4288-B36E-ABE7B67B2E70}" type="pres">
      <dgm:prSet presAssocID="{31B0CA3B-6A8C-4D66-849E-0BE7B8B76E8C}" presName="node" presStyleLbl="node1" presStyleIdx="4" presStyleCnt="5">
        <dgm:presLayoutVars>
          <dgm:bulletEnabled val="1"/>
        </dgm:presLayoutVars>
      </dgm:prSet>
      <dgm:spPr/>
    </dgm:pt>
  </dgm:ptLst>
  <dgm:cxnLst>
    <dgm:cxn modelId="{A651C605-507F-4F55-BC30-644FB34A7A5D}" type="presOf" srcId="{BBBF5888-706E-47E6-B536-443F7AEB2680}" destId="{E4EDA768-7C58-41A2-A0AF-0569A3F161C6}" srcOrd="0" destOrd="0" presId="urn:microsoft.com/office/officeart/2005/8/layout/default"/>
    <dgm:cxn modelId="{129C3419-A914-47DD-938D-48F88DA3E534}" type="presOf" srcId="{5069F935-ED37-4BD2-8EC9-21E6C490CDF8}" destId="{5B170CFD-AC90-4D37-B0E6-9919DF4EF3A8}" srcOrd="0" destOrd="0" presId="urn:microsoft.com/office/officeart/2005/8/layout/default"/>
    <dgm:cxn modelId="{CA394E42-89F1-4DF7-942F-0A9CE2E87017}" type="presOf" srcId="{049713C2-44C7-4528-8A0F-67515EFAE0F0}" destId="{FEABE3F9-1014-4A19-BBEF-70E0893E14CF}" srcOrd="0" destOrd="0" presId="urn:microsoft.com/office/officeart/2005/8/layout/default"/>
    <dgm:cxn modelId="{EAEB3653-F47B-497A-AE44-A3E3F8B587B9}" srcId="{2847CB80-C968-40A8-A10F-D0F89977239B}" destId="{C3BD8C62-78B8-4D33-B228-08C41B4ED7C4}" srcOrd="1" destOrd="0" parTransId="{A2818538-3810-4E64-8C78-D21EF368070B}" sibTransId="{F254472A-70FF-4D86-9B9E-9F0433067DD2}"/>
    <dgm:cxn modelId="{A349FB99-C6C2-4602-859D-ACD68107E7A9}" srcId="{2847CB80-C968-40A8-A10F-D0F89977239B}" destId="{5069F935-ED37-4BD2-8EC9-21E6C490CDF8}" srcOrd="2" destOrd="0" parTransId="{CFDFF27F-A0EA-40C0-B849-E4FC88F02358}" sibTransId="{06969892-6BE8-4EFC-938D-7D9D1894D173}"/>
    <dgm:cxn modelId="{92CD739B-2B6A-4C35-A8B0-D10AACFA2DB0}" srcId="{2847CB80-C968-40A8-A10F-D0F89977239B}" destId="{BBBF5888-706E-47E6-B536-443F7AEB2680}" srcOrd="0" destOrd="0" parTransId="{83D860A0-1836-493E-A077-4C3361C3B955}" sibTransId="{1048ED3B-4F87-4546-8059-BEE8F77F0C4E}"/>
    <dgm:cxn modelId="{68E5E19E-304A-4C23-9E68-79B12F734367}" type="presOf" srcId="{2847CB80-C968-40A8-A10F-D0F89977239B}" destId="{4D7D38F7-5BA0-4F0B-8BCC-0B94411955A0}" srcOrd="0" destOrd="0" presId="urn:microsoft.com/office/officeart/2005/8/layout/default"/>
    <dgm:cxn modelId="{9E36C3A9-1F11-4C2D-9446-A4C7C053D159}" srcId="{2847CB80-C968-40A8-A10F-D0F89977239B}" destId="{049713C2-44C7-4528-8A0F-67515EFAE0F0}" srcOrd="3" destOrd="0" parTransId="{DDC37C6E-A6E4-42BE-B4C6-967E59C71761}" sibTransId="{986BC5EA-D22E-4D27-8D8F-0FB1E4176392}"/>
    <dgm:cxn modelId="{D327C4D5-AD10-4471-A52D-06EAD1EC1F06}" srcId="{2847CB80-C968-40A8-A10F-D0F89977239B}" destId="{31B0CA3B-6A8C-4D66-849E-0BE7B8B76E8C}" srcOrd="4" destOrd="0" parTransId="{5C140D4C-2E2D-42A7-B58F-5456994718F7}" sibTransId="{5AEA2621-0804-43A5-B232-AFBE1616DFB7}"/>
    <dgm:cxn modelId="{B6492AD9-B2C5-4FB8-90AA-E73CA81C91BF}" type="presOf" srcId="{31B0CA3B-6A8C-4D66-849E-0BE7B8B76E8C}" destId="{DA58EB4A-4BAD-4288-B36E-ABE7B67B2E70}" srcOrd="0" destOrd="0" presId="urn:microsoft.com/office/officeart/2005/8/layout/default"/>
    <dgm:cxn modelId="{D12ED7ED-BF3C-4E30-8916-D50D5242B7BD}" type="presOf" srcId="{C3BD8C62-78B8-4D33-B228-08C41B4ED7C4}" destId="{93F07671-10A0-48E3-85C0-BB1A55F0F6CE}" srcOrd="0" destOrd="0" presId="urn:microsoft.com/office/officeart/2005/8/layout/default"/>
    <dgm:cxn modelId="{D4DD43A9-3F7E-4718-9213-F0AD9B4AFAA7}" type="presParOf" srcId="{4D7D38F7-5BA0-4F0B-8BCC-0B94411955A0}" destId="{E4EDA768-7C58-41A2-A0AF-0569A3F161C6}" srcOrd="0" destOrd="0" presId="urn:microsoft.com/office/officeart/2005/8/layout/default"/>
    <dgm:cxn modelId="{AFCFE3DD-90A4-4FD1-A512-F3EF1EC810E6}" type="presParOf" srcId="{4D7D38F7-5BA0-4F0B-8BCC-0B94411955A0}" destId="{01047C1A-D435-471B-B387-E94DF8AFB78A}" srcOrd="1" destOrd="0" presId="urn:microsoft.com/office/officeart/2005/8/layout/default"/>
    <dgm:cxn modelId="{40809BD6-FC0A-4CD5-A4C3-97A97549482E}" type="presParOf" srcId="{4D7D38F7-5BA0-4F0B-8BCC-0B94411955A0}" destId="{93F07671-10A0-48E3-85C0-BB1A55F0F6CE}" srcOrd="2" destOrd="0" presId="urn:microsoft.com/office/officeart/2005/8/layout/default"/>
    <dgm:cxn modelId="{28875EA5-EFDD-48F3-A753-159DFBB413E1}" type="presParOf" srcId="{4D7D38F7-5BA0-4F0B-8BCC-0B94411955A0}" destId="{37001E77-02B1-48CC-8D07-FC9FFD373537}" srcOrd="3" destOrd="0" presId="urn:microsoft.com/office/officeart/2005/8/layout/default"/>
    <dgm:cxn modelId="{7D735D65-BA26-42C0-8477-E30DE0793429}" type="presParOf" srcId="{4D7D38F7-5BA0-4F0B-8BCC-0B94411955A0}" destId="{5B170CFD-AC90-4D37-B0E6-9919DF4EF3A8}" srcOrd="4" destOrd="0" presId="urn:microsoft.com/office/officeart/2005/8/layout/default"/>
    <dgm:cxn modelId="{EC29C65A-4229-40CC-B84F-7EF0D9384B81}" type="presParOf" srcId="{4D7D38F7-5BA0-4F0B-8BCC-0B94411955A0}" destId="{8CEB65BD-54D8-4893-B962-AFCC92627279}" srcOrd="5" destOrd="0" presId="urn:microsoft.com/office/officeart/2005/8/layout/default"/>
    <dgm:cxn modelId="{0F1B88B3-0675-4CD3-8C68-9BE95140C8CC}" type="presParOf" srcId="{4D7D38F7-5BA0-4F0B-8BCC-0B94411955A0}" destId="{FEABE3F9-1014-4A19-BBEF-70E0893E14CF}" srcOrd="6" destOrd="0" presId="urn:microsoft.com/office/officeart/2005/8/layout/default"/>
    <dgm:cxn modelId="{38391CA3-D878-450B-8683-C05D26BFF996}" type="presParOf" srcId="{4D7D38F7-5BA0-4F0B-8BCC-0B94411955A0}" destId="{81C6E6CD-13E5-4542-9E9B-017C8DDE9E8E}" srcOrd="7" destOrd="0" presId="urn:microsoft.com/office/officeart/2005/8/layout/default"/>
    <dgm:cxn modelId="{CFAD98DD-D306-48DC-B528-36D55517578A}" type="presParOf" srcId="{4D7D38F7-5BA0-4F0B-8BCC-0B94411955A0}" destId="{DA58EB4A-4BAD-4288-B36E-ABE7B67B2E70}"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EDA768-7C58-41A2-A0AF-0569A3F161C6}">
      <dsp:nvSpPr>
        <dsp:cNvPr id="0" name=""/>
        <dsp:cNvSpPr/>
      </dsp:nvSpPr>
      <dsp:spPr>
        <a:xfrm>
          <a:off x="250918" y="2438"/>
          <a:ext cx="1199490" cy="719694"/>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Guest OS Version</a:t>
          </a:r>
        </a:p>
      </dsp:txBody>
      <dsp:txXfrm>
        <a:off x="250918" y="2438"/>
        <a:ext cx="1199490" cy="719694"/>
      </dsp:txXfrm>
    </dsp:sp>
    <dsp:sp modelId="{71168C55-DEB1-4E9C-AE43-F718F11B439F}">
      <dsp:nvSpPr>
        <dsp:cNvPr id="0" name=""/>
        <dsp:cNvSpPr/>
      </dsp:nvSpPr>
      <dsp:spPr>
        <a:xfrm>
          <a:off x="1570357" y="2438"/>
          <a:ext cx="1199490" cy="719694"/>
        </a:xfrm>
        <a:prstGeom prst="rect">
          <a:avLst/>
        </a:prstGeom>
        <a:solidFill>
          <a:schemeClr val="accent4">
            <a:hueOff val="394675"/>
            <a:satOff val="-4042"/>
            <a:lumOff val="-228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General Disk Requirements</a:t>
          </a:r>
        </a:p>
      </dsp:txBody>
      <dsp:txXfrm>
        <a:off x="1570357" y="2438"/>
        <a:ext cx="1199490" cy="719694"/>
      </dsp:txXfrm>
    </dsp:sp>
    <dsp:sp modelId="{174D306F-C201-4693-ABF4-99E3633D0F75}">
      <dsp:nvSpPr>
        <dsp:cNvPr id="0" name=""/>
        <dsp:cNvSpPr/>
      </dsp:nvSpPr>
      <dsp:spPr>
        <a:xfrm>
          <a:off x="2889797" y="2438"/>
          <a:ext cx="1199490" cy="719694"/>
        </a:xfrm>
        <a:prstGeom prst="rect">
          <a:avLst/>
        </a:prstGeom>
        <a:solidFill>
          <a:schemeClr val="accent4">
            <a:hueOff val="789350"/>
            <a:satOff val="-8084"/>
            <a:lumOff val="-457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Windows OS Requirements</a:t>
          </a:r>
        </a:p>
      </dsp:txBody>
      <dsp:txXfrm>
        <a:off x="2889797" y="2438"/>
        <a:ext cx="1199490" cy="719694"/>
      </dsp:txXfrm>
    </dsp:sp>
    <dsp:sp modelId="{BCF041CE-85C2-4463-B212-67934CB2813E}">
      <dsp:nvSpPr>
        <dsp:cNvPr id="0" name=""/>
        <dsp:cNvSpPr/>
      </dsp:nvSpPr>
      <dsp:spPr>
        <a:xfrm>
          <a:off x="250918" y="842081"/>
          <a:ext cx="1199490" cy="719694"/>
        </a:xfrm>
        <a:prstGeom prst="rect">
          <a:avLst/>
        </a:prstGeom>
        <a:solidFill>
          <a:schemeClr val="accent4">
            <a:hueOff val="1184024"/>
            <a:satOff val="-12126"/>
            <a:lumOff val="-686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Hypervisor Requriements</a:t>
          </a:r>
        </a:p>
      </dsp:txBody>
      <dsp:txXfrm>
        <a:off x="250918" y="842081"/>
        <a:ext cx="1199490" cy="719694"/>
      </dsp:txXfrm>
    </dsp:sp>
    <dsp:sp modelId="{7DA1BE7F-3704-40E7-A016-365EC69183CE}">
      <dsp:nvSpPr>
        <dsp:cNvPr id="0" name=""/>
        <dsp:cNvSpPr/>
      </dsp:nvSpPr>
      <dsp:spPr>
        <a:xfrm>
          <a:off x="1570357" y="842081"/>
          <a:ext cx="1199490" cy="719694"/>
        </a:xfrm>
        <a:prstGeom prst="rect">
          <a:avLst/>
        </a:prstGeom>
        <a:solidFill>
          <a:schemeClr val="accent4">
            <a:hueOff val="1578699"/>
            <a:satOff val="-16168"/>
            <a:lumOff val="-915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Disk Space Requirements</a:t>
          </a:r>
        </a:p>
      </dsp:txBody>
      <dsp:txXfrm>
        <a:off x="1570357" y="842081"/>
        <a:ext cx="1199490" cy="719694"/>
      </dsp:txXfrm>
    </dsp:sp>
    <dsp:sp modelId="{186793EB-BCA7-4F18-8B3A-D585B7100D20}">
      <dsp:nvSpPr>
        <dsp:cNvPr id="0" name=""/>
        <dsp:cNvSpPr/>
      </dsp:nvSpPr>
      <dsp:spPr>
        <a:xfrm>
          <a:off x="2889797" y="842081"/>
          <a:ext cx="1199490" cy="719694"/>
        </a:xfrm>
        <a:prstGeom prst="rect">
          <a:avLst/>
        </a:prstGeom>
        <a:solidFill>
          <a:schemeClr val="accent4">
            <a:hueOff val="1973374"/>
            <a:satOff val="-20210"/>
            <a:lumOff val="-114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.NET Version Requirements</a:t>
          </a:r>
        </a:p>
      </dsp:txBody>
      <dsp:txXfrm>
        <a:off x="2889797" y="842081"/>
        <a:ext cx="1199490" cy="719694"/>
      </dsp:txXfrm>
    </dsp:sp>
    <dsp:sp modelId="{F11680EB-DB74-4F86-AF6A-1EDB12A21910}">
      <dsp:nvSpPr>
        <dsp:cNvPr id="0" name=""/>
        <dsp:cNvSpPr/>
      </dsp:nvSpPr>
      <dsp:spPr>
        <a:xfrm>
          <a:off x="250918" y="1681725"/>
          <a:ext cx="1199490" cy="719694"/>
        </a:xfrm>
        <a:prstGeom prst="rect">
          <a:avLst/>
        </a:prstGeom>
        <a:solidFill>
          <a:schemeClr val="accent4">
            <a:hueOff val="2368049"/>
            <a:satOff val="-24252"/>
            <a:lumOff val="-137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Machine Name Length Requirements</a:t>
          </a:r>
        </a:p>
      </dsp:txBody>
      <dsp:txXfrm>
        <a:off x="250918" y="1681725"/>
        <a:ext cx="1199490" cy="719694"/>
      </dsp:txXfrm>
    </dsp:sp>
    <dsp:sp modelId="{5F9AA3FC-6BAD-4D74-B990-BDFF7439C0B2}">
      <dsp:nvSpPr>
        <dsp:cNvPr id="0" name=""/>
        <dsp:cNvSpPr/>
      </dsp:nvSpPr>
      <dsp:spPr>
        <a:xfrm>
          <a:off x="1570357" y="1681725"/>
          <a:ext cx="1199490" cy="719694"/>
        </a:xfrm>
        <a:prstGeom prst="rect">
          <a:avLst/>
        </a:prstGeom>
        <a:solidFill>
          <a:schemeClr val="accent4">
            <a:hueOff val="2762723"/>
            <a:satOff val="-28294"/>
            <a:lumOff val="-160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Boot Software Requirements</a:t>
          </a:r>
        </a:p>
      </dsp:txBody>
      <dsp:txXfrm>
        <a:off x="1570357" y="1681725"/>
        <a:ext cx="1199490" cy="719694"/>
      </dsp:txXfrm>
    </dsp:sp>
    <dsp:sp modelId="{9B0A27E1-8D10-4EC5-B2D1-E7FD459BBB1C}">
      <dsp:nvSpPr>
        <dsp:cNvPr id="0" name=""/>
        <dsp:cNvSpPr/>
      </dsp:nvSpPr>
      <dsp:spPr>
        <a:xfrm>
          <a:off x="2889797" y="1681725"/>
          <a:ext cx="1199490" cy="719694"/>
        </a:xfrm>
        <a:prstGeom prst="rect">
          <a:avLst/>
        </a:prstGeom>
        <a:solidFill>
          <a:schemeClr val="accent4">
            <a:hueOff val="3157398"/>
            <a:satOff val="-32336"/>
            <a:lumOff val="-183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VMware Tools Installed</a:t>
          </a:r>
        </a:p>
      </dsp:txBody>
      <dsp:txXfrm>
        <a:off x="2889797" y="1681725"/>
        <a:ext cx="1199490" cy="719694"/>
      </dsp:txXfrm>
    </dsp:sp>
    <dsp:sp modelId="{B04BFC0A-A0CC-4066-9D32-A630F234D4AF}">
      <dsp:nvSpPr>
        <dsp:cNvPr id="0" name=""/>
        <dsp:cNvSpPr/>
      </dsp:nvSpPr>
      <dsp:spPr>
        <a:xfrm>
          <a:off x="1570357" y="2521368"/>
          <a:ext cx="1199490" cy="719694"/>
        </a:xfrm>
        <a:prstGeom prst="rect">
          <a:avLst/>
        </a:prstGeom>
        <a:solidFill>
          <a:schemeClr val="accent4">
            <a:hueOff val="3552073"/>
            <a:satOff val="-36378"/>
            <a:lumOff val="-2058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Linux System Requirements</a:t>
          </a:r>
        </a:p>
      </dsp:txBody>
      <dsp:txXfrm>
        <a:off x="1570357" y="2521368"/>
        <a:ext cx="1199490" cy="719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EDA768-7C58-41A2-A0AF-0569A3F161C6}">
      <dsp:nvSpPr>
        <dsp:cNvPr id="0" name=""/>
        <dsp:cNvSpPr/>
      </dsp:nvSpPr>
      <dsp:spPr>
        <a:xfrm>
          <a:off x="244136" y="565"/>
          <a:ext cx="1203729" cy="722237"/>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Change OS to Windows Server 2008 R2 or later (very difficult)</a:t>
          </a:r>
        </a:p>
      </dsp:txBody>
      <dsp:txXfrm>
        <a:off x="244136" y="565"/>
        <a:ext cx="1203729" cy="722237"/>
      </dsp:txXfrm>
    </dsp:sp>
    <dsp:sp modelId="{93F07671-10A0-48E3-85C0-BB1A55F0F6CE}">
      <dsp:nvSpPr>
        <dsp:cNvPr id="0" name=""/>
        <dsp:cNvSpPr/>
      </dsp:nvSpPr>
      <dsp:spPr>
        <a:xfrm>
          <a:off x="1568238" y="565"/>
          <a:ext cx="1203729" cy="722237"/>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Upgrade .Net version to 3.5.1 or greater (not difficult)</a:t>
          </a:r>
        </a:p>
      </dsp:txBody>
      <dsp:txXfrm>
        <a:off x="1568238" y="565"/>
        <a:ext cx="1203729" cy="722237"/>
      </dsp:txXfrm>
    </dsp:sp>
    <dsp:sp modelId="{5B170CFD-AC90-4D37-B0E6-9919DF4EF3A8}">
      <dsp:nvSpPr>
        <dsp:cNvPr id="0" name=""/>
        <dsp:cNvSpPr/>
      </dsp:nvSpPr>
      <dsp:spPr>
        <a:xfrm>
          <a:off x="2892340" y="565"/>
          <a:ext cx="1203729" cy="722237"/>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Compute Optimization</a:t>
          </a:r>
        </a:p>
      </dsp:txBody>
      <dsp:txXfrm>
        <a:off x="2892340" y="565"/>
        <a:ext cx="1203729" cy="722237"/>
      </dsp:txXfrm>
    </dsp:sp>
    <dsp:sp modelId="{FEABE3F9-1014-4A19-BBEF-70E0893E14CF}">
      <dsp:nvSpPr>
        <dsp:cNvPr id="0" name=""/>
        <dsp:cNvSpPr/>
      </dsp:nvSpPr>
      <dsp:spPr>
        <a:xfrm>
          <a:off x="906187" y="843175"/>
          <a:ext cx="1203729" cy="722237"/>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Storage Optimization</a:t>
          </a:r>
        </a:p>
      </dsp:txBody>
      <dsp:txXfrm>
        <a:off x="906187" y="843175"/>
        <a:ext cx="1203729" cy="722237"/>
      </dsp:txXfrm>
    </dsp:sp>
    <dsp:sp modelId="{DA58EB4A-4BAD-4288-B36E-ABE7B67B2E70}">
      <dsp:nvSpPr>
        <dsp:cNvPr id="0" name=""/>
        <dsp:cNvSpPr/>
      </dsp:nvSpPr>
      <dsp:spPr>
        <a:xfrm>
          <a:off x="2230289" y="843175"/>
          <a:ext cx="1203729" cy="722237"/>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…etc.</a:t>
          </a:r>
        </a:p>
      </dsp:txBody>
      <dsp:txXfrm>
        <a:off x="2230289" y="843175"/>
        <a:ext cx="1203729" cy="72223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007C94-5845-4B46-9429-99080CC2B25E}" type="datetimeFigureOut">
              <a:rPr lang="en-US" smtClean="0"/>
              <a:t>9/5/2018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8724A3-8D23-415C-96F2-F50C64D26F97}" type="slidenum">
              <a:rPr lang="en-US" smtClean="0"/>
              <a:t>‹#›</a:t>
            </a:fld>
            <a:endParaRPr lang="en-US"/>
          </a:p>
        </p:txBody>
      </p:sp>
    </p:spTree>
    <p:extLst>
      <p:ext uri="{BB962C8B-B14F-4D97-AF65-F5344CB8AC3E}">
        <p14:creationId xmlns:p14="http://schemas.microsoft.com/office/powerpoint/2010/main" val="3771039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zure.microsoft.com/en-us/services/cosmos-db/"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overview/productivity/"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azure.microsoft.com/en-us/overview/intelligent/" TargetMode="External"/><Relationship Id="rId4" Type="http://schemas.openxmlformats.org/officeDocument/2006/relationships/hyperlink" Target="https://azure.microsoft.com/en-us/overview/hybrid-cloud/"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overview/productivity/"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azure.microsoft.com/en-us/overview/intelligent/" TargetMode="External"/><Relationship Id="rId4" Type="http://schemas.openxmlformats.org/officeDocument/2006/relationships/hyperlink" Target="https://azure.microsoft.com/en-us/overview/hybrid-cloud/"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en-us/overview/productivity/"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azure.microsoft.com/en-us/overview/intelligent/" TargetMode="External"/><Relationship Id="rId4" Type="http://schemas.openxmlformats.org/officeDocument/2006/relationships/hyperlink" Target="https://azure.microsoft.com/en-us/overview/hybrid-cloud/"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azure.microsoft.com/en-us/features/cloud-shell/" TargetMode="External"/><Relationship Id="rId3" Type="http://schemas.openxmlformats.org/officeDocument/2006/relationships/hyperlink" Target="https://docs.microsoft.com/en-us/nodejs/azure/" TargetMode="External"/><Relationship Id="rId7" Type="http://schemas.openxmlformats.org/officeDocument/2006/relationships/hyperlink" Target="https://azure.microsoft.com/en-us/features/azure-portal/"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azure.microsoft.com/en-us/services/" TargetMode="External"/><Relationship Id="rId5" Type="http://schemas.openxmlformats.org/officeDocument/2006/relationships/hyperlink" Target="https://docs.microsoft.com/en-us/dotnet/azure/" TargetMode="External"/><Relationship Id="rId4" Type="http://schemas.openxmlformats.org/officeDocument/2006/relationships/hyperlink" Target="https://docs.microsoft.com/en-us/java/azure/" TargetMode="External"/><Relationship Id="rId9" Type="http://schemas.openxmlformats.org/officeDocument/2006/relationships/hyperlink" Target="https://azure.microsoft.com/en-us/services/visual-studio-team-service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9/5/2018 9:50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8718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Azure Stack: an extension of Azure</a:t>
            </a:r>
          </a:p>
          <a:p>
            <a:pPr marL="0" indent="0">
              <a:buFont typeface="Arial" panose="020B0604020202020204" pitchFamily="34" charset="0"/>
              <a:buNone/>
            </a:pPr>
            <a:endParaRPr lang="en-US" b="1"/>
          </a:p>
          <a:p>
            <a:pPr marL="171450" indent="-171450">
              <a:buFont typeface="Arial" panose="020B0604020202020204" pitchFamily="34" charset="0"/>
              <a:buChar char="•"/>
            </a:pPr>
            <a:r>
              <a:rPr lang="en-US"/>
              <a:t>One important aspect of the hybrid approach is Azure Stack.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What is Azure Stack? </a:t>
            </a:r>
          </a:p>
          <a:p>
            <a:pPr marL="171450" indent="-171450">
              <a:buFont typeface="Arial" panose="020B0604020202020204" pitchFamily="34" charset="0"/>
              <a:buChar char="•"/>
            </a:pPr>
            <a:r>
              <a:rPr lang="en-US"/>
              <a:t>It’s the code of Azure that is instantiated on a small footprint, a on-premises server stack. </a:t>
            </a:r>
          </a:p>
          <a:p>
            <a:pPr marL="171450" indent="-171450">
              <a:buFont typeface="Arial" panose="020B0604020202020204" pitchFamily="34" charset="0"/>
              <a:buChar char="•"/>
            </a:pPr>
            <a:r>
              <a:rPr lang="en-US"/>
              <a:t>You can build applications using the same APIs, same capabilities, and the same management portal. </a:t>
            </a:r>
          </a:p>
          <a:p>
            <a:pPr marL="171450" indent="-171450">
              <a:buFont typeface="Arial" panose="020B0604020202020204" pitchFamily="34" charset="0"/>
              <a:buChar char="•"/>
            </a:pPr>
            <a:r>
              <a:rPr lang="en-US"/>
              <a:t>There are three reasons you may want to do that:</a:t>
            </a:r>
          </a:p>
          <a:p>
            <a:pPr marL="628650" lvl="1" indent="-171450">
              <a:buFont typeface="Arial" panose="020B0604020202020204" pitchFamily="34" charset="0"/>
              <a:buChar char="•"/>
            </a:pPr>
            <a:r>
              <a:rPr lang="en-US"/>
              <a:t>First, the disconnected and edge scenarios. </a:t>
            </a:r>
          </a:p>
          <a:p>
            <a:pPr marL="628650" lvl="1" indent="-171450">
              <a:buFont typeface="Arial" panose="020B0604020202020204" pitchFamily="34" charset="0"/>
              <a:buChar char="•"/>
            </a:pPr>
            <a:r>
              <a:rPr lang="en-US"/>
              <a:t>For example, cruise ships roaming the oceans that are not always connected, oil rigs in a remote situation that might not have high bandwidth. </a:t>
            </a:r>
          </a:p>
          <a:p>
            <a:pPr marL="628650" lvl="1" indent="-171450">
              <a:buFont typeface="Arial" panose="020B0604020202020204" pitchFamily="34" charset="0"/>
              <a:buChar char="•"/>
            </a:pPr>
            <a:r>
              <a:rPr lang="en-US"/>
              <a:t>Your application can run in Azure for connected environments and locally on Azure Stack for the disconnected environments.</a:t>
            </a:r>
          </a:p>
          <a:p>
            <a:pPr marL="171450" indent="-171450">
              <a:buFont typeface="Arial" panose="020B0604020202020204" pitchFamily="34" charset="0"/>
              <a:buChar char="•"/>
            </a:pPr>
            <a:endParaRPr lang="en-US"/>
          </a:p>
          <a:p>
            <a:pPr marL="628650" lvl="1" indent="-171450">
              <a:buFont typeface="Arial" panose="020B0604020202020204" pitchFamily="34" charset="0"/>
              <a:buChar char="•"/>
            </a:pPr>
            <a:r>
              <a:rPr lang="en-US"/>
              <a:t>The second scenario is regulatory. </a:t>
            </a:r>
          </a:p>
          <a:p>
            <a:pPr marL="628650" lvl="1" indent="-171450">
              <a:buFont typeface="Arial" panose="020B0604020202020204" pitchFamily="34" charset="0"/>
              <a:buChar char="•"/>
            </a:pPr>
            <a:r>
              <a:rPr lang="en-US"/>
              <a:t>Where there are specific regulatory requirements about data leaving the country, but there is no Azure data center, you can have Azure Stack to meet local regulatory requirements.</a:t>
            </a:r>
          </a:p>
          <a:p>
            <a:pPr marL="628650" lvl="1" indent="-171450">
              <a:buFont typeface="Arial" panose="020B0604020202020204" pitchFamily="34" charset="0"/>
              <a:buChar char="•"/>
            </a:pPr>
            <a:endParaRPr lang="en-US"/>
          </a:p>
          <a:p>
            <a:pPr marL="628650" lvl="1" indent="-171450">
              <a:buFont typeface="Arial" panose="020B0604020202020204" pitchFamily="34" charset="0"/>
              <a:buChar char="•"/>
            </a:pPr>
            <a:r>
              <a:rPr lang="en-US"/>
              <a:t>The last one is where you may want to move to cloud-first model but are limited due to restrictions such as having a mainframe application that cannot be moved to the cloud and you need to have it close to the cloud components.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Azure Stack is delivered as an integrated systems. It is delivered through hardware partners such as Dell and HP.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9/5/2018 9:50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6429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Azure: the cloud for intelligent solutions </a:t>
            </a:r>
          </a:p>
          <a:p>
            <a:endParaRPr lang="en-US" b="1" dirty="0"/>
          </a:p>
          <a:p>
            <a:pPr marL="171450" indent="-171450">
              <a:buFont typeface="Arial" panose="020B0604020202020204" pitchFamily="34" charset="0"/>
              <a:buChar char="•"/>
            </a:pPr>
            <a:r>
              <a:rPr lang="en-US" dirty="0"/>
              <a:t>In addition to having the traditional on-premises enterprise data tools—such as SQL Server—Azure provides SQL services that connects data to AI services. </a:t>
            </a:r>
          </a:p>
          <a:p>
            <a:pPr marL="171450" indent="-171450">
              <a:buFont typeface="Arial" panose="020B0604020202020204" pitchFamily="34" charset="0"/>
              <a:buChar char="•"/>
            </a:pPr>
            <a:r>
              <a:rPr lang="en-US" dirty="0"/>
              <a:t>This enables quick adoption of technologies, such as deploying a global mobile application that integrates with facial recognition services. </a:t>
            </a:r>
          </a:p>
          <a:p>
            <a:pPr marL="171450" indent="-171450">
              <a:buFont typeface="Arial" panose="020B0604020202020204" pitchFamily="34" charset="0"/>
              <a:buChar char="•"/>
            </a:pPr>
            <a:r>
              <a:rPr lang="en-US" dirty="0"/>
              <a:t>The ease of integration enables anyone to build solutions like that. </a:t>
            </a:r>
          </a:p>
          <a:p>
            <a:pPr marL="171450" indent="-171450">
              <a:buFont typeface="Arial" panose="020B0604020202020204" pitchFamily="34" charset="0"/>
              <a:buChar char="•"/>
            </a:pPr>
            <a:r>
              <a:rPr lang="en-US" dirty="0"/>
              <a:t>From bot frameworks to cognitive services, you can fundamentally change the way your business goes to market with Microsoft’s power AI platform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657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Develop breakthrough apps with built-in intelligence</a:t>
            </a:r>
          </a:p>
          <a:p>
            <a:r>
              <a:rPr lang="en-US" dirty="0"/>
              <a:t>Take advantage of a comprehensive set of services, infrastructure, and tools to build AI-powered experiences including bots that naturally interact with users and built-in advanced analytics tools, such as R, to make faster predictions.</a:t>
            </a:r>
          </a:p>
          <a:p>
            <a:r>
              <a:rPr lang="en-US" dirty="0"/>
              <a:t>Elastically scale storage and performance with </a:t>
            </a:r>
            <a:r>
              <a:rPr lang="en-US" dirty="0">
                <a:hlinkClick r:id="rId3"/>
              </a:rPr>
              <a:t>Azure Cosmos DB</a:t>
            </a:r>
            <a:r>
              <a:rPr lang="en-US" dirty="0"/>
              <a:t>, the first globally distributed database service that delivers horizontal scale-out with guaranteed single digit millisecond latency.</a:t>
            </a:r>
          </a:p>
          <a:p>
            <a:r>
              <a:rPr lang="en-US" dirty="0"/>
              <a:t>Rest assured with managed service capabilities such as built-in monitoring, threat detection, automatic patching, and backups.</a:t>
            </a:r>
          </a:p>
          <a:p>
            <a:endParaRPr lang="en-US" dirty="0"/>
          </a:p>
          <a:p>
            <a:r>
              <a:rPr lang="en-US" b="1" dirty="0"/>
              <a:t>Expand your possibilities with an open platform</a:t>
            </a:r>
          </a:p>
          <a:p>
            <a:r>
              <a:rPr lang="en-US" dirty="0"/>
              <a:t>Build apps for any scenario with familiar technologies of your choice and a comprehensive set of data engines such as PostgreSQL, MySQL, MongoDB and Hadoop.</a:t>
            </a:r>
          </a:p>
          <a:p>
            <a:r>
              <a:rPr lang="en-US" dirty="0"/>
              <a:t>Leverage advanced analytics and AI services and tools such as Spark, and </a:t>
            </a:r>
            <a:r>
              <a:rPr lang="en-US" dirty="0" err="1"/>
              <a:t>Jupyter</a:t>
            </a:r>
            <a:r>
              <a:rPr lang="en-US" dirty="0"/>
              <a:t> Notebooks.</a:t>
            </a:r>
          </a:p>
          <a:p>
            <a:endParaRPr lang="en-US" dirty="0"/>
          </a:p>
          <a:p>
            <a:r>
              <a:rPr lang="en-US" b="1" dirty="0"/>
              <a:t>Build and deploy custom AI models at scale</a:t>
            </a:r>
          </a:p>
          <a:p>
            <a:r>
              <a:rPr lang="en-US" dirty="0"/>
              <a:t>Work across teams to build, test and manage different versions of your models in production with Azure Machine Learning Studio, Workbench, Experimentation, and Model management. Build rich AI applications with a family of GPUs `optimized for deep learning AI scenarios and run large-scale, massively parallel development with Azure Batch. Debug, test and deploy across platforms with Visual Studio Code.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255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Trusted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Microsoft has been talking about trust in the cloud for a while and will continue to do so. </a:t>
            </a:r>
          </a:p>
          <a:p>
            <a:pPr marL="171450" indent="-171450">
              <a:buFont typeface="Arial" panose="020B0604020202020204" pitchFamily="34" charset="0"/>
              <a:buChar char="•"/>
            </a:pPr>
            <a:r>
              <a:rPr lang="en-US" dirty="0"/>
              <a:t>This is only a sampling of our compliance certifications, but we run the gamut. </a:t>
            </a:r>
          </a:p>
          <a:p>
            <a:pPr marL="171450" indent="-171450">
              <a:buFont typeface="Arial" panose="020B0604020202020204" pitchFamily="34" charset="0"/>
              <a:buChar char="•"/>
            </a:pPr>
            <a:r>
              <a:rPr lang="en-US" dirty="0"/>
              <a:t>Azure’s strengths are around security, privacy, and transparency around how we run the cloud.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713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Trusted</a:t>
            </a:r>
          </a:p>
          <a:p>
            <a:endParaRPr lang="en-US" b="1" dirty="0"/>
          </a:p>
          <a:p>
            <a:pPr marL="171450" indent="-171450">
              <a:buFont typeface="Arial" panose="020B0604020202020204" pitchFamily="34" charset="0"/>
              <a:buChar char="•"/>
            </a:pPr>
            <a:r>
              <a:rPr lang="en-US" dirty="0"/>
              <a:t>Azure is continuing expand its infrastructure footprint around the globe.</a:t>
            </a:r>
          </a:p>
          <a:p>
            <a:pPr marL="171450" indent="-171450">
              <a:buFont typeface="Arial" panose="020B0604020202020204" pitchFamily="34" charset="0"/>
              <a:buChar char="•"/>
            </a:pPr>
            <a:r>
              <a:rPr lang="en-US" dirty="0"/>
              <a:t>In fact, Microsoft is the first cloud provider to put data centers in South Africa. </a:t>
            </a:r>
          </a:p>
          <a:p>
            <a:pPr marL="171450" indent="-171450">
              <a:buFont typeface="Arial" panose="020B0604020202020204" pitchFamily="34" charset="0"/>
              <a:buChar char="•"/>
            </a:pPr>
            <a:r>
              <a:rPr lang="en-US" dirty="0"/>
              <a:t>Right now, we’re at 42 Azure regions—which is more than AWS and Google </a:t>
            </a:r>
            <a:r>
              <a:rPr lang="en-US" i="1" dirty="0"/>
              <a:t>combined.</a:t>
            </a:r>
            <a:endParaRPr lang="en-US" dirty="0"/>
          </a:p>
          <a:p>
            <a:pPr marL="171450" indent="-171450">
              <a:buFont typeface="Arial" panose="020B0604020202020204" pitchFamily="34" charset="0"/>
              <a:buChar char="•"/>
            </a:pPr>
            <a:r>
              <a:rPr lang="en-US" dirty="0"/>
              <a:t>The approach Azure takes is different as it is important for enterprise customers to have data in region, close to employees, close to customers as well as have unique data handling capabilities.</a:t>
            </a:r>
          </a:p>
          <a:p>
            <a:endParaRPr lang="en-US" dirty="0"/>
          </a:p>
          <a:p>
            <a:r>
              <a:rPr lang="en-US" dirty="0"/>
              <a:t>Learn more:</a:t>
            </a:r>
          </a:p>
          <a:p>
            <a:pPr marL="171450" indent="-171450">
              <a:buFont typeface="Arial" panose="020B0604020202020204" pitchFamily="34" charset="0"/>
              <a:buChar char="•"/>
            </a:pPr>
            <a:r>
              <a:rPr lang="en-US" dirty="0"/>
              <a:t>For more information on how we run and secure the datacenters, there are more resources online.</a:t>
            </a:r>
          </a:p>
          <a:p>
            <a:pPr marL="171450" indent="-171450">
              <a:buFont typeface="Arial" panose="020B0604020202020204" pitchFamily="34" charset="0"/>
              <a:buChar char="•"/>
            </a:pPr>
            <a:r>
              <a:rPr lang="en-US" dirty="0"/>
              <a:t>Tours are available for our datacenters if you wish to see the capabilities and technologies that are in use in Azure.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179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Understand security state across on-premises and cloud workloads</a:t>
            </a:r>
          </a:p>
          <a:p>
            <a:r>
              <a:rPr lang="en-US" dirty="0"/>
              <a:t>Get a unified view of security across all of your on-premises and cloud workloads. Automatically discover and onboard new Azure resources, and apply security policies across your hybrid cloud workloads to ensure compliance with security standards. Collect, search, and analyze security data from a variety of sources, including firewalls and other partner solutions.</a:t>
            </a:r>
          </a:p>
          <a:p>
            <a:endParaRPr lang="en-US" dirty="0"/>
          </a:p>
          <a:p>
            <a:endParaRPr lang="en-US" dirty="0"/>
          </a:p>
          <a:p>
            <a:r>
              <a:rPr lang="en-US" b="1" dirty="0"/>
              <a:t>Find vulnerabilities and remediate quickly</a:t>
            </a:r>
          </a:p>
          <a:p>
            <a:r>
              <a:rPr lang="en-US" dirty="0"/>
              <a:t>Continuously monitor the security of your machines, networks, and Azure services using hundreds of built-in security assessments or create your own. Use actionable security recommendations to remediate issues before they can be exploited.</a:t>
            </a:r>
          </a:p>
          <a:p>
            <a:endParaRPr lang="en-US" dirty="0"/>
          </a:p>
          <a:p>
            <a:r>
              <a:rPr lang="en-US" b="1" dirty="0"/>
              <a:t>Limit your exposure to threats</a:t>
            </a:r>
          </a:p>
          <a:p>
            <a:r>
              <a:rPr lang="en-US" dirty="0"/>
              <a:t>Enable adaptive threat protections to reduce exposure to attacks. Block malware and other unwanted code by applying application controls adapted to your specific workloads and powered by machine learning. Enable just-in-time, controlled access to management ports on Azure VMs to drastically reduce surface area exposed to brute force and other network attacks.</a:t>
            </a:r>
          </a:p>
          <a:p>
            <a:endParaRPr lang="en-US" dirty="0"/>
          </a:p>
          <a:p>
            <a:endParaRPr lang="en-US" dirty="0"/>
          </a:p>
          <a:p>
            <a:r>
              <a:rPr lang="en-US" b="1" dirty="0"/>
              <a:t>Detect and respond swiftly to attacks</a:t>
            </a:r>
          </a:p>
          <a:p>
            <a:r>
              <a:rPr lang="en-US" dirty="0"/>
              <a:t>Use advanced analytics and the Microsoft Intelligent Security Graph to get an edge over evolving cyber attacks. Leverage built-in behavioral analytics and machine learning to identify attacks and zero-day exploits. Monitor networks, machines, and cloud services for incoming attacks and post-breach activity. Streamline investigation with interactive tools and contextual threat intelligence.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4926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Cloud for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4 pillars represent the main value proposition for what differentiates Azure from the competition.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can see in the proof points, these are the reason why customers choose Microsoft, because of the unique value that we provide in a productive, hybrid, intelligent, and trusted cloud.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With Azure, you can do—or </a:t>
            </a:r>
            <a:r>
              <a:rPr lang="en-US" b="0" i="1" dirty="0"/>
              <a:t>be</a:t>
            </a:r>
            <a:r>
              <a:rPr lang="en-US" b="0" i="0" dirty="0"/>
              <a:t>—all of these things.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Productive</a:t>
            </a:r>
          </a:p>
          <a:p>
            <a:pPr marL="171450" indent="-171450">
              <a:buFont typeface="Arial" panose="020B0604020202020204" pitchFamily="34" charset="0"/>
              <a:buChar char="•"/>
            </a:pPr>
            <a:r>
              <a:rPr lang="en-US" dirty="0"/>
              <a:t>Get unparalleled developer productivity with integrated tools from mobile DevOps to </a:t>
            </a:r>
            <a:r>
              <a:rPr lang="en-US" dirty="0" err="1"/>
              <a:t>serverless</a:t>
            </a:r>
            <a:r>
              <a:rPr lang="en-US" dirty="0"/>
              <a:t> computing.</a:t>
            </a:r>
          </a:p>
          <a:p>
            <a:pPr marL="171450" indent="-171450">
              <a:buFont typeface="Arial" panose="020B0604020202020204" pitchFamily="34" charset="0"/>
              <a:buChar char="•"/>
            </a:pPr>
            <a:r>
              <a:rPr lang="en-US" dirty="0">
                <a:hlinkClick r:id="rId3"/>
              </a:rPr>
              <a:t>Learn about accelerating innovation</a:t>
            </a:r>
            <a:r>
              <a:rPr lang="en-US" dirty="0"/>
              <a:t> </a:t>
            </a:r>
          </a:p>
          <a:p>
            <a:pPr marL="171450" indent="-171450">
              <a:buFont typeface="Arial" panose="020B0604020202020204" pitchFamily="34" charset="0"/>
              <a:buChar char="•"/>
            </a:pPr>
            <a:r>
              <a:rPr lang="en-US" b="1" dirty="0"/>
              <a:t>Hybrid</a:t>
            </a:r>
          </a:p>
          <a:p>
            <a:pPr marL="171450" indent="-171450">
              <a:buFont typeface="Arial" panose="020B0604020202020204" pitchFamily="34" charset="0"/>
              <a:buChar char="•"/>
            </a:pPr>
            <a:r>
              <a:rPr lang="en-US" dirty="0"/>
              <a:t>Develop and deploy where you want, with the only consistent hybrid cloud on the market. Extend Azure on-premises with Azure Stack.</a:t>
            </a:r>
          </a:p>
          <a:p>
            <a:pPr marL="171450" indent="-171450">
              <a:buFont typeface="Arial" panose="020B0604020202020204" pitchFamily="34" charset="0"/>
              <a:buChar char="•"/>
            </a:pPr>
            <a:r>
              <a:rPr lang="en-US" dirty="0">
                <a:hlinkClick r:id="rId4"/>
              </a:rPr>
              <a:t>Learn about our consistent hybrid cloud</a:t>
            </a:r>
            <a:r>
              <a:rPr lang="en-US" dirty="0"/>
              <a:t> </a:t>
            </a:r>
          </a:p>
          <a:p>
            <a:pPr marL="171450" indent="-171450">
              <a:buFont typeface="Arial" panose="020B0604020202020204" pitchFamily="34" charset="0"/>
              <a:buChar char="•"/>
            </a:pPr>
            <a:r>
              <a:rPr lang="en-US" b="1" dirty="0"/>
              <a:t>Intelligent</a:t>
            </a:r>
          </a:p>
          <a:p>
            <a:pPr marL="171450" indent="-171450">
              <a:buFont typeface="Arial" panose="020B0604020202020204" pitchFamily="34" charset="0"/>
              <a:buChar char="•"/>
            </a:pPr>
            <a:r>
              <a:rPr lang="en-US" dirty="0"/>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dirty="0">
                <a:hlinkClick r:id="rId5"/>
              </a:rPr>
              <a:t>Learn about intelligent apps</a:t>
            </a:r>
            <a:r>
              <a:rPr lang="en-US" dirty="0"/>
              <a:t> </a:t>
            </a:r>
          </a:p>
          <a:p>
            <a:pPr marL="171450" indent="-171450">
              <a:buFont typeface="Arial" panose="020B0604020202020204" pitchFamily="34" charset="0"/>
              <a:buChar char="•"/>
            </a:pPr>
            <a:r>
              <a:rPr lang="en-US" b="1" dirty="0"/>
              <a:t>Trusted</a:t>
            </a:r>
          </a:p>
          <a:p>
            <a:pPr marL="171450" indent="-171450">
              <a:buFont typeface="Arial" panose="020B0604020202020204" pitchFamily="34" charset="0"/>
              <a:buChar char="•"/>
            </a:pPr>
            <a:r>
              <a:rPr lang="en-US" dirty="0"/>
              <a:t>Join startups, governments, and 90 percent of Fortune 500s that trust the Microsoft Cloud for security, privacy, transparency, and the most compliance coverage of any cloud provider.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9/5/2018 9:50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0576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Marchitecture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 broad overview of the 140+ azure services we have available for customer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are organized by Tools, Advanced workloads (PaaS), core infra (IaaS), and Azure Stack + hybrid.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not a complete listing of all the of the services, but highlights some of the key/main areas that customers need.</a:t>
            </a:r>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31774" rtl="0" eaLnBrk="1" fontAlgn="auto" latinLnBrk="0" hangingPunct="1">
                <a:lnSpc>
                  <a:spcPct val="100000"/>
                </a:lnSpc>
                <a:spcBef>
                  <a:spcPts val="0"/>
                </a:spcBef>
                <a:spcAft>
                  <a:spcPts val="0"/>
                </a:spcAft>
                <a:buClrTx/>
                <a:buSzTx/>
                <a:buFontTx/>
                <a:buNone/>
                <a:tabLst/>
                <a:defRPr/>
              </a:pPr>
              <a:t>9/5/2018 9:50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3177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3157511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to HANA might</a:t>
            </a:r>
            <a:r>
              <a:rPr lang="en-US" baseline="0" dirty="0"/>
              <a:t> be on the top of CIOs minds these days, but modernizing SAP environments doesn’t have to be just about the move to HANA. By bringing the benefits of the cloud into your SAP landscapes, you achieve significant cost savings and agility. This gets you one step closer to transformation even if you are planning on HANA transition down the road.</a:t>
            </a:r>
          </a:p>
          <a:p>
            <a:endParaRPr lang="en-US" dirty="0"/>
          </a:p>
          <a:p>
            <a:r>
              <a:rPr lang="en-US" dirty="0"/>
              <a:t>Azure has a wide</a:t>
            </a:r>
            <a:r>
              <a:rPr lang="en-US" baseline="0" dirty="0"/>
              <a:t> set of SAP </a:t>
            </a:r>
            <a:r>
              <a:rPr lang="en-US" baseline="0" dirty="0" err="1"/>
              <a:t>Netweaver</a:t>
            </a:r>
            <a:r>
              <a:rPr lang="en-US" baseline="0" dirty="0"/>
              <a:t> certifications for production and non-production scenarios so you can take immediate advantage of the cloud scale, speed and economics.</a:t>
            </a:r>
          </a:p>
          <a:p>
            <a:endParaRPr lang="en-US" dirty="0"/>
          </a:p>
          <a:p>
            <a:r>
              <a:rPr lang="en-US" dirty="0"/>
              <a:t>For instance,</a:t>
            </a:r>
            <a:r>
              <a:rPr lang="en-US" baseline="0" dirty="0"/>
              <a:t> you can run your Dev/Test for SAP environments on pay-as-you-go VM infrastructure and save 40-75% on TCO. You can implement DR in Azure with out-of-the-box </a:t>
            </a:r>
            <a:r>
              <a:rPr lang="en-US" baseline="0" dirty="0" err="1"/>
              <a:t>DRaaS</a:t>
            </a:r>
            <a:r>
              <a:rPr lang="en-US" baseline="0" dirty="0"/>
              <a:t> capabilities of Azure. This differentiates Azure from other public cloud providers.</a:t>
            </a:r>
          </a:p>
          <a:p>
            <a:endParaRPr lang="en-US" baseline="0" dirty="0"/>
          </a:p>
          <a:p>
            <a:r>
              <a:rPr lang="en-US" baseline="0" dirty="0"/>
              <a:t>You can use cheap and reliable storage to save your enormous SAP historical data for archiving or compliance purposes. Of course, you can run your production environments in Azure as well and free up datacenter capacity or consolidate datacenters. </a:t>
            </a:r>
          </a:p>
          <a:p>
            <a:endParaRPr lang="en-US" baseline="0" dirty="0"/>
          </a:p>
          <a:p>
            <a:r>
              <a:rPr lang="en-US" baseline="0" dirty="0"/>
              <a:t>On top of all the cost efficiencies and agility, you can also take advantage of Azure services like ML to drive insights from your business data and optimize your business processes with the new-found intelligence.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DCA736C-07C6-423F-9230-7C5E3D52011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5974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724A3-8D23-415C-96F2-F50C64D26F97}" type="slidenum">
              <a:rPr lang="en-US" smtClean="0"/>
              <a:t>19</a:t>
            </a:fld>
            <a:endParaRPr lang="en-US"/>
          </a:p>
        </p:txBody>
      </p:sp>
    </p:spTree>
    <p:extLst>
      <p:ext uri="{BB962C8B-B14F-4D97-AF65-F5344CB8AC3E}">
        <p14:creationId xmlns:p14="http://schemas.microsoft.com/office/powerpoint/2010/main" val="3095376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rgbClr val="505050"/>
                </a:solidFill>
                <a:latin typeface="Segoe UI Light"/>
                <a:ea typeface="Segoe UI" pitchFamily="34" charset="0"/>
                <a:cs typeface="Segoe UI" panose="020B0502040204020203" pitchFamily="34" charset="0"/>
              </a:rPr>
              <a:t>There are many scenarios under which </a:t>
            </a:r>
            <a:r>
              <a:rPr lang="en-US" sz="900" baseline="0" dirty="0">
                <a:solidFill>
                  <a:srgbClr val="505050"/>
                </a:solidFill>
                <a:latin typeface="Segoe UI Light"/>
                <a:ea typeface="Segoe UI" pitchFamily="34" charset="0"/>
                <a:cs typeface="Segoe UI" panose="020B0502040204020203" pitchFamily="34" charset="0"/>
              </a:rPr>
              <a:t>Lift and Shift is the best approach:</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900" baseline="0" dirty="0">
              <a:solidFill>
                <a:srgbClr val="505050"/>
              </a:solidFill>
              <a:latin typeface="Segoe UI Light"/>
              <a:ea typeface="Segoe UI" pitchFamily="34" charset="0"/>
              <a:cs typeface="Segoe UI" panose="020B05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505050"/>
                </a:solidFill>
                <a:latin typeface="Segoe UI Light"/>
                <a:ea typeface="Segoe UI" pitchFamily="34" charset="0"/>
                <a:cs typeface="Segoe UI" panose="020B0502040204020203" pitchFamily="34" charset="0"/>
              </a:rPr>
              <a:t>Want to move to Cloud as-is</a:t>
            </a:r>
            <a:r>
              <a:rPr lang="en-US" sz="900" baseline="0" dirty="0">
                <a:solidFill>
                  <a:srgbClr val="505050"/>
                </a:solidFill>
                <a:latin typeface="Segoe UI Light"/>
                <a:ea typeface="Segoe UI" pitchFamily="34" charset="0"/>
                <a:cs typeface="Segoe UI" panose="020B0502040204020203" pitchFamily="34" charset="0"/>
              </a:rPr>
              <a:t> to lower your maintenance costs taking advantage of cloud infrastructure </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505050"/>
              </a:solidFill>
              <a:latin typeface="Segoe UI Light"/>
              <a:ea typeface="Segoe UI" pitchFamily="34" charset="0"/>
              <a:cs typeface="Segoe UI" panose="020B05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505050"/>
                </a:solidFill>
                <a:latin typeface="Segoe UI Light"/>
                <a:ea typeface="Segoe UI" pitchFamily="34" charset="0"/>
                <a:cs typeface="Segoe UI" panose="020B0502040204020203" pitchFamily="34" charset="0"/>
              </a:rPr>
              <a:t>Want to avoid the burden of owning on-premises servers and data centers. </a:t>
            </a:r>
            <a:endParaRPr lang="en-US" sz="900" dirty="0">
              <a:gradFill>
                <a:gsLst>
                  <a:gs pos="2917">
                    <a:srgbClr val="FFFFFF"/>
                  </a:gs>
                  <a:gs pos="30000">
                    <a:srgbClr val="FFFFFF"/>
                  </a:gs>
                </a:gsLst>
                <a:lin ang="5400000" scaled="0"/>
              </a:gradFill>
              <a:latin typeface="Segoe UI"/>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505050"/>
              </a:solidFill>
              <a:latin typeface="Segoe UI Light"/>
              <a:ea typeface="Segoe UI" pitchFamily="34" charset="0"/>
              <a:cs typeface="Segoe UI" panose="020B05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505050"/>
                </a:solidFill>
                <a:latin typeface="Segoe UI Light"/>
                <a:ea typeface="Segoe UI" pitchFamily="34" charset="0"/>
                <a:cs typeface="Segoe UI" panose="020B0502040204020203" pitchFamily="34" charset="0"/>
              </a:rPr>
              <a:t>Need a scale-on-demand capacity with no change in application environment needed. </a:t>
            </a:r>
            <a:endParaRPr lang="en-US" sz="1000" spc="20" dirty="0">
              <a:solidFill>
                <a:srgbClr val="3C3C3C">
                  <a:lumMod val="50000"/>
                </a:srgbClr>
              </a:solidFill>
              <a:latin typeface="Segoe UI Light"/>
              <a:cs typeface="Segoe UI Semibold" panose="020B07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505050"/>
              </a:solidFill>
              <a:latin typeface="Segoe UI Light"/>
              <a:ea typeface="Segoe UI" pitchFamily="34" charset="0"/>
              <a:cs typeface="Segoe UI" panose="020B0502040204020203" pitchFamily="34" charset="0"/>
            </a:endParaRPr>
          </a:p>
          <a:p>
            <a:pPr marL="171450" indent="-171450" rtl="0" eaLnBrk="1" fontAlgn="ctr" latinLnBrk="0" hangingPunct="1">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Need disaster recovery </a:t>
            </a:r>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1211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724A3-8D23-415C-96F2-F50C64D26F97}" type="slidenum">
              <a:rPr lang="en-US" smtClean="0"/>
              <a:t>20</a:t>
            </a:fld>
            <a:endParaRPr lang="en-US"/>
          </a:p>
        </p:txBody>
      </p:sp>
    </p:spTree>
    <p:extLst>
      <p:ext uri="{BB962C8B-B14F-4D97-AF65-F5344CB8AC3E}">
        <p14:creationId xmlns:p14="http://schemas.microsoft.com/office/powerpoint/2010/main" val="1952227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724A3-8D23-415C-96F2-F50C64D26F97}" type="slidenum">
              <a:rPr lang="en-US" smtClean="0"/>
              <a:t>21</a:t>
            </a:fld>
            <a:endParaRPr lang="en-US"/>
          </a:p>
        </p:txBody>
      </p:sp>
    </p:spTree>
    <p:extLst>
      <p:ext uri="{BB962C8B-B14F-4D97-AF65-F5344CB8AC3E}">
        <p14:creationId xmlns:p14="http://schemas.microsoft.com/office/powerpoint/2010/main" val="750925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724A3-8D23-415C-96F2-F50C64D26F97}" type="slidenum">
              <a:rPr lang="en-US" smtClean="0"/>
              <a:t>22</a:t>
            </a:fld>
            <a:endParaRPr lang="en-US"/>
          </a:p>
        </p:txBody>
      </p:sp>
    </p:spTree>
    <p:extLst>
      <p:ext uri="{BB962C8B-B14F-4D97-AF65-F5344CB8AC3E}">
        <p14:creationId xmlns:p14="http://schemas.microsoft.com/office/powerpoint/2010/main" val="4258533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4720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BE5A9D-A977-4BC0-B298-CDF48BBF95C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9/5/2018 9:50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9748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These 4 pillars represent the main value proposition for what differentiates Azure from the competition. As you can see in the proof points, these are the reason why customers choose Microsoft, because of the unique value that we provide in a productive, hybrid, intelligent, and trusted cloud.</a:t>
            </a:r>
          </a:p>
          <a:p>
            <a:endParaRPr lang="en-US"/>
          </a:p>
          <a:p>
            <a:r>
              <a:rPr lang="en-US" b="1"/>
              <a:t>Productive</a:t>
            </a:r>
          </a:p>
          <a:p>
            <a:r>
              <a:rPr lang="en-US"/>
              <a:t>Get unparalleled developer productivity with integrated tools from mobile DevOps to </a:t>
            </a:r>
            <a:r>
              <a:rPr lang="en-US" err="1"/>
              <a:t>serverless</a:t>
            </a:r>
            <a:r>
              <a:rPr lang="en-US"/>
              <a:t> computing.</a:t>
            </a:r>
          </a:p>
          <a:p>
            <a:r>
              <a:rPr lang="en-US">
                <a:hlinkClick r:id="rId3"/>
              </a:rPr>
              <a:t>Learn about accelerating innovation</a:t>
            </a:r>
            <a:r>
              <a:rPr lang="en-US"/>
              <a:t> </a:t>
            </a:r>
          </a:p>
          <a:p>
            <a:r>
              <a:rPr lang="en-US" b="1"/>
              <a:t>Hybrid</a:t>
            </a:r>
          </a:p>
          <a:p>
            <a:r>
              <a:rPr lang="en-US"/>
              <a:t>Develop and deploy where you want, with the only consistent hybrid cloud on the market. Extend Azure on-premises with Azure Stack.</a:t>
            </a:r>
          </a:p>
          <a:p>
            <a:r>
              <a:rPr lang="en-US">
                <a:hlinkClick r:id="rId4"/>
              </a:rPr>
              <a:t>Learn about our consistent hybrid cloud</a:t>
            </a:r>
            <a:r>
              <a:rPr lang="en-US"/>
              <a:t> </a:t>
            </a:r>
          </a:p>
          <a:p>
            <a:r>
              <a:rPr lang="en-US" b="1"/>
              <a:t>Intelligent</a:t>
            </a:r>
          </a:p>
          <a:p>
            <a:r>
              <a:rPr lang="en-US"/>
              <a:t>Create intelligent apps that delight with data-driven experiences. Go quickly from concept to release with Azure data services and artificial intelligence, from image recognition to bot services.</a:t>
            </a:r>
          </a:p>
          <a:p>
            <a:r>
              <a:rPr lang="en-US">
                <a:hlinkClick r:id="rId5"/>
              </a:rPr>
              <a:t>Learn about intelligent apps</a:t>
            </a:r>
            <a:r>
              <a:rPr lang="en-US"/>
              <a:t> </a:t>
            </a:r>
          </a:p>
          <a:p>
            <a:r>
              <a:rPr lang="en-US" b="1"/>
              <a:t>Trusted</a:t>
            </a:r>
          </a:p>
          <a:p>
            <a:r>
              <a:rPr lang="en-US"/>
              <a:t>Join startups, governments, and 90 percent of Fortune 500s that trust the Microsoft Cloud for security, privacy, transparency, and the most compliance coverage of any cloud provider.</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9/5/2018 9:50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6947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Productive, hybrid, intelligent, trusted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order to satisfy the demands of keeping up in the modern world, you need a platform that has these four qualities.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unique value proposition that Microsoft offers.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good place to give a personal story of how your customers are making their journey to the cloud]</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6191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Cloud for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4 pillars represent the main value proposition for what differentiates Azure from the competition.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can see in the proof points, these are the reason why customers choose Microsoft, because of the unique value that we provide in a productive, hybrid, intelligent, and trusted cloud.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With Azure, you can do—or </a:t>
            </a:r>
            <a:r>
              <a:rPr lang="en-US" b="0" i="1" dirty="0"/>
              <a:t>be</a:t>
            </a:r>
            <a:r>
              <a:rPr lang="en-US" b="0" i="0" dirty="0"/>
              <a:t>—all of these things.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Productive</a:t>
            </a:r>
          </a:p>
          <a:p>
            <a:pPr marL="171450" indent="-171450">
              <a:buFont typeface="Arial" panose="020B0604020202020204" pitchFamily="34" charset="0"/>
              <a:buChar char="•"/>
            </a:pPr>
            <a:r>
              <a:rPr lang="en-US" dirty="0"/>
              <a:t>Get unparalleled developer productivity with integrated tools from mobile DevOps to </a:t>
            </a:r>
            <a:r>
              <a:rPr lang="en-US" dirty="0" err="1"/>
              <a:t>serverless</a:t>
            </a:r>
            <a:r>
              <a:rPr lang="en-US" dirty="0"/>
              <a:t> computing.</a:t>
            </a:r>
          </a:p>
          <a:p>
            <a:pPr marL="171450" indent="-171450">
              <a:buFont typeface="Arial" panose="020B0604020202020204" pitchFamily="34" charset="0"/>
              <a:buChar char="•"/>
            </a:pPr>
            <a:r>
              <a:rPr lang="en-US" dirty="0">
                <a:hlinkClick r:id="rId3"/>
              </a:rPr>
              <a:t>Learn about accelerating innovation</a:t>
            </a:r>
            <a:r>
              <a:rPr lang="en-US" dirty="0"/>
              <a:t> </a:t>
            </a:r>
          </a:p>
          <a:p>
            <a:pPr marL="171450" indent="-171450">
              <a:buFont typeface="Arial" panose="020B0604020202020204" pitchFamily="34" charset="0"/>
              <a:buChar char="•"/>
            </a:pPr>
            <a:r>
              <a:rPr lang="en-US" b="1" dirty="0"/>
              <a:t>Hybrid</a:t>
            </a:r>
          </a:p>
          <a:p>
            <a:pPr marL="171450" indent="-171450">
              <a:buFont typeface="Arial" panose="020B0604020202020204" pitchFamily="34" charset="0"/>
              <a:buChar char="•"/>
            </a:pPr>
            <a:r>
              <a:rPr lang="en-US" dirty="0"/>
              <a:t>Develop and deploy where you want, with the only consistent hybrid cloud on the market. Extend Azure on-premises with Azure Stack.</a:t>
            </a:r>
          </a:p>
          <a:p>
            <a:pPr marL="171450" indent="-171450">
              <a:buFont typeface="Arial" panose="020B0604020202020204" pitchFamily="34" charset="0"/>
              <a:buChar char="•"/>
            </a:pPr>
            <a:r>
              <a:rPr lang="en-US" dirty="0">
                <a:hlinkClick r:id="rId4"/>
              </a:rPr>
              <a:t>Learn about our consistent hybrid cloud</a:t>
            </a:r>
            <a:r>
              <a:rPr lang="en-US" dirty="0"/>
              <a:t> </a:t>
            </a:r>
          </a:p>
          <a:p>
            <a:pPr marL="171450" indent="-171450">
              <a:buFont typeface="Arial" panose="020B0604020202020204" pitchFamily="34" charset="0"/>
              <a:buChar char="•"/>
            </a:pPr>
            <a:r>
              <a:rPr lang="en-US" b="1" dirty="0"/>
              <a:t>Intelligent</a:t>
            </a:r>
          </a:p>
          <a:p>
            <a:pPr marL="171450" indent="-171450">
              <a:buFont typeface="Arial" panose="020B0604020202020204" pitchFamily="34" charset="0"/>
              <a:buChar char="•"/>
            </a:pPr>
            <a:r>
              <a:rPr lang="en-US" dirty="0"/>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dirty="0">
                <a:hlinkClick r:id="rId5"/>
              </a:rPr>
              <a:t>Learn about intelligent apps</a:t>
            </a:r>
            <a:r>
              <a:rPr lang="en-US" dirty="0"/>
              <a:t> </a:t>
            </a:r>
          </a:p>
          <a:p>
            <a:pPr marL="171450" indent="-171450">
              <a:buFont typeface="Arial" panose="020B0604020202020204" pitchFamily="34" charset="0"/>
              <a:buChar char="•"/>
            </a:pPr>
            <a:r>
              <a:rPr lang="en-US" b="1" dirty="0"/>
              <a:t>Trusted</a:t>
            </a:r>
          </a:p>
          <a:p>
            <a:pPr marL="171450" indent="-171450">
              <a:buFont typeface="Arial" panose="020B0604020202020204" pitchFamily="34" charset="0"/>
              <a:buChar char="•"/>
            </a:pPr>
            <a:r>
              <a:rPr lang="en-US" dirty="0"/>
              <a:t>Join startups, governments, and 90 percent of Fortune 500s that trust the Microsoft Cloud for security, privacy, transparency, and the most compliance coverage of any cloud provider.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9/5/2018 9:50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829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any dev tool or language</a:t>
            </a:r>
          </a:p>
          <a:p>
            <a:r>
              <a:rPr lang="en-US" dirty="0"/>
              <a:t>Build applications using the language of your choice including </a:t>
            </a:r>
            <a:r>
              <a:rPr lang="en-US" dirty="0">
                <a:hlinkClick r:id="rId3"/>
              </a:rPr>
              <a:t>Node.js</a:t>
            </a:r>
            <a:r>
              <a:rPr lang="en-US" dirty="0"/>
              <a:t>, </a:t>
            </a:r>
            <a:r>
              <a:rPr lang="en-US" dirty="0">
                <a:hlinkClick r:id="rId4"/>
              </a:rPr>
              <a:t>Java</a:t>
            </a:r>
            <a:r>
              <a:rPr lang="en-US" dirty="0"/>
              <a:t>, </a:t>
            </a:r>
            <a:r>
              <a:rPr lang="en-US" dirty="0">
                <a:hlinkClick r:id="rId5"/>
              </a:rPr>
              <a:t>.NET</a:t>
            </a:r>
            <a:r>
              <a:rPr lang="en-US" dirty="0"/>
              <a:t>. </a:t>
            </a:r>
          </a:p>
          <a:p>
            <a:r>
              <a:rPr lang="en-US" dirty="0"/>
              <a:t>Leverage best in class development tools, Visual Studio or Visual Studio Code, either on your PC or Mac.</a:t>
            </a:r>
          </a:p>
          <a:p>
            <a:r>
              <a:rPr lang="en-US" dirty="0"/>
              <a:t>Get apps to users faster by streamlining the mobile development lifecycle with Visual Studio Mobile Center, including automated builds and testing.</a:t>
            </a:r>
          </a:p>
          <a:p>
            <a:endParaRPr lang="en-US" dirty="0"/>
          </a:p>
          <a:p>
            <a:r>
              <a:rPr lang="en-US" b="1" dirty="0"/>
              <a:t>Choice of more than 100 services</a:t>
            </a:r>
          </a:p>
          <a:p>
            <a:r>
              <a:rPr lang="en-US" dirty="0"/>
              <a:t>Engage with users in richer ways whether in native mobile apps, responsive web apps, or through new experiences like bots and mixed reality. Use the best in class support by Visual Studio family of tools and 100+ of Azure Cloud Services.</a:t>
            </a:r>
          </a:p>
          <a:p>
            <a:r>
              <a:rPr lang="en-US" dirty="0"/>
              <a:t>Develop with open source technologies like Kubernetes, modernize applications using </a:t>
            </a:r>
            <a:r>
              <a:rPr lang="en-US" dirty="0" err="1"/>
              <a:t>serverless</a:t>
            </a:r>
            <a:r>
              <a:rPr lang="en-US" dirty="0"/>
              <a:t> computing with Azure Functions, and use AI and data to infuse intelligence into your solutions. </a:t>
            </a:r>
          </a:p>
          <a:p>
            <a:r>
              <a:rPr lang="en-US" dirty="0"/>
              <a:t>Easily connect applications, data, and devices taking advantage of 150+ out-of-the-box Azure Logic Apps connectors for Salesforce, Office 365, Twitter, Dropbox, Google services, and more.</a:t>
            </a:r>
          </a:p>
          <a:p>
            <a:r>
              <a:rPr lang="en-US" dirty="0">
                <a:hlinkClick r:id="rId6"/>
              </a:rPr>
              <a:t>Explore Azure products and services</a:t>
            </a:r>
            <a:r>
              <a:rPr lang="en-US" dirty="0"/>
              <a:t> </a:t>
            </a:r>
          </a:p>
          <a:p>
            <a:endParaRPr lang="en-US" dirty="0"/>
          </a:p>
          <a:p>
            <a:r>
              <a:rPr lang="en-US" b="1" dirty="0"/>
              <a:t>End-to-end management experience</a:t>
            </a:r>
          </a:p>
          <a:p>
            <a:r>
              <a:rPr lang="en-US" dirty="0"/>
              <a:t>Manage applications no matter how large or complex. Use your choice of management tools including the Azure portal, Power Shell, BASH, or REST APIs. </a:t>
            </a:r>
          </a:p>
          <a:p>
            <a:r>
              <a:rPr lang="en-US" dirty="0"/>
              <a:t>Azure provides built-in support for things like monitoring, log analytics, patching, backup and site recovery. </a:t>
            </a:r>
          </a:p>
          <a:p>
            <a:r>
              <a:rPr lang="en-US" dirty="0">
                <a:hlinkClick r:id="rId7"/>
              </a:rPr>
              <a:t>Azure portal</a:t>
            </a:r>
            <a:r>
              <a:rPr lang="en-US" dirty="0"/>
              <a:t> </a:t>
            </a:r>
            <a:br>
              <a:rPr lang="en-US" dirty="0"/>
            </a:br>
            <a:r>
              <a:rPr lang="en-US" dirty="0">
                <a:hlinkClick r:id="rId8"/>
              </a:rPr>
              <a:t>Azure Cloud Shell</a:t>
            </a:r>
            <a:r>
              <a:rPr lang="en-US" dirty="0"/>
              <a:t> </a:t>
            </a:r>
          </a:p>
          <a:p>
            <a:endParaRPr lang="en-US" dirty="0"/>
          </a:p>
          <a:p>
            <a:r>
              <a:rPr lang="en-US" b="1" dirty="0"/>
              <a:t>Accelerate application delivery with agile development practices</a:t>
            </a:r>
          </a:p>
          <a:p>
            <a:r>
              <a:rPr lang="en-US" dirty="0"/>
              <a:t>Encourage </a:t>
            </a:r>
            <a:r>
              <a:rPr lang="en-US" dirty="0" err="1"/>
              <a:t>devops</a:t>
            </a:r>
            <a:r>
              <a:rPr lang="en-US" dirty="0"/>
              <a:t> practices and cross-team collaboration using Visual Studio Team Services. Enable continuous integration and delivery (CI/CD) for any app written in any language.</a:t>
            </a:r>
          </a:p>
          <a:p>
            <a:r>
              <a:rPr lang="en-US" dirty="0"/>
              <a:t>Quickly find production issues with Azure Application Insights, while saving time and money spinning up and maintaining cloud dev-test environments.</a:t>
            </a:r>
          </a:p>
          <a:p>
            <a:r>
              <a:rPr lang="en-US" dirty="0"/>
              <a:t>Build software your way with integration to popular open-source software and tools such as Jenkins and Chef.</a:t>
            </a:r>
          </a:p>
          <a:p>
            <a:r>
              <a:rPr lang="en-US" dirty="0">
                <a:hlinkClick r:id="rId9"/>
              </a:rPr>
              <a:t>Learn more about Visual Studio Team Services</a:t>
            </a:r>
            <a:r>
              <a:rPr lang="en-US" dirty="0"/>
              <a:t>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531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Built-in Security and Management in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endParaRPr lang="en-US" b="1" dirty="0"/>
          </a:p>
          <a:p>
            <a:pPr lvl="0"/>
            <a:r>
              <a:rPr lang="en-US" b="0" i="1" dirty="0"/>
              <a:t>Start in the middle with the Azure portal</a:t>
            </a:r>
          </a:p>
          <a:p>
            <a:pPr lvl="0"/>
            <a:r>
              <a:rPr lang="en-US" b="1" dirty="0"/>
              <a:t> - </a:t>
            </a:r>
            <a:r>
              <a:rPr lang="en-US" b="0" dirty="0"/>
              <a:t>With Azure you get enterprise </a:t>
            </a:r>
            <a:r>
              <a:rPr lang="en-US" dirty="0"/>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Using out-of-the-box tools (like Azure Advisor, Azure Service Health, and Cost Management + Billing), you can optimize and right-size your investment and get personalized recommendations to enhance your experience.</a:t>
            </a:r>
          </a:p>
          <a:p>
            <a:pPr lvl="0"/>
            <a:endParaRPr lang="en-US" dirty="0"/>
          </a:p>
          <a:p>
            <a:r>
              <a:rPr lang="en-US" i="1" dirty="0"/>
              <a:t>Expand to the 5 areas of security and management</a:t>
            </a:r>
          </a:p>
          <a:p>
            <a:r>
              <a:rPr lang="en-US" dirty="0"/>
              <a:t>5 main areas:</a:t>
            </a:r>
          </a:p>
          <a:p>
            <a:pPr marL="232943" indent="-232943">
              <a:buAutoNum type="arabicPeriod"/>
            </a:pPr>
            <a:r>
              <a:rPr lang="en-US" b="1" dirty="0"/>
              <a:t>Secure: </a:t>
            </a:r>
            <a:r>
              <a:rPr lang="en-US" dirty="0"/>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dirty="0"/>
              <a:t>Protect: </a:t>
            </a:r>
            <a:r>
              <a:rPr lang="en-US" dirty="0"/>
              <a:t>Your VMs and applications in the cloud need to be backed up and protected in the event of data loss. With disaster recovery from on-</a:t>
            </a:r>
            <a:r>
              <a:rPr lang="en-US" dirty="0" err="1"/>
              <a:t>prem</a:t>
            </a:r>
            <a:r>
              <a:rPr lang="en-US" dirty="0"/>
              <a:t> to the cloud, or from one cloud to another, you can avoid downtime and keep your applications up and running.</a:t>
            </a:r>
          </a:p>
          <a:p>
            <a:pPr marL="232943" indent="-232943">
              <a:buAutoNum type="arabicPeriod"/>
            </a:pPr>
            <a:r>
              <a:rPr lang="en-US" b="1" dirty="0"/>
              <a:t>Monitor: </a:t>
            </a:r>
            <a:r>
              <a:rPr lang="en-US" dirty="0"/>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dirty="0"/>
              <a:t>Configure: </a:t>
            </a:r>
            <a:r>
              <a:rPr lang="en-US" dirty="0"/>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dirty="0"/>
              <a:t>Govern: </a:t>
            </a:r>
            <a:r>
              <a:rPr lang="en-US" b="0" dirty="0"/>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b="0" dirty="0"/>
          </a:p>
          <a:p>
            <a:pPr marL="0" indent="0">
              <a:buNone/>
            </a:pPr>
            <a:r>
              <a:rPr lang="en-US" b="0" dirty="0"/>
              <a:t>Lastly, Azure gives you the flexibility to manage your hybrid environments with most of these services. And you can choose which areas to invest more in, and how much to consume. </a:t>
            </a:r>
          </a:p>
          <a:p>
            <a:pPr marL="0" indent="0">
              <a:buNone/>
            </a:pPr>
            <a:r>
              <a:rPr lang="en-US" b="0" dirty="0"/>
              <a:t>With Azure you have the flexibility to choose what and how to manage your IT.</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451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Hybrid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strength of the hybrid strategy is about the continuum of capabilities across the offerings, it’s not just about the platform.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Hybrid is more than just being able to move an application into the cloud.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are critical elements from identity, data, and security and management that have to be addressed.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don’t have to be stuck in an all-or nothing choice – hybrid gives you the flexibility to move to the cloud when and how you want to. </a:t>
            </a:r>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287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5.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277634"/>
            <a:ext cx="7279098" cy="2173041"/>
          </a:xfrm>
          <a:noFill/>
        </p:spPr>
        <p:txBody>
          <a:bodyPr lIns="0" tIns="91440" rIns="146304" bIns="91440" anchor="t" anchorCtr="0"/>
          <a:lstStyle>
            <a:lvl1pPr>
              <a:defRPr sz="7058" spc="-98" baseline="0">
                <a:solidFill>
                  <a:schemeClr val="tx1"/>
                </a:solidFill>
              </a:defRPr>
            </a:lvl1pPr>
          </a:lstStyle>
          <a:p>
            <a:r>
              <a:rPr lang="en-US"/>
              <a:t>Lorem ipsum Lorem ipsum</a:t>
            </a:r>
          </a:p>
        </p:txBody>
      </p:sp>
      <p:sp>
        <p:nvSpPr>
          <p:cNvPr id="3" name="Text Placeholder 2"/>
          <p:cNvSpPr>
            <a:spLocks noGrp="1"/>
          </p:cNvSpPr>
          <p:nvPr>
            <p:ph type="body" sz="quarter" idx="10"/>
          </p:nvPr>
        </p:nvSpPr>
        <p:spPr>
          <a:xfrm>
            <a:off x="269239" y="3576361"/>
            <a:ext cx="5826761" cy="633715"/>
          </a:xfrm>
        </p:spPr>
        <p:txBody>
          <a:bodyPr/>
          <a:lstStyle>
            <a:lvl1pPr marL="0" indent="0">
              <a:spcBef>
                <a:spcPts val="980"/>
              </a:spcBef>
              <a:spcAft>
                <a:spcPts val="980"/>
              </a:spcAft>
              <a:buNone/>
              <a:defRPr sz="3921"/>
            </a:lvl1pPr>
          </a:lstStyle>
          <a:p>
            <a:pPr lvl="0"/>
            <a:r>
              <a:rPr lang="en-US"/>
              <a:t>Click to edit Master text</a:t>
            </a:r>
          </a:p>
        </p:txBody>
      </p:sp>
      <p:grpSp>
        <p:nvGrpSpPr>
          <p:cNvPr id="372" name="Group 371">
            <a:extLst>
              <a:ext uri="{FF2B5EF4-FFF2-40B4-BE49-F238E27FC236}">
                <a16:creationId xmlns:a16="http://schemas.microsoft.com/office/drawing/2014/main" id="{CDFD47E3-DDF9-4944-86BF-DA7CF82DAE44}"/>
              </a:ext>
            </a:extLst>
          </p:cNvPr>
          <p:cNvGrpSpPr/>
          <p:nvPr userDrawn="1"/>
        </p:nvGrpSpPr>
        <p:grpSpPr>
          <a:xfrm>
            <a:off x="7339478" y="135249"/>
            <a:ext cx="5744142" cy="6742427"/>
            <a:chOff x="7625796" y="627085"/>
            <a:chExt cx="5434428" cy="6377982"/>
          </a:xfrm>
        </p:grpSpPr>
        <p:grpSp>
          <p:nvGrpSpPr>
            <p:cNvPr id="249" name="Group 247">
              <a:extLst>
                <a:ext uri="{FF2B5EF4-FFF2-40B4-BE49-F238E27FC236}">
                  <a16:creationId xmlns:a16="http://schemas.microsoft.com/office/drawing/2014/main" id="{1F00B62E-9278-4200-8B74-A0BD179F9AF0}"/>
                </a:ext>
              </a:extLst>
            </p:cNvPr>
            <p:cNvGrpSpPr>
              <a:grpSpLocks noChangeAspect="1"/>
            </p:cNvGrpSpPr>
            <p:nvPr userDrawn="1"/>
          </p:nvGrpSpPr>
          <p:grpSpPr bwMode="auto">
            <a:xfrm>
              <a:off x="8508381" y="1977477"/>
              <a:ext cx="4092633" cy="5027590"/>
              <a:chOff x="6097" y="2298"/>
              <a:chExt cx="696" cy="855"/>
            </a:xfrm>
          </p:grpSpPr>
          <p:sp>
            <p:nvSpPr>
              <p:cNvPr id="250" name="AutoShape 246">
                <a:extLst>
                  <a:ext uri="{FF2B5EF4-FFF2-40B4-BE49-F238E27FC236}">
                    <a16:creationId xmlns:a16="http://schemas.microsoft.com/office/drawing/2014/main" id="{65CB237B-C1E8-4B55-848E-602697CB6CB7}"/>
                  </a:ext>
                </a:extLst>
              </p:cNvPr>
              <p:cNvSpPr>
                <a:spLocks noChangeAspect="1" noChangeArrowheads="1" noTextEdit="1"/>
              </p:cNvSpPr>
              <p:nvPr userDrawn="1"/>
            </p:nvSpPr>
            <p:spPr bwMode="auto">
              <a:xfrm>
                <a:off x="6097" y="2298"/>
                <a:ext cx="696"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50">
                <a:extLst>
                  <a:ext uri="{FF2B5EF4-FFF2-40B4-BE49-F238E27FC236}">
                    <a16:creationId xmlns:a16="http://schemas.microsoft.com/office/drawing/2014/main" id="{87457DDA-AD9E-4A97-9C2E-7F4E64D0AFA4}"/>
                  </a:ext>
                </a:extLst>
              </p:cNvPr>
              <p:cNvSpPr>
                <a:spLocks noChangeArrowheads="1"/>
              </p:cNvSpPr>
              <p:nvPr userDrawn="1"/>
            </p:nvSpPr>
            <p:spPr bwMode="auto">
              <a:xfrm>
                <a:off x="6468" y="3037"/>
                <a:ext cx="111" cy="114"/>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251">
                <a:extLst>
                  <a:ext uri="{FF2B5EF4-FFF2-40B4-BE49-F238E27FC236}">
                    <a16:creationId xmlns:a16="http://schemas.microsoft.com/office/drawing/2014/main" id="{787AC753-EFDA-426C-B584-5AECAA3027B1}"/>
                  </a:ext>
                </a:extLst>
              </p:cNvPr>
              <p:cNvSpPr>
                <a:spLocks noChangeArrowheads="1"/>
              </p:cNvSpPr>
              <p:nvPr userDrawn="1"/>
            </p:nvSpPr>
            <p:spPr bwMode="auto">
              <a:xfrm>
                <a:off x="6313" y="2815"/>
                <a:ext cx="111" cy="336"/>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252">
                <a:extLst>
                  <a:ext uri="{FF2B5EF4-FFF2-40B4-BE49-F238E27FC236}">
                    <a16:creationId xmlns:a16="http://schemas.microsoft.com/office/drawing/2014/main" id="{ADBB0E8B-FCE5-439F-9F2B-6FA746CBBE6A}"/>
                  </a:ext>
                </a:extLst>
              </p:cNvPr>
              <p:cNvSpPr>
                <a:spLocks noChangeArrowheads="1"/>
              </p:cNvSpPr>
              <p:nvPr userDrawn="1"/>
            </p:nvSpPr>
            <p:spPr bwMode="auto">
              <a:xfrm>
                <a:off x="6325" y="2834"/>
                <a:ext cx="13"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253">
                <a:extLst>
                  <a:ext uri="{FF2B5EF4-FFF2-40B4-BE49-F238E27FC236}">
                    <a16:creationId xmlns:a16="http://schemas.microsoft.com/office/drawing/2014/main" id="{E7528E24-6BDC-4F30-B75B-0CD44FD8FEED}"/>
                  </a:ext>
                </a:extLst>
              </p:cNvPr>
              <p:cNvSpPr>
                <a:spLocks noChangeArrowheads="1"/>
              </p:cNvSpPr>
              <p:nvPr userDrawn="1"/>
            </p:nvSpPr>
            <p:spPr bwMode="auto">
              <a:xfrm>
                <a:off x="6350" y="2834"/>
                <a:ext cx="11"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254">
                <a:extLst>
                  <a:ext uri="{FF2B5EF4-FFF2-40B4-BE49-F238E27FC236}">
                    <a16:creationId xmlns:a16="http://schemas.microsoft.com/office/drawing/2014/main" id="{D23DFB3F-F258-421E-B4B9-97CEA983AB71}"/>
                  </a:ext>
                </a:extLst>
              </p:cNvPr>
              <p:cNvSpPr>
                <a:spLocks noChangeArrowheads="1"/>
              </p:cNvSpPr>
              <p:nvPr userDrawn="1"/>
            </p:nvSpPr>
            <p:spPr bwMode="auto">
              <a:xfrm>
                <a:off x="6374" y="2834"/>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255">
                <a:extLst>
                  <a:ext uri="{FF2B5EF4-FFF2-40B4-BE49-F238E27FC236}">
                    <a16:creationId xmlns:a16="http://schemas.microsoft.com/office/drawing/2014/main" id="{95395EC5-C823-4F96-8AFB-A7C525ED5867}"/>
                  </a:ext>
                </a:extLst>
              </p:cNvPr>
              <p:cNvSpPr>
                <a:spLocks noChangeArrowheads="1"/>
              </p:cNvSpPr>
              <p:nvPr userDrawn="1"/>
            </p:nvSpPr>
            <p:spPr bwMode="auto">
              <a:xfrm>
                <a:off x="6397" y="2834"/>
                <a:ext cx="12"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256">
                <a:extLst>
                  <a:ext uri="{FF2B5EF4-FFF2-40B4-BE49-F238E27FC236}">
                    <a16:creationId xmlns:a16="http://schemas.microsoft.com/office/drawing/2014/main" id="{EA63CA39-CA16-4B9E-8D8F-0B2EABBE11D5}"/>
                  </a:ext>
                </a:extLst>
              </p:cNvPr>
              <p:cNvSpPr>
                <a:spLocks noChangeArrowheads="1"/>
              </p:cNvSpPr>
              <p:nvPr userDrawn="1"/>
            </p:nvSpPr>
            <p:spPr bwMode="auto">
              <a:xfrm>
                <a:off x="6325" y="2866"/>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257">
                <a:extLst>
                  <a:ext uri="{FF2B5EF4-FFF2-40B4-BE49-F238E27FC236}">
                    <a16:creationId xmlns:a16="http://schemas.microsoft.com/office/drawing/2014/main" id="{D742BED7-A533-42D9-96D9-2A557DAEF1AD}"/>
                  </a:ext>
                </a:extLst>
              </p:cNvPr>
              <p:cNvSpPr>
                <a:spLocks noChangeArrowheads="1"/>
              </p:cNvSpPr>
              <p:nvPr userDrawn="1"/>
            </p:nvSpPr>
            <p:spPr bwMode="auto">
              <a:xfrm>
                <a:off x="6350" y="2866"/>
                <a:ext cx="11"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258">
                <a:extLst>
                  <a:ext uri="{FF2B5EF4-FFF2-40B4-BE49-F238E27FC236}">
                    <a16:creationId xmlns:a16="http://schemas.microsoft.com/office/drawing/2014/main" id="{933BA798-BF8C-4D7B-963C-784E23E26E38}"/>
                  </a:ext>
                </a:extLst>
              </p:cNvPr>
              <p:cNvSpPr>
                <a:spLocks noChangeArrowheads="1"/>
              </p:cNvSpPr>
              <p:nvPr userDrawn="1"/>
            </p:nvSpPr>
            <p:spPr bwMode="auto">
              <a:xfrm>
                <a:off x="6374" y="2866"/>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259">
                <a:extLst>
                  <a:ext uri="{FF2B5EF4-FFF2-40B4-BE49-F238E27FC236}">
                    <a16:creationId xmlns:a16="http://schemas.microsoft.com/office/drawing/2014/main" id="{DB545304-51D3-4545-A817-7A1A23218D08}"/>
                  </a:ext>
                </a:extLst>
              </p:cNvPr>
              <p:cNvSpPr>
                <a:spLocks noChangeArrowheads="1"/>
              </p:cNvSpPr>
              <p:nvPr userDrawn="1"/>
            </p:nvSpPr>
            <p:spPr bwMode="auto">
              <a:xfrm>
                <a:off x="6397" y="2866"/>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260">
                <a:extLst>
                  <a:ext uri="{FF2B5EF4-FFF2-40B4-BE49-F238E27FC236}">
                    <a16:creationId xmlns:a16="http://schemas.microsoft.com/office/drawing/2014/main" id="{5B93D5FA-6D33-458B-BFD8-30A4E335C5D5}"/>
                  </a:ext>
                </a:extLst>
              </p:cNvPr>
              <p:cNvSpPr>
                <a:spLocks noChangeArrowheads="1"/>
              </p:cNvSpPr>
              <p:nvPr userDrawn="1"/>
            </p:nvSpPr>
            <p:spPr bwMode="auto">
              <a:xfrm>
                <a:off x="6325" y="2898"/>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261">
                <a:extLst>
                  <a:ext uri="{FF2B5EF4-FFF2-40B4-BE49-F238E27FC236}">
                    <a16:creationId xmlns:a16="http://schemas.microsoft.com/office/drawing/2014/main" id="{54B095D7-A32D-45BE-9EBA-EC8A0B306ABC}"/>
                  </a:ext>
                </a:extLst>
              </p:cNvPr>
              <p:cNvSpPr>
                <a:spLocks noChangeArrowheads="1"/>
              </p:cNvSpPr>
              <p:nvPr userDrawn="1"/>
            </p:nvSpPr>
            <p:spPr bwMode="auto">
              <a:xfrm>
                <a:off x="6350" y="2898"/>
                <a:ext cx="11"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262">
                <a:extLst>
                  <a:ext uri="{FF2B5EF4-FFF2-40B4-BE49-F238E27FC236}">
                    <a16:creationId xmlns:a16="http://schemas.microsoft.com/office/drawing/2014/main" id="{CA60F719-D75E-4B2B-9686-607A78CD5BAA}"/>
                  </a:ext>
                </a:extLst>
              </p:cNvPr>
              <p:cNvSpPr>
                <a:spLocks noChangeArrowheads="1"/>
              </p:cNvSpPr>
              <p:nvPr userDrawn="1"/>
            </p:nvSpPr>
            <p:spPr bwMode="auto">
              <a:xfrm>
                <a:off x="6374" y="2898"/>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263">
                <a:extLst>
                  <a:ext uri="{FF2B5EF4-FFF2-40B4-BE49-F238E27FC236}">
                    <a16:creationId xmlns:a16="http://schemas.microsoft.com/office/drawing/2014/main" id="{16A5634E-5020-48D1-A1BE-F620D39D0732}"/>
                  </a:ext>
                </a:extLst>
              </p:cNvPr>
              <p:cNvSpPr>
                <a:spLocks noChangeArrowheads="1"/>
              </p:cNvSpPr>
              <p:nvPr userDrawn="1"/>
            </p:nvSpPr>
            <p:spPr bwMode="auto">
              <a:xfrm>
                <a:off x="6397" y="2898"/>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264">
                <a:extLst>
                  <a:ext uri="{FF2B5EF4-FFF2-40B4-BE49-F238E27FC236}">
                    <a16:creationId xmlns:a16="http://schemas.microsoft.com/office/drawing/2014/main" id="{D23C8B74-E873-4CBF-BB5B-1163F15F418E}"/>
                  </a:ext>
                </a:extLst>
              </p:cNvPr>
              <p:cNvSpPr>
                <a:spLocks noChangeArrowheads="1"/>
              </p:cNvSpPr>
              <p:nvPr userDrawn="1"/>
            </p:nvSpPr>
            <p:spPr bwMode="auto">
              <a:xfrm>
                <a:off x="6325" y="2930"/>
                <a:ext cx="13"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265">
                <a:extLst>
                  <a:ext uri="{FF2B5EF4-FFF2-40B4-BE49-F238E27FC236}">
                    <a16:creationId xmlns:a16="http://schemas.microsoft.com/office/drawing/2014/main" id="{AF71F314-7DE5-4B66-BA58-68112894167B}"/>
                  </a:ext>
                </a:extLst>
              </p:cNvPr>
              <p:cNvSpPr>
                <a:spLocks noChangeArrowheads="1"/>
              </p:cNvSpPr>
              <p:nvPr userDrawn="1"/>
            </p:nvSpPr>
            <p:spPr bwMode="auto">
              <a:xfrm>
                <a:off x="6350" y="2930"/>
                <a:ext cx="11"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266">
                <a:extLst>
                  <a:ext uri="{FF2B5EF4-FFF2-40B4-BE49-F238E27FC236}">
                    <a16:creationId xmlns:a16="http://schemas.microsoft.com/office/drawing/2014/main" id="{DBC23984-FF32-4DA5-8DE1-7E24BD6C3FF8}"/>
                  </a:ext>
                </a:extLst>
              </p:cNvPr>
              <p:cNvSpPr>
                <a:spLocks noChangeArrowheads="1"/>
              </p:cNvSpPr>
              <p:nvPr userDrawn="1"/>
            </p:nvSpPr>
            <p:spPr bwMode="auto">
              <a:xfrm>
                <a:off x="6374" y="2930"/>
                <a:ext cx="10"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267">
                <a:extLst>
                  <a:ext uri="{FF2B5EF4-FFF2-40B4-BE49-F238E27FC236}">
                    <a16:creationId xmlns:a16="http://schemas.microsoft.com/office/drawing/2014/main" id="{36BE96A9-871C-4F0D-8A44-C3D6EC4677AB}"/>
                  </a:ext>
                </a:extLst>
              </p:cNvPr>
              <p:cNvSpPr>
                <a:spLocks noChangeArrowheads="1"/>
              </p:cNvSpPr>
              <p:nvPr userDrawn="1"/>
            </p:nvSpPr>
            <p:spPr bwMode="auto">
              <a:xfrm>
                <a:off x="6397" y="2930"/>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268">
                <a:extLst>
                  <a:ext uri="{FF2B5EF4-FFF2-40B4-BE49-F238E27FC236}">
                    <a16:creationId xmlns:a16="http://schemas.microsoft.com/office/drawing/2014/main" id="{90DFF299-9AD9-43F7-A6D5-68B29A6A38C7}"/>
                  </a:ext>
                </a:extLst>
              </p:cNvPr>
              <p:cNvSpPr>
                <a:spLocks noChangeArrowheads="1"/>
              </p:cNvSpPr>
              <p:nvPr userDrawn="1"/>
            </p:nvSpPr>
            <p:spPr bwMode="auto">
              <a:xfrm>
                <a:off x="6325" y="2962"/>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269">
                <a:extLst>
                  <a:ext uri="{FF2B5EF4-FFF2-40B4-BE49-F238E27FC236}">
                    <a16:creationId xmlns:a16="http://schemas.microsoft.com/office/drawing/2014/main" id="{01CFC304-981B-4246-A430-8C1E1A79F45A}"/>
                  </a:ext>
                </a:extLst>
              </p:cNvPr>
              <p:cNvSpPr>
                <a:spLocks noChangeArrowheads="1"/>
              </p:cNvSpPr>
              <p:nvPr userDrawn="1"/>
            </p:nvSpPr>
            <p:spPr bwMode="auto">
              <a:xfrm>
                <a:off x="6350" y="2962"/>
                <a:ext cx="11"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270">
                <a:extLst>
                  <a:ext uri="{FF2B5EF4-FFF2-40B4-BE49-F238E27FC236}">
                    <a16:creationId xmlns:a16="http://schemas.microsoft.com/office/drawing/2014/main" id="{DB453F4B-D541-4162-B3D7-F579474C36A3}"/>
                  </a:ext>
                </a:extLst>
              </p:cNvPr>
              <p:cNvSpPr>
                <a:spLocks noChangeArrowheads="1"/>
              </p:cNvSpPr>
              <p:nvPr userDrawn="1"/>
            </p:nvSpPr>
            <p:spPr bwMode="auto">
              <a:xfrm>
                <a:off x="6374" y="2962"/>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271">
                <a:extLst>
                  <a:ext uri="{FF2B5EF4-FFF2-40B4-BE49-F238E27FC236}">
                    <a16:creationId xmlns:a16="http://schemas.microsoft.com/office/drawing/2014/main" id="{A2B64033-5E30-4547-BEAB-D792D4750986}"/>
                  </a:ext>
                </a:extLst>
              </p:cNvPr>
              <p:cNvSpPr>
                <a:spLocks noChangeArrowheads="1"/>
              </p:cNvSpPr>
              <p:nvPr userDrawn="1"/>
            </p:nvSpPr>
            <p:spPr bwMode="auto">
              <a:xfrm>
                <a:off x="6397" y="2962"/>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272">
                <a:extLst>
                  <a:ext uri="{FF2B5EF4-FFF2-40B4-BE49-F238E27FC236}">
                    <a16:creationId xmlns:a16="http://schemas.microsoft.com/office/drawing/2014/main" id="{3A464137-CC53-47B6-B090-F018386CAE32}"/>
                  </a:ext>
                </a:extLst>
              </p:cNvPr>
              <p:cNvSpPr>
                <a:spLocks noChangeArrowheads="1"/>
              </p:cNvSpPr>
              <p:nvPr userDrawn="1"/>
            </p:nvSpPr>
            <p:spPr bwMode="auto">
              <a:xfrm>
                <a:off x="6325" y="2995"/>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273">
                <a:extLst>
                  <a:ext uri="{FF2B5EF4-FFF2-40B4-BE49-F238E27FC236}">
                    <a16:creationId xmlns:a16="http://schemas.microsoft.com/office/drawing/2014/main" id="{4DA19828-26D2-41C0-89DD-888EA9639BDB}"/>
                  </a:ext>
                </a:extLst>
              </p:cNvPr>
              <p:cNvSpPr>
                <a:spLocks noChangeArrowheads="1"/>
              </p:cNvSpPr>
              <p:nvPr userDrawn="1"/>
            </p:nvSpPr>
            <p:spPr bwMode="auto">
              <a:xfrm>
                <a:off x="6350" y="2995"/>
                <a:ext cx="11"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274">
                <a:extLst>
                  <a:ext uri="{FF2B5EF4-FFF2-40B4-BE49-F238E27FC236}">
                    <a16:creationId xmlns:a16="http://schemas.microsoft.com/office/drawing/2014/main" id="{961D7A8D-87F2-4D57-B4E0-23D684CF0D5E}"/>
                  </a:ext>
                </a:extLst>
              </p:cNvPr>
              <p:cNvSpPr>
                <a:spLocks noChangeArrowheads="1"/>
              </p:cNvSpPr>
              <p:nvPr userDrawn="1"/>
            </p:nvSpPr>
            <p:spPr bwMode="auto">
              <a:xfrm>
                <a:off x="6374" y="2995"/>
                <a:ext cx="10"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275">
                <a:extLst>
                  <a:ext uri="{FF2B5EF4-FFF2-40B4-BE49-F238E27FC236}">
                    <a16:creationId xmlns:a16="http://schemas.microsoft.com/office/drawing/2014/main" id="{C95256FB-A7F5-4976-B261-32E8E203553C}"/>
                  </a:ext>
                </a:extLst>
              </p:cNvPr>
              <p:cNvSpPr>
                <a:spLocks noChangeArrowheads="1"/>
              </p:cNvSpPr>
              <p:nvPr userDrawn="1"/>
            </p:nvSpPr>
            <p:spPr bwMode="auto">
              <a:xfrm>
                <a:off x="6397" y="2995"/>
                <a:ext cx="12"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276">
                <a:extLst>
                  <a:ext uri="{FF2B5EF4-FFF2-40B4-BE49-F238E27FC236}">
                    <a16:creationId xmlns:a16="http://schemas.microsoft.com/office/drawing/2014/main" id="{38F00226-8C24-4E84-865B-B18BA1ABAEFE}"/>
                  </a:ext>
                </a:extLst>
              </p:cNvPr>
              <p:cNvSpPr>
                <a:spLocks noChangeArrowheads="1"/>
              </p:cNvSpPr>
              <p:nvPr userDrawn="1"/>
            </p:nvSpPr>
            <p:spPr bwMode="auto">
              <a:xfrm>
                <a:off x="6325" y="3027"/>
                <a:ext cx="13"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277">
                <a:extLst>
                  <a:ext uri="{FF2B5EF4-FFF2-40B4-BE49-F238E27FC236}">
                    <a16:creationId xmlns:a16="http://schemas.microsoft.com/office/drawing/2014/main" id="{D2B74AB8-CED8-4440-BA66-C4AF85BE5896}"/>
                  </a:ext>
                </a:extLst>
              </p:cNvPr>
              <p:cNvSpPr>
                <a:spLocks noChangeArrowheads="1"/>
              </p:cNvSpPr>
              <p:nvPr userDrawn="1"/>
            </p:nvSpPr>
            <p:spPr bwMode="auto">
              <a:xfrm>
                <a:off x="6350" y="3027"/>
                <a:ext cx="11"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278">
                <a:extLst>
                  <a:ext uri="{FF2B5EF4-FFF2-40B4-BE49-F238E27FC236}">
                    <a16:creationId xmlns:a16="http://schemas.microsoft.com/office/drawing/2014/main" id="{C65DFAE0-B1A4-4904-985F-5F68C2DEC416}"/>
                  </a:ext>
                </a:extLst>
              </p:cNvPr>
              <p:cNvSpPr>
                <a:spLocks noChangeArrowheads="1"/>
              </p:cNvSpPr>
              <p:nvPr userDrawn="1"/>
            </p:nvSpPr>
            <p:spPr bwMode="auto">
              <a:xfrm>
                <a:off x="6374" y="3027"/>
                <a:ext cx="10"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279">
                <a:extLst>
                  <a:ext uri="{FF2B5EF4-FFF2-40B4-BE49-F238E27FC236}">
                    <a16:creationId xmlns:a16="http://schemas.microsoft.com/office/drawing/2014/main" id="{5BC322C6-17E3-42A7-911E-BE3A33CE5BD2}"/>
                  </a:ext>
                </a:extLst>
              </p:cNvPr>
              <p:cNvSpPr>
                <a:spLocks noChangeArrowheads="1"/>
              </p:cNvSpPr>
              <p:nvPr userDrawn="1"/>
            </p:nvSpPr>
            <p:spPr bwMode="auto">
              <a:xfrm>
                <a:off x="6397" y="3027"/>
                <a:ext cx="12"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280">
                <a:extLst>
                  <a:ext uri="{FF2B5EF4-FFF2-40B4-BE49-F238E27FC236}">
                    <a16:creationId xmlns:a16="http://schemas.microsoft.com/office/drawing/2014/main" id="{1775D174-4BB0-487F-9750-E6A8B16A0AF3}"/>
                  </a:ext>
                </a:extLst>
              </p:cNvPr>
              <p:cNvSpPr>
                <a:spLocks noChangeArrowheads="1"/>
              </p:cNvSpPr>
              <p:nvPr userDrawn="1"/>
            </p:nvSpPr>
            <p:spPr bwMode="auto">
              <a:xfrm>
                <a:off x="6325" y="3059"/>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281">
                <a:extLst>
                  <a:ext uri="{FF2B5EF4-FFF2-40B4-BE49-F238E27FC236}">
                    <a16:creationId xmlns:a16="http://schemas.microsoft.com/office/drawing/2014/main" id="{B74C8AE6-C25F-45FE-A8F4-F9EF503E4C9B}"/>
                  </a:ext>
                </a:extLst>
              </p:cNvPr>
              <p:cNvSpPr>
                <a:spLocks noChangeArrowheads="1"/>
              </p:cNvSpPr>
              <p:nvPr userDrawn="1"/>
            </p:nvSpPr>
            <p:spPr bwMode="auto">
              <a:xfrm>
                <a:off x="6350" y="3059"/>
                <a:ext cx="11"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282">
                <a:extLst>
                  <a:ext uri="{FF2B5EF4-FFF2-40B4-BE49-F238E27FC236}">
                    <a16:creationId xmlns:a16="http://schemas.microsoft.com/office/drawing/2014/main" id="{53A9DABC-21B6-4923-BFC3-5D68E7833787}"/>
                  </a:ext>
                </a:extLst>
              </p:cNvPr>
              <p:cNvSpPr>
                <a:spLocks noChangeArrowheads="1"/>
              </p:cNvSpPr>
              <p:nvPr userDrawn="1"/>
            </p:nvSpPr>
            <p:spPr bwMode="auto">
              <a:xfrm>
                <a:off x="6374" y="3059"/>
                <a:ext cx="10"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283">
                <a:extLst>
                  <a:ext uri="{FF2B5EF4-FFF2-40B4-BE49-F238E27FC236}">
                    <a16:creationId xmlns:a16="http://schemas.microsoft.com/office/drawing/2014/main" id="{0A6C34E3-3E96-415E-AE68-B048EB95721B}"/>
                  </a:ext>
                </a:extLst>
              </p:cNvPr>
              <p:cNvSpPr>
                <a:spLocks noChangeArrowheads="1"/>
              </p:cNvSpPr>
              <p:nvPr userDrawn="1"/>
            </p:nvSpPr>
            <p:spPr bwMode="auto">
              <a:xfrm>
                <a:off x="6397" y="3059"/>
                <a:ext cx="12"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284">
                <a:extLst>
                  <a:ext uri="{FF2B5EF4-FFF2-40B4-BE49-F238E27FC236}">
                    <a16:creationId xmlns:a16="http://schemas.microsoft.com/office/drawing/2014/main" id="{BB7FEFB4-9504-4201-B712-307A665893B4}"/>
                  </a:ext>
                </a:extLst>
              </p:cNvPr>
              <p:cNvSpPr>
                <a:spLocks noChangeArrowheads="1"/>
              </p:cNvSpPr>
              <p:nvPr userDrawn="1"/>
            </p:nvSpPr>
            <p:spPr bwMode="auto">
              <a:xfrm>
                <a:off x="6325" y="3091"/>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285">
                <a:extLst>
                  <a:ext uri="{FF2B5EF4-FFF2-40B4-BE49-F238E27FC236}">
                    <a16:creationId xmlns:a16="http://schemas.microsoft.com/office/drawing/2014/main" id="{FE575B8D-2DF0-4950-B2B0-8E545228FFD4}"/>
                  </a:ext>
                </a:extLst>
              </p:cNvPr>
              <p:cNvSpPr>
                <a:spLocks noChangeArrowheads="1"/>
              </p:cNvSpPr>
              <p:nvPr userDrawn="1"/>
            </p:nvSpPr>
            <p:spPr bwMode="auto">
              <a:xfrm>
                <a:off x="6350" y="3091"/>
                <a:ext cx="11"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Rectangle 286">
                <a:extLst>
                  <a:ext uri="{FF2B5EF4-FFF2-40B4-BE49-F238E27FC236}">
                    <a16:creationId xmlns:a16="http://schemas.microsoft.com/office/drawing/2014/main" id="{14D6DF65-107B-4FA2-8511-2A8871FD1323}"/>
                  </a:ext>
                </a:extLst>
              </p:cNvPr>
              <p:cNvSpPr>
                <a:spLocks noChangeArrowheads="1"/>
              </p:cNvSpPr>
              <p:nvPr userDrawn="1"/>
            </p:nvSpPr>
            <p:spPr bwMode="auto">
              <a:xfrm>
                <a:off x="6374" y="3091"/>
                <a:ext cx="10"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Rectangle 287">
                <a:extLst>
                  <a:ext uri="{FF2B5EF4-FFF2-40B4-BE49-F238E27FC236}">
                    <a16:creationId xmlns:a16="http://schemas.microsoft.com/office/drawing/2014/main" id="{7936843F-DA16-4AB1-B4B4-32C1D647C605}"/>
                  </a:ext>
                </a:extLst>
              </p:cNvPr>
              <p:cNvSpPr>
                <a:spLocks noChangeArrowheads="1"/>
              </p:cNvSpPr>
              <p:nvPr userDrawn="1"/>
            </p:nvSpPr>
            <p:spPr bwMode="auto">
              <a:xfrm>
                <a:off x="6397" y="3091"/>
                <a:ext cx="12"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Rectangle 288">
                <a:extLst>
                  <a:ext uri="{FF2B5EF4-FFF2-40B4-BE49-F238E27FC236}">
                    <a16:creationId xmlns:a16="http://schemas.microsoft.com/office/drawing/2014/main" id="{B2A20399-C3B7-4855-A631-2E35760193F2}"/>
                  </a:ext>
                </a:extLst>
              </p:cNvPr>
              <p:cNvSpPr>
                <a:spLocks noChangeArrowheads="1"/>
              </p:cNvSpPr>
              <p:nvPr userDrawn="1"/>
            </p:nvSpPr>
            <p:spPr bwMode="auto">
              <a:xfrm>
                <a:off x="6151" y="2921"/>
                <a:ext cx="110" cy="230"/>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Rectangle 289">
                <a:extLst>
                  <a:ext uri="{FF2B5EF4-FFF2-40B4-BE49-F238E27FC236}">
                    <a16:creationId xmlns:a16="http://schemas.microsoft.com/office/drawing/2014/main" id="{92D9EAF6-11D3-420E-84C9-71148B38961C}"/>
                  </a:ext>
                </a:extLst>
              </p:cNvPr>
              <p:cNvSpPr>
                <a:spLocks noChangeArrowheads="1"/>
              </p:cNvSpPr>
              <p:nvPr userDrawn="1"/>
            </p:nvSpPr>
            <p:spPr bwMode="auto">
              <a:xfrm>
                <a:off x="6167" y="2950"/>
                <a:ext cx="12"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Rectangle 290">
                <a:extLst>
                  <a:ext uri="{FF2B5EF4-FFF2-40B4-BE49-F238E27FC236}">
                    <a16:creationId xmlns:a16="http://schemas.microsoft.com/office/drawing/2014/main" id="{DA212711-0735-4F66-AE6C-2A753E1A8B01}"/>
                  </a:ext>
                </a:extLst>
              </p:cNvPr>
              <p:cNvSpPr>
                <a:spLocks noChangeArrowheads="1"/>
              </p:cNvSpPr>
              <p:nvPr userDrawn="1"/>
            </p:nvSpPr>
            <p:spPr bwMode="auto">
              <a:xfrm>
                <a:off x="6188" y="2950"/>
                <a:ext cx="13"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Rectangle 291">
                <a:extLst>
                  <a:ext uri="{FF2B5EF4-FFF2-40B4-BE49-F238E27FC236}">
                    <a16:creationId xmlns:a16="http://schemas.microsoft.com/office/drawing/2014/main" id="{41AC2ADB-92C6-4CEE-8990-08DDCAA1E793}"/>
                  </a:ext>
                </a:extLst>
              </p:cNvPr>
              <p:cNvSpPr>
                <a:spLocks noChangeArrowheads="1"/>
              </p:cNvSpPr>
              <p:nvPr userDrawn="1"/>
            </p:nvSpPr>
            <p:spPr bwMode="auto">
              <a:xfrm>
                <a:off x="6209" y="2950"/>
                <a:ext cx="13"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Rectangle 292">
                <a:extLst>
                  <a:ext uri="{FF2B5EF4-FFF2-40B4-BE49-F238E27FC236}">
                    <a16:creationId xmlns:a16="http://schemas.microsoft.com/office/drawing/2014/main" id="{0B12C95D-7162-4CD0-BB3F-D683ACA85DF1}"/>
                  </a:ext>
                </a:extLst>
              </p:cNvPr>
              <p:cNvSpPr>
                <a:spLocks noChangeArrowheads="1"/>
              </p:cNvSpPr>
              <p:nvPr userDrawn="1"/>
            </p:nvSpPr>
            <p:spPr bwMode="auto">
              <a:xfrm>
                <a:off x="6231" y="2950"/>
                <a:ext cx="12"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Rectangle 293">
                <a:extLst>
                  <a:ext uri="{FF2B5EF4-FFF2-40B4-BE49-F238E27FC236}">
                    <a16:creationId xmlns:a16="http://schemas.microsoft.com/office/drawing/2014/main" id="{FFC99800-C5D7-4E62-897E-D3299139CC9D}"/>
                  </a:ext>
                </a:extLst>
              </p:cNvPr>
              <p:cNvSpPr>
                <a:spLocks noChangeArrowheads="1"/>
              </p:cNvSpPr>
              <p:nvPr userDrawn="1"/>
            </p:nvSpPr>
            <p:spPr bwMode="auto">
              <a:xfrm>
                <a:off x="6486" y="3046"/>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Rectangle 294">
                <a:extLst>
                  <a:ext uri="{FF2B5EF4-FFF2-40B4-BE49-F238E27FC236}">
                    <a16:creationId xmlns:a16="http://schemas.microsoft.com/office/drawing/2014/main" id="{ADEF1BE3-8D04-4FD0-BFE0-05CF2A0FF72A}"/>
                  </a:ext>
                </a:extLst>
              </p:cNvPr>
              <p:cNvSpPr>
                <a:spLocks noChangeArrowheads="1"/>
              </p:cNvSpPr>
              <p:nvPr userDrawn="1"/>
            </p:nvSpPr>
            <p:spPr bwMode="auto">
              <a:xfrm>
                <a:off x="6507" y="3046"/>
                <a:ext cx="13"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Rectangle 295">
                <a:extLst>
                  <a:ext uri="{FF2B5EF4-FFF2-40B4-BE49-F238E27FC236}">
                    <a16:creationId xmlns:a16="http://schemas.microsoft.com/office/drawing/2014/main" id="{D3EFC061-3993-467A-BADE-43DC47300C20}"/>
                  </a:ext>
                </a:extLst>
              </p:cNvPr>
              <p:cNvSpPr>
                <a:spLocks noChangeArrowheads="1"/>
              </p:cNvSpPr>
              <p:nvPr userDrawn="1"/>
            </p:nvSpPr>
            <p:spPr bwMode="auto">
              <a:xfrm>
                <a:off x="6529" y="3046"/>
                <a:ext cx="12"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Rectangle 296">
                <a:extLst>
                  <a:ext uri="{FF2B5EF4-FFF2-40B4-BE49-F238E27FC236}">
                    <a16:creationId xmlns:a16="http://schemas.microsoft.com/office/drawing/2014/main" id="{A02A1C27-F016-465C-9A73-E1965F315C52}"/>
                  </a:ext>
                </a:extLst>
              </p:cNvPr>
              <p:cNvSpPr>
                <a:spLocks noChangeArrowheads="1"/>
              </p:cNvSpPr>
              <p:nvPr userDrawn="1"/>
            </p:nvSpPr>
            <p:spPr bwMode="auto">
              <a:xfrm>
                <a:off x="6550" y="3046"/>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Rectangle 297">
                <a:extLst>
                  <a:ext uri="{FF2B5EF4-FFF2-40B4-BE49-F238E27FC236}">
                    <a16:creationId xmlns:a16="http://schemas.microsoft.com/office/drawing/2014/main" id="{FBD3B35B-A6EE-4700-AFB7-9E6E293533EE}"/>
                  </a:ext>
                </a:extLst>
              </p:cNvPr>
              <p:cNvSpPr>
                <a:spLocks noChangeArrowheads="1"/>
              </p:cNvSpPr>
              <p:nvPr userDrawn="1"/>
            </p:nvSpPr>
            <p:spPr bwMode="auto">
              <a:xfrm>
                <a:off x="6486" y="3078"/>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Rectangle 298">
                <a:extLst>
                  <a:ext uri="{FF2B5EF4-FFF2-40B4-BE49-F238E27FC236}">
                    <a16:creationId xmlns:a16="http://schemas.microsoft.com/office/drawing/2014/main" id="{786051DB-5653-4733-A9C3-EF2E7B321458}"/>
                  </a:ext>
                </a:extLst>
              </p:cNvPr>
              <p:cNvSpPr>
                <a:spLocks noChangeArrowheads="1"/>
              </p:cNvSpPr>
              <p:nvPr userDrawn="1"/>
            </p:nvSpPr>
            <p:spPr bwMode="auto">
              <a:xfrm>
                <a:off x="6507" y="3078"/>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Rectangle 299">
                <a:extLst>
                  <a:ext uri="{FF2B5EF4-FFF2-40B4-BE49-F238E27FC236}">
                    <a16:creationId xmlns:a16="http://schemas.microsoft.com/office/drawing/2014/main" id="{0722E012-9A63-4892-8F1E-06EA263F594D}"/>
                  </a:ext>
                </a:extLst>
              </p:cNvPr>
              <p:cNvSpPr>
                <a:spLocks noChangeArrowheads="1"/>
              </p:cNvSpPr>
              <p:nvPr userDrawn="1"/>
            </p:nvSpPr>
            <p:spPr bwMode="auto">
              <a:xfrm>
                <a:off x="6529" y="3078"/>
                <a:ext cx="12"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Rectangle 300">
                <a:extLst>
                  <a:ext uri="{FF2B5EF4-FFF2-40B4-BE49-F238E27FC236}">
                    <a16:creationId xmlns:a16="http://schemas.microsoft.com/office/drawing/2014/main" id="{A95B2B69-3391-4797-9DFC-7EA0C48A75FF}"/>
                  </a:ext>
                </a:extLst>
              </p:cNvPr>
              <p:cNvSpPr>
                <a:spLocks noChangeArrowheads="1"/>
              </p:cNvSpPr>
              <p:nvPr userDrawn="1"/>
            </p:nvSpPr>
            <p:spPr bwMode="auto">
              <a:xfrm>
                <a:off x="6550" y="3078"/>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Rectangle 301">
                <a:extLst>
                  <a:ext uri="{FF2B5EF4-FFF2-40B4-BE49-F238E27FC236}">
                    <a16:creationId xmlns:a16="http://schemas.microsoft.com/office/drawing/2014/main" id="{4E2EA6D4-64D0-4FD4-9189-E49A26BB9C0D}"/>
                  </a:ext>
                </a:extLst>
              </p:cNvPr>
              <p:cNvSpPr>
                <a:spLocks noChangeArrowheads="1"/>
              </p:cNvSpPr>
              <p:nvPr userDrawn="1"/>
            </p:nvSpPr>
            <p:spPr bwMode="auto">
              <a:xfrm>
                <a:off x="6486" y="3110"/>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Rectangle 302">
                <a:extLst>
                  <a:ext uri="{FF2B5EF4-FFF2-40B4-BE49-F238E27FC236}">
                    <a16:creationId xmlns:a16="http://schemas.microsoft.com/office/drawing/2014/main" id="{FFA5E57D-3948-4D6D-BF11-49C9A6FDF298}"/>
                  </a:ext>
                </a:extLst>
              </p:cNvPr>
              <p:cNvSpPr>
                <a:spLocks noChangeArrowheads="1"/>
              </p:cNvSpPr>
              <p:nvPr userDrawn="1"/>
            </p:nvSpPr>
            <p:spPr bwMode="auto">
              <a:xfrm>
                <a:off x="6507" y="3110"/>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Rectangle 303">
                <a:extLst>
                  <a:ext uri="{FF2B5EF4-FFF2-40B4-BE49-F238E27FC236}">
                    <a16:creationId xmlns:a16="http://schemas.microsoft.com/office/drawing/2014/main" id="{B47D7B23-9238-4336-8560-66D35164C264}"/>
                  </a:ext>
                </a:extLst>
              </p:cNvPr>
              <p:cNvSpPr>
                <a:spLocks noChangeArrowheads="1"/>
              </p:cNvSpPr>
              <p:nvPr userDrawn="1"/>
            </p:nvSpPr>
            <p:spPr bwMode="auto">
              <a:xfrm>
                <a:off x="6529" y="3110"/>
                <a:ext cx="12"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Rectangle 304">
                <a:extLst>
                  <a:ext uri="{FF2B5EF4-FFF2-40B4-BE49-F238E27FC236}">
                    <a16:creationId xmlns:a16="http://schemas.microsoft.com/office/drawing/2014/main" id="{4ECAD871-5BD1-41D1-9362-F37624E00C81}"/>
                  </a:ext>
                </a:extLst>
              </p:cNvPr>
              <p:cNvSpPr>
                <a:spLocks noChangeArrowheads="1"/>
              </p:cNvSpPr>
              <p:nvPr userDrawn="1"/>
            </p:nvSpPr>
            <p:spPr bwMode="auto">
              <a:xfrm>
                <a:off x="6550" y="3110"/>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305">
                <a:extLst>
                  <a:ext uri="{FF2B5EF4-FFF2-40B4-BE49-F238E27FC236}">
                    <a16:creationId xmlns:a16="http://schemas.microsoft.com/office/drawing/2014/main" id="{EABC2B01-BA57-4BEE-9C1D-75DB098E5475}"/>
                  </a:ext>
                </a:extLst>
              </p:cNvPr>
              <p:cNvSpPr>
                <a:spLocks/>
              </p:cNvSpPr>
              <p:nvPr userDrawn="1"/>
            </p:nvSpPr>
            <p:spPr bwMode="auto">
              <a:xfrm>
                <a:off x="6202" y="2596"/>
                <a:ext cx="141" cy="325"/>
              </a:xfrm>
              <a:custGeom>
                <a:avLst/>
                <a:gdLst>
                  <a:gd name="T0" fmla="*/ 3 w 79"/>
                  <a:gd name="T1" fmla="*/ 183 h 183"/>
                  <a:gd name="T2" fmla="*/ 0 w 79"/>
                  <a:gd name="T3" fmla="*/ 183 h 183"/>
                  <a:gd name="T4" fmla="*/ 0 w 79"/>
                  <a:gd name="T5" fmla="*/ 92 h 183"/>
                  <a:gd name="T6" fmla="*/ 32 w 79"/>
                  <a:gd name="T7" fmla="*/ 60 h 183"/>
                  <a:gd name="T8" fmla="*/ 48 w 79"/>
                  <a:gd name="T9" fmla="*/ 60 h 183"/>
                  <a:gd name="T10" fmla="*/ 76 w 79"/>
                  <a:gd name="T11" fmla="*/ 32 h 183"/>
                  <a:gd name="T12" fmla="*/ 76 w 79"/>
                  <a:gd name="T13" fmla="*/ 0 h 183"/>
                  <a:gd name="T14" fmla="*/ 79 w 79"/>
                  <a:gd name="T15" fmla="*/ 0 h 183"/>
                  <a:gd name="T16" fmla="*/ 79 w 79"/>
                  <a:gd name="T17" fmla="*/ 32 h 183"/>
                  <a:gd name="T18" fmla="*/ 48 w 79"/>
                  <a:gd name="T19" fmla="*/ 63 h 183"/>
                  <a:gd name="T20" fmla="*/ 32 w 79"/>
                  <a:gd name="T21" fmla="*/ 63 h 183"/>
                  <a:gd name="T22" fmla="*/ 3 w 79"/>
                  <a:gd name="T23" fmla="*/ 92 h 183"/>
                  <a:gd name="T24" fmla="*/ 3 w 79"/>
                  <a:gd name="T25"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83">
                    <a:moveTo>
                      <a:pt x="3" y="183"/>
                    </a:moveTo>
                    <a:cubicBezTo>
                      <a:pt x="0" y="183"/>
                      <a:pt x="0" y="183"/>
                      <a:pt x="0" y="183"/>
                    </a:cubicBezTo>
                    <a:cubicBezTo>
                      <a:pt x="0" y="92"/>
                      <a:pt x="0" y="92"/>
                      <a:pt x="0" y="92"/>
                    </a:cubicBezTo>
                    <a:cubicBezTo>
                      <a:pt x="0" y="74"/>
                      <a:pt x="14" y="60"/>
                      <a:pt x="32" y="60"/>
                    </a:cubicBezTo>
                    <a:cubicBezTo>
                      <a:pt x="48" y="60"/>
                      <a:pt x="48" y="60"/>
                      <a:pt x="48" y="60"/>
                    </a:cubicBezTo>
                    <a:cubicBezTo>
                      <a:pt x="63" y="60"/>
                      <a:pt x="76" y="48"/>
                      <a:pt x="76" y="32"/>
                    </a:cubicBezTo>
                    <a:cubicBezTo>
                      <a:pt x="76" y="0"/>
                      <a:pt x="76" y="0"/>
                      <a:pt x="76" y="0"/>
                    </a:cubicBezTo>
                    <a:cubicBezTo>
                      <a:pt x="79" y="0"/>
                      <a:pt x="79" y="0"/>
                      <a:pt x="79" y="0"/>
                    </a:cubicBezTo>
                    <a:cubicBezTo>
                      <a:pt x="79" y="32"/>
                      <a:pt x="79" y="32"/>
                      <a:pt x="79" y="32"/>
                    </a:cubicBezTo>
                    <a:cubicBezTo>
                      <a:pt x="79" y="49"/>
                      <a:pt x="65" y="63"/>
                      <a:pt x="48" y="63"/>
                    </a:cubicBezTo>
                    <a:cubicBezTo>
                      <a:pt x="32" y="63"/>
                      <a:pt x="32" y="63"/>
                      <a:pt x="32" y="63"/>
                    </a:cubicBezTo>
                    <a:cubicBezTo>
                      <a:pt x="16" y="63"/>
                      <a:pt x="3" y="76"/>
                      <a:pt x="3" y="92"/>
                    </a:cubicBezTo>
                    <a:lnTo>
                      <a:pt x="3" y="18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306">
                <a:extLst>
                  <a:ext uri="{FF2B5EF4-FFF2-40B4-BE49-F238E27FC236}">
                    <a16:creationId xmlns:a16="http://schemas.microsoft.com/office/drawing/2014/main" id="{2CB6FDE5-F334-4B7B-8B8B-4103516E476F}"/>
                  </a:ext>
                </a:extLst>
              </p:cNvPr>
              <p:cNvSpPr>
                <a:spLocks/>
              </p:cNvSpPr>
              <p:nvPr userDrawn="1"/>
            </p:nvSpPr>
            <p:spPr bwMode="auto">
              <a:xfrm>
                <a:off x="6463" y="2596"/>
                <a:ext cx="73" cy="439"/>
              </a:xfrm>
              <a:custGeom>
                <a:avLst/>
                <a:gdLst>
                  <a:gd name="T0" fmla="*/ 41 w 41"/>
                  <a:gd name="T1" fmla="*/ 247 h 247"/>
                  <a:gd name="T2" fmla="*/ 38 w 41"/>
                  <a:gd name="T3" fmla="*/ 247 h 247"/>
                  <a:gd name="T4" fmla="*/ 38 w 41"/>
                  <a:gd name="T5" fmla="*/ 123 h 247"/>
                  <a:gd name="T6" fmla="*/ 21 w 41"/>
                  <a:gd name="T7" fmla="*/ 106 h 247"/>
                  <a:gd name="T8" fmla="*/ 20 w 41"/>
                  <a:gd name="T9" fmla="*/ 106 h 247"/>
                  <a:gd name="T10" fmla="*/ 0 w 41"/>
                  <a:gd name="T11" fmla="*/ 86 h 247"/>
                  <a:gd name="T12" fmla="*/ 0 w 41"/>
                  <a:gd name="T13" fmla="*/ 0 h 247"/>
                  <a:gd name="T14" fmla="*/ 3 w 41"/>
                  <a:gd name="T15" fmla="*/ 0 h 247"/>
                  <a:gd name="T16" fmla="*/ 3 w 41"/>
                  <a:gd name="T17" fmla="*/ 86 h 247"/>
                  <a:gd name="T18" fmla="*/ 20 w 41"/>
                  <a:gd name="T19" fmla="*/ 103 h 247"/>
                  <a:gd name="T20" fmla="*/ 21 w 41"/>
                  <a:gd name="T21" fmla="*/ 103 h 247"/>
                  <a:gd name="T22" fmla="*/ 41 w 41"/>
                  <a:gd name="T23" fmla="*/ 123 h 247"/>
                  <a:gd name="T24" fmla="*/ 41 w 41"/>
                  <a:gd name="T2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47">
                    <a:moveTo>
                      <a:pt x="41" y="247"/>
                    </a:moveTo>
                    <a:cubicBezTo>
                      <a:pt x="38" y="247"/>
                      <a:pt x="38" y="247"/>
                      <a:pt x="38" y="247"/>
                    </a:cubicBezTo>
                    <a:cubicBezTo>
                      <a:pt x="38" y="123"/>
                      <a:pt x="38" y="123"/>
                      <a:pt x="38" y="123"/>
                    </a:cubicBezTo>
                    <a:cubicBezTo>
                      <a:pt x="38" y="113"/>
                      <a:pt x="31" y="106"/>
                      <a:pt x="21" y="106"/>
                    </a:cubicBezTo>
                    <a:cubicBezTo>
                      <a:pt x="20" y="106"/>
                      <a:pt x="20" y="106"/>
                      <a:pt x="20" y="106"/>
                    </a:cubicBezTo>
                    <a:cubicBezTo>
                      <a:pt x="9" y="106"/>
                      <a:pt x="0" y="97"/>
                      <a:pt x="0" y="86"/>
                    </a:cubicBezTo>
                    <a:cubicBezTo>
                      <a:pt x="0" y="0"/>
                      <a:pt x="0" y="0"/>
                      <a:pt x="0" y="0"/>
                    </a:cubicBezTo>
                    <a:cubicBezTo>
                      <a:pt x="3" y="0"/>
                      <a:pt x="3" y="0"/>
                      <a:pt x="3" y="0"/>
                    </a:cubicBezTo>
                    <a:cubicBezTo>
                      <a:pt x="3" y="86"/>
                      <a:pt x="3" y="86"/>
                      <a:pt x="3" y="86"/>
                    </a:cubicBezTo>
                    <a:cubicBezTo>
                      <a:pt x="3" y="95"/>
                      <a:pt x="11" y="103"/>
                      <a:pt x="20" y="103"/>
                    </a:cubicBezTo>
                    <a:cubicBezTo>
                      <a:pt x="21" y="103"/>
                      <a:pt x="21" y="103"/>
                      <a:pt x="21" y="103"/>
                    </a:cubicBezTo>
                    <a:cubicBezTo>
                      <a:pt x="32" y="103"/>
                      <a:pt x="41" y="112"/>
                      <a:pt x="41" y="123"/>
                    </a:cubicBezTo>
                    <a:lnTo>
                      <a:pt x="41" y="24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Rectangle 307">
                <a:extLst>
                  <a:ext uri="{FF2B5EF4-FFF2-40B4-BE49-F238E27FC236}">
                    <a16:creationId xmlns:a16="http://schemas.microsoft.com/office/drawing/2014/main" id="{A38EF7CD-621B-495A-B64A-051DF2966F79}"/>
                  </a:ext>
                </a:extLst>
              </p:cNvPr>
              <p:cNvSpPr>
                <a:spLocks noChangeArrowheads="1"/>
              </p:cNvSpPr>
              <p:nvPr userDrawn="1"/>
            </p:nvSpPr>
            <p:spPr bwMode="auto">
              <a:xfrm>
                <a:off x="6383" y="2596"/>
                <a:ext cx="5" cy="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 name="Group 4">
              <a:extLst>
                <a:ext uri="{FF2B5EF4-FFF2-40B4-BE49-F238E27FC236}">
                  <a16:creationId xmlns:a16="http://schemas.microsoft.com/office/drawing/2014/main" id="{DB10F5F6-B62F-4F98-A105-7C554CB0FC31}"/>
                </a:ext>
              </a:extLst>
            </p:cNvPr>
            <p:cNvGrpSpPr>
              <a:grpSpLocks noChangeAspect="1"/>
            </p:cNvGrpSpPr>
            <p:nvPr userDrawn="1"/>
          </p:nvGrpSpPr>
          <p:grpSpPr bwMode="auto">
            <a:xfrm>
              <a:off x="7625796" y="627085"/>
              <a:ext cx="5434428" cy="3785490"/>
              <a:chOff x="5470" y="502"/>
              <a:chExt cx="1460" cy="1017"/>
            </a:xfrm>
          </p:grpSpPr>
          <p:sp>
            <p:nvSpPr>
              <p:cNvPr id="4" name="AutoShape 3">
                <a:extLst>
                  <a:ext uri="{FF2B5EF4-FFF2-40B4-BE49-F238E27FC236}">
                    <a16:creationId xmlns:a16="http://schemas.microsoft.com/office/drawing/2014/main" id="{8ED08270-25A4-4090-8316-02699D540C58}"/>
                  </a:ext>
                </a:extLst>
              </p:cNvPr>
              <p:cNvSpPr>
                <a:spLocks noChangeAspect="1" noChangeArrowheads="1" noTextEdit="1"/>
              </p:cNvSpPr>
              <p:nvPr userDrawn="1"/>
            </p:nvSpPr>
            <p:spPr bwMode="auto">
              <a:xfrm>
                <a:off x="5470" y="502"/>
                <a:ext cx="1460" cy="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7" name="Group 205">
                <a:extLst>
                  <a:ext uri="{FF2B5EF4-FFF2-40B4-BE49-F238E27FC236}">
                    <a16:creationId xmlns:a16="http://schemas.microsoft.com/office/drawing/2014/main" id="{C5B78ECB-92CF-4CFA-A2C9-4554CEC9E1AF}"/>
                  </a:ext>
                </a:extLst>
              </p:cNvPr>
              <p:cNvGrpSpPr>
                <a:grpSpLocks/>
              </p:cNvGrpSpPr>
              <p:nvPr userDrawn="1"/>
            </p:nvGrpSpPr>
            <p:grpSpPr bwMode="auto">
              <a:xfrm>
                <a:off x="5845" y="650"/>
                <a:ext cx="742" cy="720"/>
                <a:chOff x="5845" y="650"/>
                <a:chExt cx="742" cy="720"/>
              </a:xfrm>
            </p:grpSpPr>
            <p:sp>
              <p:nvSpPr>
                <p:cNvPr id="49" name="Freeform 6">
                  <a:extLst>
                    <a:ext uri="{FF2B5EF4-FFF2-40B4-BE49-F238E27FC236}">
                      <a16:creationId xmlns:a16="http://schemas.microsoft.com/office/drawing/2014/main" id="{BB2B919C-2F46-44A4-AB63-1A565636E045}"/>
                    </a:ext>
                  </a:extLst>
                </p:cNvPr>
                <p:cNvSpPr>
                  <a:spLocks/>
                </p:cNvSpPr>
                <p:nvPr userDrawn="1"/>
              </p:nvSpPr>
              <p:spPr bwMode="auto">
                <a:xfrm>
                  <a:off x="6120" y="701"/>
                  <a:ext cx="8" cy="85"/>
                </a:xfrm>
                <a:custGeom>
                  <a:avLst/>
                  <a:gdLst>
                    <a:gd name="T0" fmla="*/ 8 w 8"/>
                    <a:gd name="T1" fmla="*/ 85 h 85"/>
                    <a:gd name="T2" fmla="*/ 0 w 8"/>
                    <a:gd name="T3" fmla="*/ 85 h 85"/>
                    <a:gd name="T4" fmla="*/ 1 w 8"/>
                    <a:gd name="T5" fmla="*/ 0 h 85"/>
                    <a:gd name="T6" fmla="*/ 6 w 8"/>
                    <a:gd name="T7" fmla="*/ 0 h 85"/>
                    <a:gd name="T8" fmla="*/ 8 w 8"/>
                    <a:gd name="T9" fmla="*/ 85 h 85"/>
                  </a:gdLst>
                  <a:ahLst/>
                  <a:cxnLst>
                    <a:cxn ang="0">
                      <a:pos x="T0" y="T1"/>
                    </a:cxn>
                    <a:cxn ang="0">
                      <a:pos x="T2" y="T3"/>
                    </a:cxn>
                    <a:cxn ang="0">
                      <a:pos x="T4" y="T5"/>
                    </a:cxn>
                    <a:cxn ang="0">
                      <a:pos x="T6" y="T7"/>
                    </a:cxn>
                    <a:cxn ang="0">
                      <a:pos x="T8" y="T9"/>
                    </a:cxn>
                  </a:cxnLst>
                  <a:rect l="0" t="0" r="r" b="b"/>
                  <a:pathLst>
                    <a:path w="8" h="85">
                      <a:moveTo>
                        <a:pt x="8" y="85"/>
                      </a:moveTo>
                      <a:lnTo>
                        <a:pt x="0" y="85"/>
                      </a:lnTo>
                      <a:lnTo>
                        <a:pt x="1" y="0"/>
                      </a:lnTo>
                      <a:lnTo>
                        <a:pt x="6" y="0"/>
                      </a:lnTo>
                      <a:lnTo>
                        <a:pt x="8"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7">
                  <a:extLst>
                    <a:ext uri="{FF2B5EF4-FFF2-40B4-BE49-F238E27FC236}">
                      <a16:creationId xmlns:a16="http://schemas.microsoft.com/office/drawing/2014/main" id="{21685852-7ACC-4066-9FEE-D83C891293C5}"/>
                    </a:ext>
                  </a:extLst>
                </p:cNvPr>
                <p:cNvSpPr>
                  <a:spLocks/>
                </p:cNvSpPr>
                <p:nvPr userDrawn="1"/>
              </p:nvSpPr>
              <p:spPr bwMode="auto">
                <a:xfrm>
                  <a:off x="6095" y="699"/>
                  <a:ext cx="31" cy="10"/>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Freeform 8">
                  <a:extLst>
                    <a:ext uri="{FF2B5EF4-FFF2-40B4-BE49-F238E27FC236}">
                      <a16:creationId xmlns:a16="http://schemas.microsoft.com/office/drawing/2014/main" id="{E10552BE-BC8F-45EB-A8F5-7DA83D2EA27B}"/>
                    </a:ext>
                  </a:extLst>
                </p:cNvPr>
                <p:cNvSpPr>
                  <a:spLocks/>
                </p:cNvSpPr>
                <p:nvPr userDrawn="1"/>
              </p:nvSpPr>
              <p:spPr bwMode="auto">
                <a:xfrm>
                  <a:off x="6120" y="699"/>
                  <a:ext cx="22" cy="29"/>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Freeform 9">
                  <a:extLst>
                    <a:ext uri="{FF2B5EF4-FFF2-40B4-BE49-F238E27FC236}">
                      <a16:creationId xmlns:a16="http://schemas.microsoft.com/office/drawing/2014/main" id="{9C0BDC40-3C3F-45F6-9736-BB1693502149}"/>
                    </a:ext>
                  </a:extLst>
                </p:cNvPr>
                <p:cNvSpPr>
                  <a:spLocks/>
                </p:cNvSpPr>
                <p:nvPr userDrawn="1"/>
              </p:nvSpPr>
              <p:spPr bwMode="auto">
                <a:xfrm>
                  <a:off x="6120" y="673"/>
                  <a:ext cx="15" cy="31"/>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Freeform 10">
                  <a:extLst>
                    <a:ext uri="{FF2B5EF4-FFF2-40B4-BE49-F238E27FC236}">
                      <a16:creationId xmlns:a16="http://schemas.microsoft.com/office/drawing/2014/main" id="{72456EFD-7A4F-4DE5-8D9C-CAE507AD2855}"/>
                    </a:ext>
                  </a:extLst>
                </p:cNvPr>
                <p:cNvSpPr>
                  <a:spLocks/>
                </p:cNvSpPr>
                <p:nvPr userDrawn="1"/>
              </p:nvSpPr>
              <p:spPr bwMode="auto">
                <a:xfrm>
                  <a:off x="6057" y="715"/>
                  <a:ext cx="9" cy="67"/>
                </a:xfrm>
                <a:custGeom>
                  <a:avLst/>
                  <a:gdLst>
                    <a:gd name="T0" fmla="*/ 9 w 9"/>
                    <a:gd name="T1" fmla="*/ 67 h 67"/>
                    <a:gd name="T2" fmla="*/ 0 w 9"/>
                    <a:gd name="T3" fmla="*/ 67 h 67"/>
                    <a:gd name="T4" fmla="*/ 1 w 9"/>
                    <a:gd name="T5" fmla="*/ 0 h 67"/>
                    <a:gd name="T6" fmla="*/ 7 w 9"/>
                    <a:gd name="T7" fmla="*/ 0 h 67"/>
                    <a:gd name="T8" fmla="*/ 9 w 9"/>
                    <a:gd name="T9" fmla="*/ 67 h 67"/>
                  </a:gdLst>
                  <a:ahLst/>
                  <a:cxnLst>
                    <a:cxn ang="0">
                      <a:pos x="T0" y="T1"/>
                    </a:cxn>
                    <a:cxn ang="0">
                      <a:pos x="T2" y="T3"/>
                    </a:cxn>
                    <a:cxn ang="0">
                      <a:pos x="T4" y="T5"/>
                    </a:cxn>
                    <a:cxn ang="0">
                      <a:pos x="T6" y="T7"/>
                    </a:cxn>
                    <a:cxn ang="0">
                      <a:pos x="T8" y="T9"/>
                    </a:cxn>
                  </a:cxnLst>
                  <a:rect l="0" t="0" r="r" b="b"/>
                  <a:pathLst>
                    <a:path w="9" h="67">
                      <a:moveTo>
                        <a:pt x="9" y="67"/>
                      </a:moveTo>
                      <a:lnTo>
                        <a:pt x="0" y="67"/>
                      </a:lnTo>
                      <a:lnTo>
                        <a:pt x="1" y="0"/>
                      </a:lnTo>
                      <a:lnTo>
                        <a:pt x="7" y="0"/>
                      </a:lnTo>
                      <a:lnTo>
                        <a:pt x="9"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11">
                  <a:extLst>
                    <a:ext uri="{FF2B5EF4-FFF2-40B4-BE49-F238E27FC236}">
                      <a16:creationId xmlns:a16="http://schemas.microsoft.com/office/drawing/2014/main" id="{223AE499-0677-4AD4-B4E9-53E6183C7EFA}"/>
                    </a:ext>
                  </a:extLst>
                </p:cNvPr>
                <p:cNvSpPr>
                  <a:spLocks/>
                </p:cNvSpPr>
                <p:nvPr userDrawn="1"/>
              </p:nvSpPr>
              <p:spPr bwMode="auto">
                <a:xfrm>
                  <a:off x="6057" y="712"/>
                  <a:ext cx="36" cy="20"/>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12">
                  <a:extLst>
                    <a:ext uri="{FF2B5EF4-FFF2-40B4-BE49-F238E27FC236}">
                      <a16:creationId xmlns:a16="http://schemas.microsoft.com/office/drawing/2014/main" id="{FDBD78EB-0BE1-447C-A8BE-037612C4F7E4}"/>
                    </a:ext>
                  </a:extLst>
                </p:cNvPr>
                <p:cNvSpPr>
                  <a:spLocks/>
                </p:cNvSpPr>
                <p:nvPr userDrawn="1"/>
              </p:nvSpPr>
              <p:spPr bwMode="auto">
                <a:xfrm>
                  <a:off x="6056" y="681"/>
                  <a:ext cx="9" cy="36"/>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13">
                  <a:extLst>
                    <a:ext uri="{FF2B5EF4-FFF2-40B4-BE49-F238E27FC236}">
                      <a16:creationId xmlns:a16="http://schemas.microsoft.com/office/drawing/2014/main" id="{AAB01234-497D-4154-B501-67F96BCDDE00}"/>
                    </a:ext>
                  </a:extLst>
                </p:cNvPr>
                <p:cNvSpPr>
                  <a:spLocks/>
                </p:cNvSpPr>
                <p:nvPr userDrawn="1"/>
              </p:nvSpPr>
              <p:spPr bwMode="auto">
                <a:xfrm>
                  <a:off x="6033" y="713"/>
                  <a:ext cx="31" cy="28"/>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14">
                  <a:extLst>
                    <a:ext uri="{FF2B5EF4-FFF2-40B4-BE49-F238E27FC236}">
                      <a16:creationId xmlns:a16="http://schemas.microsoft.com/office/drawing/2014/main" id="{548871D5-69BE-4AA1-9AD7-63FACD73DC96}"/>
                    </a:ext>
                  </a:extLst>
                </p:cNvPr>
                <p:cNvSpPr>
                  <a:spLocks/>
                </p:cNvSpPr>
                <p:nvPr userDrawn="1"/>
              </p:nvSpPr>
              <p:spPr bwMode="auto">
                <a:xfrm>
                  <a:off x="6167" y="695"/>
                  <a:ext cx="8" cy="72"/>
                </a:xfrm>
                <a:custGeom>
                  <a:avLst/>
                  <a:gdLst>
                    <a:gd name="T0" fmla="*/ 8 w 8"/>
                    <a:gd name="T1" fmla="*/ 72 h 72"/>
                    <a:gd name="T2" fmla="*/ 0 w 8"/>
                    <a:gd name="T3" fmla="*/ 72 h 72"/>
                    <a:gd name="T4" fmla="*/ 1 w 8"/>
                    <a:gd name="T5" fmla="*/ 0 h 72"/>
                    <a:gd name="T6" fmla="*/ 7 w 8"/>
                    <a:gd name="T7" fmla="*/ 0 h 72"/>
                    <a:gd name="T8" fmla="*/ 8 w 8"/>
                    <a:gd name="T9" fmla="*/ 72 h 72"/>
                  </a:gdLst>
                  <a:ahLst/>
                  <a:cxnLst>
                    <a:cxn ang="0">
                      <a:pos x="T0" y="T1"/>
                    </a:cxn>
                    <a:cxn ang="0">
                      <a:pos x="T2" y="T3"/>
                    </a:cxn>
                    <a:cxn ang="0">
                      <a:pos x="T4" y="T5"/>
                    </a:cxn>
                    <a:cxn ang="0">
                      <a:pos x="T6" y="T7"/>
                    </a:cxn>
                    <a:cxn ang="0">
                      <a:pos x="T8" y="T9"/>
                    </a:cxn>
                  </a:cxnLst>
                  <a:rect l="0" t="0" r="r" b="b"/>
                  <a:pathLst>
                    <a:path w="8" h="72">
                      <a:moveTo>
                        <a:pt x="8" y="72"/>
                      </a:moveTo>
                      <a:lnTo>
                        <a:pt x="0" y="72"/>
                      </a:lnTo>
                      <a:lnTo>
                        <a:pt x="1" y="0"/>
                      </a:lnTo>
                      <a:lnTo>
                        <a:pt x="7" y="0"/>
                      </a:lnTo>
                      <a:lnTo>
                        <a:pt x="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Freeform 15">
                  <a:extLst>
                    <a:ext uri="{FF2B5EF4-FFF2-40B4-BE49-F238E27FC236}">
                      <a16:creationId xmlns:a16="http://schemas.microsoft.com/office/drawing/2014/main" id="{004A3C37-28C0-4F10-B2B7-91D666109E53}"/>
                    </a:ext>
                  </a:extLst>
                </p:cNvPr>
                <p:cNvSpPr>
                  <a:spLocks/>
                </p:cNvSpPr>
                <p:nvPr userDrawn="1"/>
              </p:nvSpPr>
              <p:spPr bwMode="auto">
                <a:xfrm>
                  <a:off x="6157" y="666"/>
                  <a:ext cx="18" cy="33"/>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Freeform 16">
                  <a:extLst>
                    <a:ext uri="{FF2B5EF4-FFF2-40B4-BE49-F238E27FC236}">
                      <a16:creationId xmlns:a16="http://schemas.microsoft.com/office/drawing/2014/main" id="{07EAB6C3-B38B-43C4-A214-023A7EA0274A}"/>
                    </a:ext>
                  </a:extLst>
                </p:cNvPr>
                <p:cNvSpPr>
                  <a:spLocks/>
                </p:cNvSpPr>
                <p:nvPr userDrawn="1"/>
              </p:nvSpPr>
              <p:spPr bwMode="auto">
                <a:xfrm>
                  <a:off x="6148" y="692"/>
                  <a:ext cx="26" cy="29"/>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17">
                  <a:extLst>
                    <a:ext uri="{FF2B5EF4-FFF2-40B4-BE49-F238E27FC236}">
                      <a16:creationId xmlns:a16="http://schemas.microsoft.com/office/drawing/2014/main" id="{CE4A21AB-5813-4AFA-A6B9-5BC696E5A863}"/>
                    </a:ext>
                  </a:extLst>
                </p:cNvPr>
                <p:cNvSpPr>
                  <a:spLocks/>
                </p:cNvSpPr>
                <p:nvPr userDrawn="1"/>
              </p:nvSpPr>
              <p:spPr bwMode="auto">
                <a:xfrm>
                  <a:off x="6170" y="692"/>
                  <a:ext cx="33" cy="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Oval 18">
                  <a:extLst>
                    <a:ext uri="{FF2B5EF4-FFF2-40B4-BE49-F238E27FC236}">
                      <a16:creationId xmlns:a16="http://schemas.microsoft.com/office/drawing/2014/main" id="{FD3F83C7-9E9B-495C-A3E4-6E76C3C79E58}"/>
                    </a:ext>
                  </a:extLst>
                </p:cNvPr>
                <p:cNvSpPr>
                  <a:spLocks noChangeArrowheads="1"/>
                </p:cNvSpPr>
                <p:nvPr userDrawn="1"/>
              </p:nvSpPr>
              <p:spPr bwMode="auto">
                <a:xfrm>
                  <a:off x="5868" y="773"/>
                  <a:ext cx="600" cy="597"/>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19">
                  <a:extLst>
                    <a:ext uri="{FF2B5EF4-FFF2-40B4-BE49-F238E27FC236}">
                      <a16:creationId xmlns:a16="http://schemas.microsoft.com/office/drawing/2014/main" id="{0AF7C7A2-4916-4B8A-A5A5-F08820D6197A}"/>
                    </a:ext>
                  </a:extLst>
                </p:cNvPr>
                <p:cNvSpPr>
                  <a:spLocks/>
                </p:cNvSpPr>
                <p:nvPr userDrawn="1"/>
              </p:nvSpPr>
              <p:spPr bwMode="auto">
                <a:xfrm>
                  <a:off x="5902" y="807"/>
                  <a:ext cx="566" cy="563"/>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9AB3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Oval 20">
                  <a:extLst>
                    <a:ext uri="{FF2B5EF4-FFF2-40B4-BE49-F238E27FC236}">
                      <a16:creationId xmlns:a16="http://schemas.microsoft.com/office/drawing/2014/main" id="{456035C9-F75C-4834-A91D-D006D3037E12}"/>
                    </a:ext>
                  </a:extLst>
                </p:cNvPr>
                <p:cNvSpPr>
                  <a:spLocks noChangeArrowheads="1"/>
                </p:cNvSpPr>
                <p:nvPr userDrawn="1"/>
              </p:nvSpPr>
              <p:spPr bwMode="auto">
                <a:xfrm>
                  <a:off x="6141" y="946"/>
                  <a:ext cx="48" cy="47"/>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21">
                  <a:extLst>
                    <a:ext uri="{FF2B5EF4-FFF2-40B4-BE49-F238E27FC236}">
                      <a16:creationId xmlns:a16="http://schemas.microsoft.com/office/drawing/2014/main" id="{AEE6744C-CFB5-41C0-B2D8-95758A188E61}"/>
                    </a:ext>
                  </a:extLst>
                </p:cNvPr>
                <p:cNvSpPr>
                  <a:spLocks/>
                </p:cNvSpPr>
                <p:nvPr userDrawn="1"/>
              </p:nvSpPr>
              <p:spPr bwMode="auto">
                <a:xfrm>
                  <a:off x="6162" y="946"/>
                  <a:ext cx="27" cy="47"/>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22">
                  <a:extLst>
                    <a:ext uri="{FF2B5EF4-FFF2-40B4-BE49-F238E27FC236}">
                      <a16:creationId xmlns:a16="http://schemas.microsoft.com/office/drawing/2014/main" id="{2D8C8EE8-01F6-4753-820F-AE4C08CCF808}"/>
                    </a:ext>
                  </a:extLst>
                </p:cNvPr>
                <p:cNvSpPr>
                  <a:spLocks/>
                </p:cNvSpPr>
                <p:nvPr userDrawn="1"/>
              </p:nvSpPr>
              <p:spPr bwMode="auto">
                <a:xfrm>
                  <a:off x="6163" y="961"/>
                  <a:ext cx="4" cy="56"/>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23">
                  <a:extLst>
                    <a:ext uri="{FF2B5EF4-FFF2-40B4-BE49-F238E27FC236}">
                      <a16:creationId xmlns:a16="http://schemas.microsoft.com/office/drawing/2014/main" id="{54A2C2AC-C8A2-4E79-95DF-2A7EBE5CFEEF}"/>
                    </a:ext>
                  </a:extLst>
                </p:cNvPr>
                <p:cNvSpPr>
                  <a:spLocks/>
                </p:cNvSpPr>
                <p:nvPr userDrawn="1"/>
              </p:nvSpPr>
              <p:spPr bwMode="auto">
                <a:xfrm>
                  <a:off x="6154" y="973"/>
                  <a:ext cx="20" cy="13"/>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Oval 24">
                  <a:extLst>
                    <a:ext uri="{FF2B5EF4-FFF2-40B4-BE49-F238E27FC236}">
                      <a16:creationId xmlns:a16="http://schemas.microsoft.com/office/drawing/2014/main" id="{1273A130-CC98-4DB9-9FAB-FFAA23BF7459}"/>
                    </a:ext>
                  </a:extLst>
                </p:cNvPr>
                <p:cNvSpPr>
                  <a:spLocks noChangeArrowheads="1"/>
                </p:cNvSpPr>
                <p:nvPr userDrawn="1"/>
              </p:nvSpPr>
              <p:spPr bwMode="auto">
                <a:xfrm>
                  <a:off x="6186" y="875"/>
                  <a:ext cx="61" cy="61"/>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25">
                  <a:extLst>
                    <a:ext uri="{FF2B5EF4-FFF2-40B4-BE49-F238E27FC236}">
                      <a16:creationId xmlns:a16="http://schemas.microsoft.com/office/drawing/2014/main" id="{4888B7F1-751F-442D-97E3-954D4A2E5F9D}"/>
                    </a:ext>
                  </a:extLst>
                </p:cNvPr>
                <p:cNvSpPr>
                  <a:spLocks/>
                </p:cNvSpPr>
                <p:nvPr userDrawn="1"/>
              </p:nvSpPr>
              <p:spPr bwMode="auto">
                <a:xfrm>
                  <a:off x="6212" y="875"/>
                  <a:ext cx="35" cy="61"/>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26">
                  <a:extLst>
                    <a:ext uri="{FF2B5EF4-FFF2-40B4-BE49-F238E27FC236}">
                      <a16:creationId xmlns:a16="http://schemas.microsoft.com/office/drawing/2014/main" id="{02352C4A-6A43-4AD9-8B76-879A5B6647E3}"/>
                    </a:ext>
                  </a:extLst>
                </p:cNvPr>
                <p:cNvSpPr>
                  <a:spLocks/>
                </p:cNvSpPr>
                <p:nvPr userDrawn="1"/>
              </p:nvSpPr>
              <p:spPr bwMode="auto">
                <a:xfrm>
                  <a:off x="6215" y="895"/>
                  <a:ext cx="3" cy="71"/>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27">
                  <a:extLst>
                    <a:ext uri="{FF2B5EF4-FFF2-40B4-BE49-F238E27FC236}">
                      <a16:creationId xmlns:a16="http://schemas.microsoft.com/office/drawing/2014/main" id="{37EB6262-EBD3-420E-B6E1-9A4C2C7BA82F}"/>
                    </a:ext>
                  </a:extLst>
                </p:cNvPr>
                <p:cNvSpPr>
                  <a:spLocks/>
                </p:cNvSpPr>
                <p:nvPr userDrawn="1"/>
              </p:nvSpPr>
              <p:spPr bwMode="auto">
                <a:xfrm>
                  <a:off x="6203" y="911"/>
                  <a:ext cx="25" cy="16"/>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Oval 28">
                  <a:extLst>
                    <a:ext uri="{FF2B5EF4-FFF2-40B4-BE49-F238E27FC236}">
                      <a16:creationId xmlns:a16="http://schemas.microsoft.com/office/drawing/2014/main" id="{46D72020-DC9F-4333-9D2E-2C81F00D5D4E}"/>
                    </a:ext>
                  </a:extLst>
                </p:cNvPr>
                <p:cNvSpPr>
                  <a:spLocks noChangeArrowheads="1"/>
                </p:cNvSpPr>
                <p:nvPr userDrawn="1"/>
              </p:nvSpPr>
              <p:spPr bwMode="auto">
                <a:xfrm>
                  <a:off x="6116" y="833"/>
                  <a:ext cx="62" cy="62"/>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29">
                  <a:extLst>
                    <a:ext uri="{FF2B5EF4-FFF2-40B4-BE49-F238E27FC236}">
                      <a16:creationId xmlns:a16="http://schemas.microsoft.com/office/drawing/2014/main" id="{A2327BAA-0252-46B8-99AD-E8C12E6EEA0B}"/>
                    </a:ext>
                  </a:extLst>
                </p:cNvPr>
                <p:cNvSpPr>
                  <a:spLocks/>
                </p:cNvSpPr>
                <p:nvPr userDrawn="1"/>
              </p:nvSpPr>
              <p:spPr bwMode="auto">
                <a:xfrm>
                  <a:off x="6142" y="833"/>
                  <a:ext cx="36" cy="62"/>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30">
                  <a:extLst>
                    <a:ext uri="{FF2B5EF4-FFF2-40B4-BE49-F238E27FC236}">
                      <a16:creationId xmlns:a16="http://schemas.microsoft.com/office/drawing/2014/main" id="{0D97F72E-800D-4D27-87A4-4B208D302287}"/>
                    </a:ext>
                  </a:extLst>
                </p:cNvPr>
                <p:cNvSpPr>
                  <a:spLocks/>
                </p:cNvSpPr>
                <p:nvPr userDrawn="1"/>
              </p:nvSpPr>
              <p:spPr bwMode="auto">
                <a:xfrm>
                  <a:off x="6146" y="853"/>
                  <a:ext cx="2" cy="71"/>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31">
                  <a:extLst>
                    <a:ext uri="{FF2B5EF4-FFF2-40B4-BE49-F238E27FC236}">
                      <a16:creationId xmlns:a16="http://schemas.microsoft.com/office/drawing/2014/main" id="{FDF95E51-6F5D-4186-AC08-A611EA63625A}"/>
                    </a:ext>
                  </a:extLst>
                </p:cNvPr>
                <p:cNvSpPr>
                  <a:spLocks/>
                </p:cNvSpPr>
                <p:nvPr userDrawn="1"/>
              </p:nvSpPr>
              <p:spPr bwMode="auto">
                <a:xfrm>
                  <a:off x="6134" y="870"/>
                  <a:ext cx="24" cy="1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32">
                  <a:extLst>
                    <a:ext uri="{FF2B5EF4-FFF2-40B4-BE49-F238E27FC236}">
                      <a16:creationId xmlns:a16="http://schemas.microsoft.com/office/drawing/2014/main" id="{C13D6874-0E9E-4406-B721-FFA17F8756C5}"/>
                    </a:ext>
                  </a:extLst>
                </p:cNvPr>
                <p:cNvSpPr>
                  <a:spLocks/>
                </p:cNvSpPr>
                <p:nvPr userDrawn="1"/>
              </p:nvSpPr>
              <p:spPr bwMode="auto">
                <a:xfrm>
                  <a:off x="5984" y="744"/>
                  <a:ext cx="285" cy="99"/>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Rectangle 33">
                  <a:extLst>
                    <a:ext uri="{FF2B5EF4-FFF2-40B4-BE49-F238E27FC236}">
                      <a16:creationId xmlns:a16="http://schemas.microsoft.com/office/drawing/2014/main" id="{E442CF56-962E-4C07-871A-FD36C0A77DCA}"/>
                    </a:ext>
                  </a:extLst>
                </p:cNvPr>
                <p:cNvSpPr>
                  <a:spLocks noChangeArrowheads="1"/>
                </p:cNvSpPr>
                <p:nvPr userDrawn="1"/>
              </p:nvSpPr>
              <p:spPr bwMode="auto">
                <a:xfrm>
                  <a:off x="5989" y="836"/>
                  <a:ext cx="5" cy="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Oval 34">
                  <a:extLst>
                    <a:ext uri="{FF2B5EF4-FFF2-40B4-BE49-F238E27FC236}">
                      <a16:creationId xmlns:a16="http://schemas.microsoft.com/office/drawing/2014/main" id="{B576DC7A-F5E1-404D-95AA-62C8CB77EB0E}"/>
                    </a:ext>
                  </a:extLst>
                </p:cNvPr>
                <p:cNvSpPr>
                  <a:spLocks noChangeArrowheads="1"/>
                </p:cNvSpPr>
                <p:nvPr userDrawn="1"/>
              </p:nvSpPr>
              <p:spPr bwMode="auto">
                <a:xfrm>
                  <a:off x="5961" y="778"/>
                  <a:ext cx="60" cy="6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Rectangle 35">
                  <a:extLst>
                    <a:ext uri="{FF2B5EF4-FFF2-40B4-BE49-F238E27FC236}">
                      <a16:creationId xmlns:a16="http://schemas.microsoft.com/office/drawing/2014/main" id="{CE8502DB-3EF3-4D9D-BDB2-C4ACB5C0790E}"/>
                    </a:ext>
                  </a:extLst>
                </p:cNvPr>
                <p:cNvSpPr>
                  <a:spLocks noChangeArrowheads="1"/>
                </p:cNvSpPr>
                <p:nvPr userDrawn="1"/>
              </p:nvSpPr>
              <p:spPr bwMode="auto">
                <a:xfrm>
                  <a:off x="5986" y="791"/>
                  <a:ext cx="10" cy="35"/>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36">
                  <a:extLst>
                    <a:ext uri="{FF2B5EF4-FFF2-40B4-BE49-F238E27FC236}">
                      <a16:creationId xmlns:a16="http://schemas.microsoft.com/office/drawing/2014/main" id="{56DCE53B-54BE-4B1D-8204-3D55024454AC}"/>
                    </a:ext>
                  </a:extLst>
                </p:cNvPr>
                <p:cNvSpPr>
                  <a:spLocks/>
                </p:cNvSpPr>
                <p:nvPr userDrawn="1"/>
              </p:nvSpPr>
              <p:spPr bwMode="auto">
                <a:xfrm>
                  <a:off x="5971" y="803"/>
                  <a:ext cx="41" cy="11"/>
                </a:xfrm>
                <a:custGeom>
                  <a:avLst/>
                  <a:gdLst>
                    <a:gd name="T0" fmla="*/ 38 w 41"/>
                    <a:gd name="T1" fmla="*/ 0 h 11"/>
                    <a:gd name="T2" fmla="*/ 41 w 41"/>
                    <a:gd name="T3" fmla="*/ 11 h 11"/>
                    <a:gd name="T4" fmla="*/ 0 w 41"/>
                    <a:gd name="T5" fmla="*/ 11 h 11"/>
                    <a:gd name="T6" fmla="*/ 3 w 41"/>
                    <a:gd name="T7" fmla="*/ 0 h 11"/>
                    <a:gd name="T8" fmla="*/ 38 w 41"/>
                    <a:gd name="T9" fmla="*/ 0 h 11"/>
                  </a:gdLst>
                  <a:ahLst/>
                  <a:cxnLst>
                    <a:cxn ang="0">
                      <a:pos x="T0" y="T1"/>
                    </a:cxn>
                    <a:cxn ang="0">
                      <a:pos x="T2" y="T3"/>
                    </a:cxn>
                    <a:cxn ang="0">
                      <a:pos x="T4" y="T5"/>
                    </a:cxn>
                    <a:cxn ang="0">
                      <a:pos x="T6" y="T7"/>
                    </a:cxn>
                    <a:cxn ang="0">
                      <a:pos x="T8" y="T9"/>
                    </a:cxn>
                  </a:cxnLst>
                  <a:rect l="0" t="0" r="r" b="b"/>
                  <a:pathLst>
                    <a:path w="41" h="11">
                      <a:moveTo>
                        <a:pt x="38" y="0"/>
                      </a:moveTo>
                      <a:lnTo>
                        <a:pt x="41" y="11"/>
                      </a:lnTo>
                      <a:lnTo>
                        <a:pt x="0" y="11"/>
                      </a:lnTo>
                      <a:lnTo>
                        <a:pt x="3" y="0"/>
                      </a:lnTo>
                      <a:lnTo>
                        <a:pt x="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Rectangle 37">
                  <a:extLst>
                    <a:ext uri="{FF2B5EF4-FFF2-40B4-BE49-F238E27FC236}">
                      <a16:creationId xmlns:a16="http://schemas.microsoft.com/office/drawing/2014/main" id="{18C6B39C-03D4-465B-92E2-58AF50C8031E}"/>
                    </a:ext>
                  </a:extLst>
                </p:cNvPr>
                <p:cNvSpPr>
                  <a:spLocks noChangeArrowheads="1"/>
                </p:cNvSpPr>
                <p:nvPr userDrawn="1"/>
              </p:nvSpPr>
              <p:spPr bwMode="auto">
                <a:xfrm>
                  <a:off x="5868" y="906"/>
                  <a:ext cx="82" cy="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Rectangle 38">
                  <a:extLst>
                    <a:ext uri="{FF2B5EF4-FFF2-40B4-BE49-F238E27FC236}">
                      <a16:creationId xmlns:a16="http://schemas.microsoft.com/office/drawing/2014/main" id="{761F2989-C2D1-4547-95F1-543D341224C9}"/>
                    </a:ext>
                  </a:extLst>
                </p:cNvPr>
                <p:cNvSpPr>
                  <a:spLocks noChangeArrowheads="1"/>
                </p:cNvSpPr>
                <p:nvPr userDrawn="1"/>
              </p:nvSpPr>
              <p:spPr bwMode="auto">
                <a:xfrm>
                  <a:off x="5868" y="906"/>
                  <a:ext cx="82" cy="1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Rectangle 39">
                  <a:extLst>
                    <a:ext uri="{FF2B5EF4-FFF2-40B4-BE49-F238E27FC236}">
                      <a16:creationId xmlns:a16="http://schemas.microsoft.com/office/drawing/2014/main" id="{A773C274-9471-40F7-AE01-4B1CF68C1A30}"/>
                    </a:ext>
                  </a:extLst>
                </p:cNvPr>
                <p:cNvSpPr>
                  <a:spLocks noChangeArrowheads="1"/>
                </p:cNvSpPr>
                <p:nvPr userDrawn="1"/>
              </p:nvSpPr>
              <p:spPr bwMode="auto">
                <a:xfrm>
                  <a:off x="5881"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Rectangle 40">
                  <a:extLst>
                    <a:ext uri="{FF2B5EF4-FFF2-40B4-BE49-F238E27FC236}">
                      <a16:creationId xmlns:a16="http://schemas.microsoft.com/office/drawing/2014/main" id="{5C9F98EB-81FF-4787-89DF-80152A704CDE}"/>
                    </a:ext>
                  </a:extLst>
                </p:cNvPr>
                <p:cNvSpPr>
                  <a:spLocks noChangeArrowheads="1"/>
                </p:cNvSpPr>
                <p:nvPr userDrawn="1"/>
              </p:nvSpPr>
              <p:spPr bwMode="auto">
                <a:xfrm>
                  <a:off x="5897"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Rectangle 41">
                  <a:extLst>
                    <a:ext uri="{FF2B5EF4-FFF2-40B4-BE49-F238E27FC236}">
                      <a16:creationId xmlns:a16="http://schemas.microsoft.com/office/drawing/2014/main" id="{FEB55C59-DFD6-450B-BF31-373EDD548726}"/>
                    </a:ext>
                  </a:extLst>
                </p:cNvPr>
                <p:cNvSpPr>
                  <a:spLocks noChangeArrowheads="1"/>
                </p:cNvSpPr>
                <p:nvPr userDrawn="1"/>
              </p:nvSpPr>
              <p:spPr bwMode="auto">
                <a:xfrm>
                  <a:off x="5912"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Rectangle 42">
                  <a:extLst>
                    <a:ext uri="{FF2B5EF4-FFF2-40B4-BE49-F238E27FC236}">
                      <a16:creationId xmlns:a16="http://schemas.microsoft.com/office/drawing/2014/main" id="{0D40248C-6FDF-4F73-821F-FFA3AA60C4AF}"/>
                    </a:ext>
                  </a:extLst>
                </p:cNvPr>
                <p:cNvSpPr>
                  <a:spLocks noChangeArrowheads="1"/>
                </p:cNvSpPr>
                <p:nvPr userDrawn="1"/>
              </p:nvSpPr>
              <p:spPr bwMode="auto">
                <a:xfrm>
                  <a:off x="5928"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Rectangle 43">
                  <a:extLst>
                    <a:ext uri="{FF2B5EF4-FFF2-40B4-BE49-F238E27FC236}">
                      <a16:creationId xmlns:a16="http://schemas.microsoft.com/office/drawing/2014/main" id="{2D7AB2F3-F216-4439-A132-DA5528814BF0}"/>
                    </a:ext>
                  </a:extLst>
                </p:cNvPr>
                <p:cNvSpPr>
                  <a:spLocks noChangeArrowheads="1"/>
                </p:cNvSpPr>
                <p:nvPr userDrawn="1"/>
              </p:nvSpPr>
              <p:spPr bwMode="auto">
                <a:xfrm>
                  <a:off x="6032" y="906"/>
                  <a:ext cx="83" cy="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Rectangle 44">
                  <a:extLst>
                    <a:ext uri="{FF2B5EF4-FFF2-40B4-BE49-F238E27FC236}">
                      <a16:creationId xmlns:a16="http://schemas.microsoft.com/office/drawing/2014/main" id="{40697BA5-7290-48B5-A6F9-0B74CFB8CEA3}"/>
                    </a:ext>
                  </a:extLst>
                </p:cNvPr>
                <p:cNvSpPr>
                  <a:spLocks noChangeArrowheads="1"/>
                </p:cNvSpPr>
                <p:nvPr userDrawn="1"/>
              </p:nvSpPr>
              <p:spPr bwMode="auto">
                <a:xfrm>
                  <a:off x="6032" y="906"/>
                  <a:ext cx="83" cy="1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Rectangle 45">
                  <a:extLst>
                    <a:ext uri="{FF2B5EF4-FFF2-40B4-BE49-F238E27FC236}">
                      <a16:creationId xmlns:a16="http://schemas.microsoft.com/office/drawing/2014/main" id="{D47503F9-608E-4B05-AB00-E78D0E14AECB}"/>
                    </a:ext>
                  </a:extLst>
                </p:cNvPr>
                <p:cNvSpPr>
                  <a:spLocks noChangeArrowheads="1"/>
                </p:cNvSpPr>
                <p:nvPr userDrawn="1"/>
              </p:nvSpPr>
              <p:spPr bwMode="auto">
                <a:xfrm>
                  <a:off x="5950" y="861"/>
                  <a:ext cx="83" cy="1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Rectangle 46">
                  <a:extLst>
                    <a:ext uri="{FF2B5EF4-FFF2-40B4-BE49-F238E27FC236}">
                      <a16:creationId xmlns:a16="http://schemas.microsoft.com/office/drawing/2014/main" id="{A6F59162-6706-41BA-951D-8438B6BEF668}"/>
                    </a:ext>
                  </a:extLst>
                </p:cNvPr>
                <p:cNvSpPr>
                  <a:spLocks noChangeArrowheads="1"/>
                </p:cNvSpPr>
                <p:nvPr userDrawn="1"/>
              </p:nvSpPr>
              <p:spPr bwMode="auto">
                <a:xfrm>
                  <a:off x="5964" y="876"/>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Rectangle 47">
                  <a:extLst>
                    <a:ext uri="{FF2B5EF4-FFF2-40B4-BE49-F238E27FC236}">
                      <a16:creationId xmlns:a16="http://schemas.microsoft.com/office/drawing/2014/main" id="{95131BBD-570A-4983-8959-AE5EEE6FDF41}"/>
                    </a:ext>
                  </a:extLst>
                </p:cNvPr>
                <p:cNvSpPr>
                  <a:spLocks noChangeArrowheads="1"/>
                </p:cNvSpPr>
                <p:nvPr userDrawn="1"/>
              </p:nvSpPr>
              <p:spPr bwMode="auto">
                <a:xfrm>
                  <a:off x="5979"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Rectangle 48">
                  <a:extLst>
                    <a:ext uri="{FF2B5EF4-FFF2-40B4-BE49-F238E27FC236}">
                      <a16:creationId xmlns:a16="http://schemas.microsoft.com/office/drawing/2014/main" id="{C9CC271E-8512-4C55-9F61-0FA7957E833D}"/>
                    </a:ext>
                  </a:extLst>
                </p:cNvPr>
                <p:cNvSpPr>
                  <a:spLocks noChangeArrowheads="1"/>
                </p:cNvSpPr>
                <p:nvPr userDrawn="1"/>
              </p:nvSpPr>
              <p:spPr bwMode="auto">
                <a:xfrm>
                  <a:off x="5995"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Rectangle 49">
                  <a:extLst>
                    <a:ext uri="{FF2B5EF4-FFF2-40B4-BE49-F238E27FC236}">
                      <a16:creationId xmlns:a16="http://schemas.microsoft.com/office/drawing/2014/main" id="{371A0B73-89F9-4C27-9511-3E648A2D1BA8}"/>
                    </a:ext>
                  </a:extLst>
                </p:cNvPr>
                <p:cNvSpPr>
                  <a:spLocks noChangeArrowheads="1"/>
                </p:cNvSpPr>
                <p:nvPr userDrawn="1"/>
              </p:nvSpPr>
              <p:spPr bwMode="auto">
                <a:xfrm>
                  <a:off x="6011"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Rectangle 50">
                  <a:extLst>
                    <a:ext uri="{FF2B5EF4-FFF2-40B4-BE49-F238E27FC236}">
                      <a16:creationId xmlns:a16="http://schemas.microsoft.com/office/drawing/2014/main" id="{7648EB2F-80C2-4685-8032-4D23F45CC43C}"/>
                    </a:ext>
                  </a:extLst>
                </p:cNvPr>
                <p:cNvSpPr>
                  <a:spLocks noChangeArrowheads="1"/>
                </p:cNvSpPr>
                <p:nvPr userDrawn="1"/>
              </p:nvSpPr>
              <p:spPr bwMode="auto">
                <a:xfrm>
                  <a:off x="5964" y="897"/>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Rectangle 51">
                  <a:extLst>
                    <a:ext uri="{FF2B5EF4-FFF2-40B4-BE49-F238E27FC236}">
                      <a16:creationId xmlns:a16="http://schemas.microsoft.com/office/drawing/2014/main" id="{987317CC-C084-4858-95C4-98FC97780155}"/>
                    </a:ext>
                  </a:extLst>
                </p:cNvPr>
                <p:cNvSpPr>
                  <a:spLocks noChangeArrowheads="1"/>
                </p:cNvSpPr>
                <p:nvPr userDrawn="1"/>
              </p:nvSpPr>
              <p:spPr bwMode="auto">
                <a:xfrm>
                  <a:off x="5979"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Rectangle 52">
                  <a:extLst>
                    <a:ext uri="{FF2B5EF4-FFF2-40B4-BE49-F238E27FC236}">
                      <a16:creationId xmlns:a16="http://schemas.microsoft.com/office/drawing/2014/main" id="{16422EAC-967C-4FEE-AAD5-E1070CCE7114}"/>
                    </a:ext>
                  </a:extLst>
                </p:cNvPr>
                <p:cNvSpPr>
                  <a:spLocks noChangeArrowheads="1"/>
                </p:cNvSpPr>
                <p:nvPr userDrawn="1"/>
              </p:nvSpPr>
              <p:spPr bwMode="auto">
                <a:xfrm>
                  <a:off x="5995"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Rectangle 53">
                  <a:extLst>
                    <a:ext uri="{FF2B5EF4-FFF2-40B4-BE49-F238E27FC236}">
                      <a16:creationId xmlns:a16="http://schemas.microsoft.com/office/drawing/2014/main" id="{EF991CC4-6613-4BE3-A351-BAEE9C0A3E60}"/>
                    </a:ext>
                  </a:extLst>
                </p:cNvPr>
                <p:cNvSpPr>
                  <a:spLocks noChangeArrowheads="1"/>
                </p:cNvSpPr>
                <p:nvPr userDrawn="1"/>
              </p:nvSpPr>
              <p:spPr bwMode="auto">
                <a:xfrm>
                  <a:off x="6011"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Rectangle 54">
                  <a:extLst>
                    <a:ext uri="{FF2B5EF4-FFF2-40B4-BE49-F238E27FC236}">
                      <a16:creationId xmlns:a16="http://schemas.microsoft.com/office/drawing/2014/main" id="{0629C337-52DC-4086-ACAC-FCA4144CBEB5}"/>
                    </a:ext>
                  </a:extLst>
                </p:cNvPr>
                <p:cNvSpPr>
                  <a:spLocks noChangeArrowheads="1"/>
                </p:cNvSpPr>
                <p:nvPr userDrawn="1"/>
              </p:nvSpPr>
              <p:spPr bwMode="auto">
                <a:xfrm>
                  <a:off x="5964" y="918"/>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Rectangle 55">
                  <a:extLst>
                    <a:ext uri="{FF2B5EF4-FFF2-40B4-BE49-F238E27FC236}">
                      <a16:creationId xmlns:a16="http://schemas.microsoft.com/office/drawing/2014/main" id="{F4ED4F18-569B-4F45-8B88-CE9EEF7316AE}"/>
                    </a:ext>
                  </a:extLst>
                </p:cNvPr>
                <p:cNvSpPr>
                  <a:spLocks noChangeArrowheads="1"/>
                </p:cNvSpPr>
                <p:nvPr userDrawn="1"/>
              </p:nvSpPr>
              <p:spPr bwMode="auto">
                <a:xfrm>
                  <a:off x="5979"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Rectangle 56">
                  <a:extLst>
                    <a:ext uri="{FF2B5EF4-FFF2-40B4-BE49-F238E27FC236}">
                      <a16:creationId xmlns:a16="http://schemas.microsoft.com/office/drawing/2014/main" id="{05B2D64D-F193-4341-984E-75FACD5987F5}"/>
                    </a:ext>
                  </a:extLst>
                </p:cNvPr>
                <p:cNvSpPr>
                  <a:spLocks noChangeArrowheads="1"/>
                </p:cNvSpPr>
                <p:nvPr userDrawn="1"/>
              </p:nvSpPr>
              <p:spPr bwMode="auto">
                <a:xfrm>
                  <a:off x="5995"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Rectangle 57">
                  <a:extLst>
                    <a:ext uri="{FF2B5EF4-FFF2-40B4-BE49-F238E27FC236}">
                      <a16:creationId xmlns:a16="http://schemas.microsoft.com/office/drawing/2014/main" id="{1C9F76BC-3F55-4F42-9C95-1874BB4D119D}"/>
                    </a:ext>
                  </a:extLst>
                </p:cNvPr>
                <p:cNvSpPr>
                  <a:spLocks noChangeArrowheads="1"/>
                </p:cNvSpPr>
                <p:nvPr userDrawn="1"/>
              </p:nvSpPr>
              <p:spPr bwMode="auto">
                <a:xfrm>
                  <a:off x="6011"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Rectangle 58">
                  <a:extLst>
                    <a:ext uri="{FF2B5EF4-FFF2-40B4-BE49-F238E27FC236}">
                      <a16:creationId xmlns:a16="http://schemas.microsoft.com/office/drawing/2014/main" id="{22F6DCE7-9FAD-414A-BF14-CA75B7416C78}"/>
                    </a:ext>
                  </a:extLst>
                </p:cNvPr>
                <p:cNvSpPr>
                  <a:spLocks noChangeArrowheads="1"/>
                </p:cNvSpPr>
                <p:nvPr userDrawn="1"/>
              </p:nvSpPr>
              <p:spPr bwMode="auto">
                <a:xfrm>
                  <a:off x="5964" y="939"/>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Rectangle 59">
                  <a:extLst>
                    <a:ext uri="{FF2B5EF4-FFF2-40B4-BE49-F238E27FC236}">
                      <a16:creationId xmlns:a16="http://schemas.microsoft.com/office/drawing/2014/main" id="{E96D370E-4C77-4E42-9D00-63CBDF335151}"/>
                    </a:ext>
                  </a:extLst>
                </p:cNvPr>
                <p:cNvSpPr>
                  <a:spLocks noChangeArrowheads="1"/>
                </p:cNvSpPr>
                <p:nvPr userDrawn="1"/>
              </p:nvSpPr>
              <p:spPr bwMode="auto">
                <a:xfrm>
                  <a:off x="5979"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Rectangle 60">
                  <a:extLst>
                    <a:ext uri="{FF2B5EF4-FFF2-40B4-BE49-F238E27FC236}">
                      <a16:creationId xmlns:a16="http://schemas.microsoft.com/office/drawing/2014/main" id="{D88C8C7C-787A-4D4C-994E-EAF0A57B85CA}"/>
                    </a:ext>
                  </a:extLst>
                </p:cNvPr>
                <p:cNvSpPr>
                  <a:spLocks noChangeArrowheads="1"/>
                </p:cNvSpPr>
                <p:nvPr userDrawn="1"/>
              </p:nvSpPr>
              <p:spPr bwMode="auto">
                <a:xfrm>
                  <a:off x="5995"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Rectangle 61">
                  <a:extLst>
                    <a:ext uri="{FF2B5EF4-FFF2-40B4-BE49-F238E27FC236}">
                      <a16:creationId xmlns:a16="http://schemas.microsoft.com/office/drawing/2014/main" id="{66282EA4-F8D6-44C2-920D-DB93020E0BE0}"/>
                    </a:ext>
                  </a:extLst>
                </p:cNvPr>
                <p:cNvSpPr>
                  <a:spLocks noChangeArrowheads="1"/>
                </p:cNvSpPr>
                <p:nvPr userDrawn="1"/>
              </p:nvSpPr>
              <p:spPr bwMode="auto">
                <a:xfrm>
                  <a:off x="6011"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Rectangle 62">
                  <a:extLst>
                    <a:ext uri="{FF2B5EF4-FFF2-40B4-BE49-F238E27FC236}">
                      <a16:creationId xmlns:a16="http://schemas.microsoft.com/office/drawing/2014/main" id="{5DB5C3E7-496E-4805-8B2B-3B69E4E1A8E6}"/>
                    </a:ext>
                  </a:extLst>
                </p:cNvPr>
                <p:cNvSpPr>
                  <a:spLocks noChangeArrowheads="1"/>
                </p:cNvSpPr>
                <p:nvPr userDrawn="1"/>
              </p:nvSpPr>
              <p:spPr bwMode="auto">
                <a:xfrm>
                  <a:off x="5964" y="960"/>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63">
                  <a:extLst>
                    <a:ext uri="{FF2B5EF4-FFF2-40B4-BE49-F238E27FC236}">
                      <a16:creationId xmlns:a16="http://schemas.microsoft.com/office/drawing/2014/main" id="{6C0407E7-041A-44C8-B010-DEFA2B0A57B6}"/>
                    </a:ext>
                  </a:extLst>
                </p:cNvPr>
                <p:cNvSpPr>
                  <a:spLocks noChangeArrowheads="1"/>
                </p:cNvSpPr>
                <p:nvPr userDrawn="1"/>
              </p:nvSpPr>
              <p:spPr bwMode="auto">
                <a:xfrm>
                  <a:off x="5979"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64">
                  <a:extLst>
                    <a:ext uri="{FF2B5EF4-FFF2-40B4-BE49-F238E27FC236}">
                      <a16:creationId xmlns:a16="http://schemas.microsoft.com/office/drawing/2014/main" id="{A03E9D0C-488F-405A-BFA7-E856F923AA56}"/>
                    </a:ext>
                  </a:extLst>
                </p:cNvPr>
                <p:cNvSpPr>
                  <a:spLocks noChangeArrowheads="1"/>
                </p:cNvSpPr>
                <p:nvPr userDrawn="1"/>
              </p:nvSpPr>
              <p:spPr bwMode="auto">
                <a:xfrm>
                  <a:off x="5995"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65">
                  <a:extLst>
                    <a:ext uri="{FF2B5EF4-FFF2-40B4-BE49-F238E27FC236}">
                      <a16:creationId xmlns:a16="http://schemas.microsoft.com/office/drawing/2014/main" id="{4239FE54-1575-45C3-811D-6B9E05BB0E22}"/>
                    </a:ext>
                  </a:extLst>
                </p:cNvPr>
                <p:cNvSpPr>
                  <a:spLocks noChangeArrowheads="1"/>
                </p:cNvSpPr>
                <p:nvPr userDrawn="1"/>
              </p:nvSpPr>
              <p:spPr bwMode="auto">
                <a:xfrm>
                  <a:off x="6011"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66">
                  <a:extLst>
                    <a:ext uri="{FF2B5EF4-FFF2-40B4-BE49-F238E27FC236}">
                      <a16:creationId xmlns:a16="http://schemas.microsoft.com/office/drawing/2014/main" id="{7BBB5900-B1B2-4C3F-9A93-A29CA9070842}"/>
                    </a:ext>
                  </a:extLst>
                </p:cNvPr>
                <p:cNvSpPr>
                  <a:spLocks noChangeArrowheads="1"/>
                </p:cNvSpPr>
                <p:nvPr userDrawn="1"/>
              </p:nvSpPr>
              <p:spPr bwMode="auto">
                <a:xfrm>
                  <a:off x="5964" y="982"/>
                  <a:ext cx="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67">
                  <a:extLst>
                    <a:ext uri="{FF2B5EF4-FFF2-40B4-BE49-F238E27FC236}">
                      <a16:creationId xmlns:a16="http://schemas.microsoft.com/office/drawing/2014/main" id="{DF15587E-8AF5-43CD-89B8-8DC92A7795E8}"/>
                    </a:ext>
                  </a:extLst>
                </p:cNvPr>
                <p:cNvSpPr>
                  <a:spLocks noChangeArrowheads="1"/>
                </p:cNvSpPr>
                <p:nvPr userDrawn="1"/>
              </p:nvSpPr>
              <p:spPr bwMode="auto">
                <a:xfrm>
                  <a:off x="5979"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68">
                  <a:extLst>
                    <a:ext uri="{FF2B5EF4-FFF2-40B4-BE49-F238E27FC236}">
                      <a16:creationId xmlns:a16="http://schemas.microsoft.com/office/drawing/2014/main" id="{7FCF745F-EF8F-4138-AD20-E0BF14A53754}"/>
                    </a:ext>
                  </a:extLst>
                </p:cNvPr>
                <p:cNvSpPr>
                  <a:spLocks noChangeArrowheads="1"/>
                </p:cNvSpPr>
                <p:nvPr userDrawn="1"/>
              </p:nvSpPr>
              <p:spPr bwMode="auto">
                <a:xfrm>
                  <a:off x="5995"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69">
                  <a:extLst>
                    <a:ext uri="{FF2B5EF4-FFF2-40B4-BE49-F238E27FC236}">
                      <a16:creationId xmlns:a16="http://schemas.microsoft.com/office/drawing/2014/main" id="{E3BE8C4F-29F3-4F77-9774-C2AA89D892FE}"/>
                    </a:ext>
                  </a:extLst>
                </p:cNvPr>
                <p:cNvSpPr>
                  <a:spLocks noChangeArrowheads="1"/>
                </p:cNvSpPr>
                <p:nvPr userDrawn="1"/>
              </p:nvSpPr>
              <p:spPr bwMode="auto">
                <a:xfrm>
                  <a:off x="6011"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70">
                  <a:extLst>
                    <a:ext uri="{FF2B5EF4-FFF2-40B4-BE49-F238E27FC236}">
                      <a16:creationId xmlns:a16="http://schemas.microsoft.com/office/drawing/2014/main" id="{E07A3C77-0038-424C-853F-521F2BE60A79}"/>
                    </a:ext>
                  </a:extLst>
                </p:cNvPr>
                <p:cNvSpPr>
                  <a:spLocks noChangeArrowheads="1"/>
                </p:cNvSpPr>
                <p:nvPr userDrawn="1"/>
              </p:nvSpPr>
              <p:spPr bwMode="auto">
                <a:xfrm>
                  <a:off x="5964" y="1003"/>
                  <a:ext cx="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Rectangle 71">
                  <a:extLst>
                    <a:ext uri="{FF2B5EF4-FFF2-40B4-BE49-F238E27FC236}">
                      <a16:creationId xmlns:a16="http://schemas.microsoft.com/office/drawing/2014/main" id="{876F787E-8643-43BD-8B11-335FBE42CA77}"/>
                    </a:ext>
                  </a:extLst>
                </p:cNvPr>
                <p:cNvSpPr>
                  <a:spLocks noChangeArrowheads="1"/>
                </p:cNvSpPr>
                <p:nvPr userDrawn="1"/>
              </p:nvSpPr>
              <p:spPr bwMode="auto">
                <a:xfrm>
                  <a:off x="5979"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Rectangle 72">
                  <a:extLst>
                    <a:ext uri="{FF2B5EF4-FFF2-40B4-BE49-F238E27FC236}">
                      <a16:creationId xmlns:a16="http://schemas.microsoft.com/office/drawing/2014/main" id="{9A7AE278-7359-4E11-B75F-D913194263A5}"/>
                    </a:ext>
                  </a:extLst>
                </p:cNvPr>
                <p:cNvSpPr>
                  <a:spLocks noChangeArrowheads="1"/>
                </p:cNvSpPr>
                <p:nvPr userDrawn="1"/>
              </p:nvSpPr>
              <p:spPr bwMode="auto">
                <a:xfrm>
                  <a:off x="5995"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Rectangle 73">
                  <a:extLst>
                    <a:ext uri="{FF2B5EF4-FFF2-40B4-BE49-F238E27FC236}">
                      <a16:creationId xmlns:a16="http://schemas.microsoft.com/office/drawing/2014/main" id="{32433726-F996-4D73-93CD-D7F5BCCDE3E7}"/>
                    </a:ext>
                  </a:extLst>
                </p:cNvPr>
                <p:cNvSpPr>
                  <a:spLocks noChangeArrowheads="1"/>
                </p:cNvSpPr>
                <p:nvPr userDrawn="1"/>
              </p:nvSpPr>
              <p:spPr bwMode="auto">
                <a:xfrm>
                  <a:off x="6011"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Rectangle 74">
                  <a:extLst>
                    <a:ext uri="{FF2B5EF4-FFF2-40B4-BE49-F238E27FC236}">
                      <a16:creationId xmlns:a16="http://schemas.microsoft.com/office/drawing/2014/main" id="{DD0EB608-1BB3-4A52-AC12-E5D5716FF59F}"/>
                    </a:ext>
                  </a:extLst>
                </p:cNvPr>
                <p:cNvSpPr>
                  <a:spLocks noChangeArrowheads="1"/>
                </p:cNvSpPr>
                <p:nvPr userDrawn="1"/>
              </p:nvSpPr>
              <p:spPr bwMode="auto">
                <a:xfrm>
                  <a:off x="5868" y="898"/>
                  <a:ext cx="82" cy="9"/>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Rectangle 75">
                  <a:extLst>
                    <a:ext uri="{FF2B5EF4-FFF2-40B4-BE49-F238E27FC236}">
                      <a16:creationId xmlns:a16="http://schemas.microsoft.com/office/drawing/2014/main" id="{CA5AB09E-44E3-4D78-9A65-9A0276747DB9}"/>
                    </a:ext>
                  </a:extLst>
                </p:cNvPr>
                <p:cNvSpPr>
                  <a:spLocks noChangeArrowheads="1"/>
                </p:cNvSpPr>
                <p:nvPr userDrawn="1"/>
              </p:nvSpPr>
              <p:spPr bwMode="auto">
                <a:xfrm>
                  <a:off x="5950" y="853"/>
                  <a:ext cx="83" cy="8"/>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Rectangle 76">
                  <a:extLst>
                    <a:ext uri="{FF2B5EF4-FFF2-40B4-BE49-F238E27FC236}">
                      <a16:creationId xmlns:a16="http://schemas.microsoft.com/office/drawing/2014/main" id="{C1D32E52-68BB-4000-B08A-C439D8D4AC1D}"/>
                    </a:ext>
                  </a:extLst>
                </p:cNvPr>
                <p:cNvSpPr>
                  <a:spLocks noChangeArrowheads="1"/>
                </p:cNvSpPr>
                <p:nvPr userDrawn="1"/>
              </p:nvSpPr>
              <p:spPr bwMode="auto">
                <a:xfrm>
                  <a:off x="6033" y="898"/>
                  <a:ext cx="82" cy="9"/>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Rectangle 77">
                  <a:extLst>
                    <a:ext uri="{FF2B5EF4-FFF2-40B4-BE49-F238E27FC236}">
                      <a16:creationId xmlns:a16="http://schemas.microsoft.com/office/drawing/2014/main" id="{251BC3F9-BBBE-4EF8-8AAC-A60977150B2F}"/>
                    </a:ext>
                  </a:extLst>
                </p:cNvPr>
                <p:cNvSpPr>
                  <a:spLocks noChangeArrowheads="1"/>
                </p:cNvSpPr>
                <p:nvPr userDrawn="1"/>
              </p:nvSpPr>
              <p:spPr bwMode="auto">
                <a:xfrm>
                  <a:off x="6045"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Rectangle 78">
                  <a:extLst>
                    <a:ext uri="{FF2B5EF4-FFF2-40B4-BE49-F238E27FC236}">
                      <a16:creationId xmlns:a16="http://schemas.microsoft.com/office/drawing/2014/main" id="{03C41181-5FD1-4303-9989-637CFAB6062C}"/>
                    </a:ext>
                  </a:extLst>
                </p:cNvPr>
                <p:cNvSpPr>
                  <a:spLocks noChangeArrowheads="1"/>
                </p:cNvSpPr>
                <p:nvPr userDrawn="1"/>
              </p:nvSpPr>
              <p:spPr bwMode="auto">
                <a:xfrm>
                  <a:off x="6061"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Rectangle 79">
                  <a:extLst>
                    <a:ext uri="{FF2B5EF4-FFF2-40B4-BE49-F238E27FC236}">
                      <a16:creationId xmlns:a16="http://schemas.microsoft.com/office/drawing/2014/main" id="{D9F3143F-2968-4C81-908B-1BDA06FC2F76}"/>
                    </a:ext>
                  </a:extLst>
                </p:cNvPr>
                <p:cNvSpPr>
                  <a:spLocks noChangeArrowheads="1"/>
                </p:cNvSpPr>
                <p:nvPr userDrawn="1"/>
              </p:nvSpPr>
              <p:spPr bwMode="auto">
                <a:xfrm>
                  <a:off x="6077"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Rectangle 80">
                  <a:extLst>
                    <a:ext uri="{FF2B5EF4-FFF2-40B4-BE49-F238E27FC236}">
                      <a16:creationId xmlns:a16="http://schemas.microsoft.com/office/drawing/2014/main" id="{8ADD3039-EF87-42B7-A560-C8283CD8D5BD}"/>
                    </a:ext>
                  </a:extLst>
                </p:cNvPr>
                <p:cNvSpPr>
                  <a:spLocks noChangeArrowheads="1"/>
                </p:cNvSpPr>
                <p:nvPr userDrawn="1"/>
              </p:nvSpPr>
              <p:spPr bwMode="auto">
                <a:xfrm>
                  <a:off x="6093"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Rectangle 81">
                  <a:extLst>
                    <a:ext uri="{FF2B5EF4-FFF2-40B4-BE49-F238E27FC236}">
                      <a16:creationId xmlns:a16="http://schemas.microsoft.com/office/drawing/2014/main" id="{627C25F2-51A4-4252-864A-56D0042CAD13}"/>
                    </a:ext>
                  </a:extLst>
                </p:cNvPr>
                <p:cNvSpPr>
                  <a:spLocks noChangeArrowheads="1"/>
                </p:cNvSpPr>
                <p:nvPr userDrawn="1"/>
              </p:nvSpPr>
              <p:spPr bwMode="auto">
                <a:xfrm>
                  <a:off x="5845" y="1030"/>
                  <a:ext cx="292"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82">
                  <a:extLst>
                    <a:ext uri="{FF2B5EF4-FFF2-40B4-BE49-F238E27FC236}">
                      <a16:creationId xmlns:a16="http://schemas.microsoft.com/office/drawing/2014/main" id="{D0A13F4A-EEF4-43EE-9BE8-9C52E21CBB7A}"/>
                    </a:ext>
                  </a:extLst>
                </p:cNvPr>
                <p:cNvSpPr>
                  <a:spLocks/>
                </p:cNvSpPr>
                <p:nvPr userDrawn="1"/>
              </p:nvSpPr>
              <p:spPr bwMode="auto">
                <a:xfrm>
                  <a:off x="6226" y="670"/>
                  <a:ext cx="234" cy="119"/>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Line 83">
                  <a:extLst>
                    <a:ext uri="{FF2B5EF4-FFF2-40B4-BE49-F238E27FC236}">
                      <a16:creationId xmlns:a16="http://schemas.microsoft.com/office/drawing/2014/main" id="{B72F98EB-CA78-4075-8C2A-9EB84C096511}"/>
                    </a:ext>
                  </a:extLst>
                </p:cNvPr>
                <p:cNvSpPr>
                  <a:spLocks noChangeShapeType="1"/>
                </p:cNvSpPr>
                <p:nvPr userDrawn="1"/>
              </p:nvSpPr>
              <p:spPr bwMode="auto">
                <a:xfrm>
                  <a:off x="6315" y="659"/>
                  <a:ext cx="0" cy="45"/>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27" name="Oval 84">
                  <a:extLst>
                    <a:ext uri="{FF2B5EF4-FFF2-40B4-BE49-F238E27FC236}">
                      <a16:creationId xmlns:a16="http://schemas.microsoft.com/office/drawing/2014/main" id="{7FA1ED9E-D248-4008-ACA0-C575DC5FBE6E}"/>
                    </a:ext>
                  </a:extLst>
                </p:cNvPr>
                <p:cNvSpPr>
                  <a:spLocks noChangeArrowheads="1"/>
                </p:cNvSpPr>
                <p:nvPr userDrawn="1"/>
              </p:nvSpPr>
              <p:spPr bwMode="auto">
                <a:xfrm>
                  <a:off x="6231" y="650"/>
                  <a:ext cx="168" cy="17"/>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85">
                  <a:extLst>
                    <a:ext uri="{FF2B5EF4-FFF2-40B4-BE49-F238E27FC236}">
                      <a16:creationId xmlns:a16="http://schemas.microsoft.com/office/drawing/2014/main" id="{E4CFE463-7216-441C-A2AC-DF7F7CE14540}"/>
                    </a:ext>
                  </a:extLst>
                </p:cNvPr>
                <p:cNvSpPr>
                  <a:spLocks/>
                </p:cNvSpPr>
                <p:nvPr userDrawn="1"/>
              </p:nvSpPr>
              <p:spPr bwMode="auto">
                <a:xfrm>
                  <a:off x="6227" y="700"/>
                  <a:ext cx="106" cy="67"/>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86">
                  <a:extLst>
                    <a:ext uri="{FF2B5EF4-FFF2-40B4-BE49-F238E27FC236}">
                      <a16:creationId xmlns:a16="http://schemas.microsoft.com/office/drawing/2014/main" id="{EAF5C90D-8BD1-4B13-B253-448E06C0C290}"/>
                    </a:ext>
                  </a:extLst>
                </p:cNvPr>
                <p:cNvSpPr>
                  <a:spLocks/>
                </p:cNvSpPr>
                <p:nvPr userDrawn="1"/>
              </p:nvSpPr>
              <p:spPr bwMode="auto">
                <a:xfrm>
                  <a:off x="6227" y="700"/>
                  <a:ext cx="96" cy="67"/>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Line 87">
                  <a:extLst>
                    <a:ext uri="{FF2B5EF4-FFF2-40B4-BE49-F238E27FC236}">
                      <a16:creationId xmlns:a16="http://schemas.microsoft.com/office/drawing/2014/main" id="{239BC0BA-756D-4074-A2C0-ECE7BE6F96D1}"/>
                    </a:ext>
                  </a:extLst>
                </p:cNvPr>
                <p:cNvSpPr>
                  <a:spLocks noChangeShapeType="1"/>
                </p:cNvSpPr>
                <p:nvPr userDrawn="1"/>
              </p:nvSpPr>
              <p:spPr bwMode="auto">
                <a:xfrm>
                  <a:off x="6500" y="690"/>
                  <a:ext cx="87"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31" name="Line 88">
                  <a:extLst>
                    <a:ext uri="{FF2B5EF4-FFF2-40B4-BE49-F238E27FC236}">
                      <a16:creationId xmlns:a16="http://schemas.microsoft.com/office/drawing/2014/main" id="{6396362A-F79D-4374-811D-0BB75F1C8D9C}"/>
                    </a:ext>
                  </a:extLst>
                </p:cNvPr>
                <p:cNvSpPr>
                  <a:spLocks noChangeShapeType="1"/>
                </p:cNvSpPr>
                <p:nvPr userDrawn="1"/>
              </p:nvSpPr>
              <p:spPr bwMode="auto">
                <a:xfrm>
                  <a:off x="6483" y="705"/>
                  <a:ext cx="86"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89">
                  <a:extLst>
                    <a:ext uri="{FF2B5EF4-FFF2-40B4-BE49-F238E27FC236}">
                      <a16:creationId xmlns:a16="http://schemas.microsoft.com/office/drawing/2014/main" id="{7BFA5190-82D5-4760-AF21-A8769759AB2F}"/>
                    </a:ext>
                  </a:extLst>
                </p:cNvPr>
                <p:cNvSpPr>
                  <a:spLocks/>
                </p:cNvSpPr>
                <p:nvPr userDrawn="1"/>
              </p:nvSpPr>
              <p:spPr bwMode="auto">
                <a:xfrm>
                  <a:off x="6327" y="1205"/>
                  <a:ext cx="12" cy="5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90">
                  <a:extLst>
                    <a:ext uri="{FF2B5EF4-FFF2-40B4-BE49-F238E27FC236}">
                      <a16:creationId xmlns:a16="http://schemas.microsoft.com/office/drawing/2014/main" id="{0C2E0EF5-B742-4355-91BC-1599A47F5B60}"/>
                    </a:ext>
                  </a:extLst>
                </p:cNvPr>
                <p:cNvSpPr>
                  <a:spLocks/>
                </p:cNvSpPr>
                <p:nvPr userDrawn="1"/>
              </p:nvSpPr>
              <p:spPr bwMode="auto">
                <a:xfrm>
                  <a:off x="6327" y="1205"/>
                  <a:ext cx="6" cy="5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91">
                  <a:extLst>
                    <a:ext uri="{FF2B5EF4-FFF2-40B4-BE49-F238E27FC236}">
                      <a16:creationId xmlns:a16="http://schemas.microsoft.com/office/drawing/2014/main" id="{D6E6B819-B219-4745-A82D-6A2A250E140A}"/>
                    </a:ext>
                  </a:extLst>
                </p:cNvPr>
                <p:cNvSpPr>
                  <a:spLocks/>
                </p:cNvSpPr>
                <p:nvPr userDrawn="1"/>
              </p:nvSpPr>
              <p:spPr bwMode="auto">
                <a:xfrm>
                  <a:off x="6242" y="1115"/>
                  <a:ext cx="47" cy="46"/>
                </a:xfrm>
                <a:custGeom>
                  <a:avLst/>
                  <a:gdLst>
                    <a:gd name="T0" fmla="*/ 47 w 47"/>
                    <a:gd name="T1" fmla="*/ 30 h 46"/>
                    <a:gd name="T2" fmla="*/ 31 w 47"/>
                    <a:gd name="T3" fmla="*/ 46 h 46"/>
                    <a:gd name="T4" fmla="*/ 0 w 47"/>
                    <a:gd name="T5" fmla="*/ 16 h 46"/>
                    <a:gd name="T6" fmla="*/ 17 w 47"/>
                    <a:gd name="T7" fmla="*/ 0 h 46"/>
                    <a:gd name="T8" fmla="*/ 47 w 47"/>
                    <a:gd name="T9" fmla="*/ 30 h 46"/>
                  </a:gdLst>
                  <a:ahLst/>
                  <a:cxnLst>
                    <a:cxn ang="0">
                      <a:pos x="T0" y="T1"/>
                    </a:cxn>
                    <a:cxn ang="0">
                      <a:pos x="T2" y="T3"/>
                    </a:cxn>
                    <a:cxn ang="0">
                      <a:pos x="T4" y="T5"/>
                    </a:cxn>
                    <a:cxn ang="0">
                      <a:pos x="T6" y="T7"/>
                    </a:cxn>
                    <a:cxn ang="0">
                      <a:pos x="T8" y="T9"/>
                    </a:cxn>
                  </a:cxnLst>
                  <a:rect l="0" t="0" r="r" b="b"/>
                  <a:pathLst>
                    <a:path w="47" h="46">
                      <a:moveTo>
                        <a:pt x="47" y="30"/>
                      </a:moveTo>
                      <a:lnTo>
                        <a:pt x="31" y="46"/>
                      </a:lnTo>
                      <a:lnTo>
                        <a:pt x="0" y="16"/>
                      </a:lnTo>
                      <a:lnTo>
                        <a:pt x="17" y="0"/>
                      </a:lnTo>
                      <a:lnTo>
                        <a:pt x="47" y="3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92">
                  <a:extLst>
                    <a:ext uri="{FF2B5EF4-FFF2-40B4-BE49-F238E27FC236}">
                      <a16:creationId xmlns:a16="http://schemas.microsoft.com/office/drawing/2014/main" id="{88A73BD7-1E32-4B51-9601-991FAC3518A1}"/>
                    </a:ext>
                  </a:extLst>
                </p:cNvPr>
                <p:cNvSpPr>
                  <a:spLocks/>
                </p:cNvSpPr>
                <p:nvPr userDrawn="1"/>
              </p:nvSpPr>
              <p:spPr bwMode="auto">
                <a:xfrm>
                  <a:off x="6166" y="1039"/>
                  <a:ext cx="89" cy="88"/>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93">
                  <a:extLst>
                    <a:ext uri="{FF2B5EF4-FFF2-40B4-BE49-F238E27FC236}">
                      <a16:creationId xmlns:a16="http://schemas.microsoft.com/office/drawing/2014/main" id="{19B23D7D-2813-4DB3-8E57-076681AB29B8}"/>
                    </a:ext>
                  </a:extLst>
                </p:cNvPr>
                <p:cNvSpPr>
                  <a:spLocks/>
                </p:cNvSpPr>
                <p:nvPr userDrawn="1"/>
              </p:nvSpPr>
              <p:spPr bwMode="auto">
                <a:xfrm>
                  <a:off x="6265" y="1137"/>
                  <a:ext cx="151" cy="150"/>
                </a:xfrm>
                <a:custGeom>
                  <a:avLst/>
                  <a:gdLst>
                    <a:gd name="T0" fmla="*/ 151 w 151"/>
                    <a:gd name="T1" fmla="*/ 128 h 150"/>
                    <a:gd name="T2" fmla="*/ 128 w 151"/>
                    <a:gd name="T3" fmla="*/ 150 h 150"/>
                    <a:gd name="T4" fmla="*/ 0 w 151"/>
                    <a:gd name="T5" fmla="*/ 23 h 150"/>
                    <a:gd name="T6" fmla="*/ 22 w 151"/>
                    <a:gd name="T7" fmla="*/ 0 h 150"/>
                    <a:gd name="T8" fmla="*/ 151 w 151"/>
                    <a:gd name="T9" fmla="*/ 128 h 150"/>
                  </a:gdLst>
                  <a:ahLst/>
                  <a:cxnLst>
                    <a:cxn ang="0">
                      <a:pos x="T0" y="T1"/>
                    </a:cxn>
                    <a:cxn ang="0">
                      <a:pos x="T2" y="T3"/>
                    </a:cxn>
                    <a:cxn ang="0">
                      <a:pos x="T4" y="T5"/>
                    </a:cxn>
                    <a:cxn ang="0">
                      <a:pos x="T6" y="T7"/>
                    </a:cxn>
                    <a:cxn ang="0">
                      <a:pos x="T8" y="T9"/>
                    </a:cxn>
                  </a:cxnLst>
                  <a:rect l="0" t="0" r="r" b="b"/>
                  <a:pathLst>
                    <a:path w="151" h="150">
                      <a:moveTo>
                        <a:pt x="151" y="128"/>
                      </a:moveTo>
                      <a:lnTo>
                        <a:pt x="128" y="150"/>
                      </a:lnTo>
                      <a:lnTo>
                        <a:pt x="0" y="23"/>
                      </a:lnTo>
                      <a:lnTo>
                        <a:pt x="22" y="0"/>
                      </a:lnTo>
                      <a:lnTo>
                        <a:pt x="151"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Line 94">
                  <a:extLst>
                    <a:ext uri="{FF2B5EF4-FFF2-40B4-BE49-F238E27FC236}">
                      <a16:creationId xmlns:a16="http://schemas.microsoft.com/office/drawing/2014/main" id="{4FCD27CF-786C-413D-B0EA-58AB992ECEDA}"/>
                    </a:ext>
                  </a:extLst>
                </p:cNvPr>
                <p:cNvSpPr>
                  <a:spLocks noChangeShapeType="1"/>
                </p:cNvSpPr>
                <p:nvPr userDrawn="1"/>
              </p:nvSpPr>
              <p:spPr bwMode="auto">
                <a:xfrm flipV="1">
                  <a:off x="6242" y="1115"/>
                  <a:ext cx="17" cy="16"/>
                </a:xfrm>
                <a:prstGeom prst="line">
                  <a:avLst/>
                </a:prstGeom>
                <a:noFill/>
                <a:ln w="1428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38" name="Line 95">
                  <a:extLst>
                    <a:ext uri="{FF2B5EF4-FFF2-40B4-BE49-F238E27FC236}">
                      <a16:creationId xmlns:a16="http://schemas.microsoft.com/office/drawing/2014/main" id="{B11EDC3C-8877-4DFD-9D26-6A53D14E107A}"/>
                    </a:ext>
                  </a:extLst>
                </p:cNvPr>
                <p:cNvSpPr>
                  <a:spLocks noChangeShapeType="1"/>
                </p:cNvSpPr>
                <p:nvPr userDrawn="1"/>
              </p:nvSpPr>
              <p:spPr bwMode="auto">
                <a:xfrm flipV="1">
                  <a:off x="6191" y="1063"/>
                  <a:ext cx="10" cy="11"/>
                </a:xfrm>
                <a:prstGeom prst="line">
                  <a:avLst/>
                </a:prstGeom>
                <a:noFill/>
                <a:ln w="1428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96">
                  <a:extLst>
                    <a:ext uri="{FF2B5EF4-FFF2-40B4-BE49-F238E27FC236}">
                      <a16:creationId xmlns:a16="http://schemas.microsoft.com/office/drawing/2014/main" id="{8A167BFA-CF71-42A0-977B-E6011032D49C}"/>
                    </a:ext>
                  </a:extLst>
                </p:cNvPr>
                <p:cNvSpPr>
                  <a:spLocks/>
                </p:cNvSpPr>
                <p:nvPr userDrawn="1"/>
              </p:nvSpPr>
              <p:spPr bwMode="auto">
                <a:xfrm>
                  <a:off x="6281" y="1139"/>
                  <a:ext cx="135" cy="127"/>
                </a:xfrm>
                <a:custGeom>
                  <a:avLst/>
                  <a:gdLst>
                    <a:gd name="T0" fmla="*/ 135 w 135"/>
                    <a:gd name="T1" fmla="*/ 126 h 127"/>
                    <a:gd name="T2" fmla="*/ 133 w 135"/>
                    <a:gd name="T3" fmla="*/ 127 h 127"/>
                    <a:gd name="T4" fmla="*/ 0 w 135"/>
                    <a:gd name="T5" fmla="*/ 8 h 127"/>
                    <a:gd name="T6" fmla="*/ 8 w 135"/>
                    <a:gd name="T7" fmla="*/ 0 h 127"/>
                    <a:gd name="T8" fmla="*/ 135 w 135"/>
                    <a:gd name="T9" fmla="*/ 126 h 127"/>
                  </a:gdLst>
                  <a:ahLst/>
                  <a:cxnLst>
                    <a:cxn ang="0">
                      <a:pos x="T0" y="T1"/>
                    </a:cxn>
                    <a:cxn ang="0">
                      <a:pos x="T2" y="T3"/>
                    </a:cxn>
                    <a:cxn ang="0">
                      <a:pos x="T4" y="T5"/>
                    </a:cxn>
                    <a:cxn ang="0">
                      <a:pos x="T6" y="T7"/>
                    </a:cxn>
                    <a:cxn ang="0">
                      <a:pos x="T8" y="T9"/>
                    </a:cxn>
                  </a:cxnLst>
                  <a:rect l="0" t="0" r="r" b="b"/>
                  <a:pathLst>
                    <a:path w="135" h="127">
                      <a:moveTo>
                        <a:pt x="135" y="126"/>
                      </a:moveTo>
                      <a:lnTo>
                        <a:pt x="133" y="127"/>
                      </a:lnTo>
                      <a:lnTo>
                        <a:pt x="0" y="8"/>
                      </a:lnTo>
                      <a:lnTo>
                        <a:pt x="8" y="0"/>
                      </a:lnTo>
                      <a:lnTo>
                        <a:pt x="135" y="126"/>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97">
                  <a:extLst>
                    <a:ext uri="{FF2B5EF4-FFF2-40B4-BE49-F238E27FC236}">
                      <a16:creationId xmlns:a16="http://schemas.microsoft.com/office/drawing/2014/main" id="{A0D3FA31-71A9-4F04-8225-E9D37A4E580D}"/>
                    </a:ext>
                  </a:extLst>
                </p:cNvPr>
                <p:cNvSpPr>
                  <a:spLocks/>
                </p:cNvSpPr>
                <p:nvPr userDrawn="1"/>
              </p:nvSpPr>
              <p:spPr bwMode="auto">
                <a:xfrm>
                  <a:off x="6266" y="1153"/>
                  <a:ext cx="129" cy="134"/>
                </a:xfrm>
                <a:custGeom>
                  <a:avLst/>
                  <a:gdLst>
                    <a:gd name="T0" fmla="*/ 127 w 129"/>
                    <a:gd name="T1" fmla="*/ 134 h 134"/>
                    <a:gd name="T2" fmla="*/ 129 w 129"/>
                    <a:gd name="T3" fmla="*/ 132 h 134"/>
                    <a:gd name="T4" fmla="*/ 9 w 129"/>
                    <a:gd name="T5" fmla="*/ 0 h 134"/>
                    <a:gd name="T6" fmla="*/ 0 w 129"/>
                    <a:gd name="T7" fmla="*/ 8 h 134"/>
                    <a:gd name="T8" fmla="*/ 127 w 129"/>
                    <a:gd name="T9" fmla="*/ 134 h 134"/>
                  </a:gdLst>
                  <a:ahLst/>
                  <a:cxnLst>
                    <a:cxn ang="0">
                      <a:pos x="T0" y="T1"/>
                    </a:cxn>
                    <a:cxn ang="0">
                      <a:pos x="T2" y="T3"/>
                    </a:cxn>
                    <a:cxn ang="0">
                      <a:pos x="T4" y="T5"/>
                    </a:cxn>
                    <a:cxn ang="0">
                      <a:pos x="T6" y="T7"/>
                    </a:cxn>
                    <a:cxn ang="0">
                      <a:pos x="T8" y="T9"/>
                    </a:cxn>
                  </a:cxnLst>
                  <a:rect l="0" t="0" r="r" b="b"/>
                  <a:pathLst>
                    <a:path w="129" h="134">
                      <a:moveTo>
                        <a:pt x="127" y="134"/>
                      </a:moveTo>
                      <a:lnTo>
                        <a:pt x="129" y="132"/>
                      </a:lnTo>
                      <a:lnTo>
                        <a:pt x="9" y="0"/>
                      </a:lnTo>
                      <a:lnTo>
                        <a:pt x="0" y="8"/>
                      </a:lnTo>
                      <a:lnTo>
                        <a:pt x="127" y="13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98">
                  <a:extLst>
                    <a:ext uri="{FF2B5EF4-FFF2-40B4-BE49-F238E27FC236}">
                      <a16:creationId xmlns:a16="http://schemas.microsoft.com/office/drawing/2014/main" id="{6CD5718C-FCD9-4EEE-9EE3-C7CE964F29E0}"/>
                    </a:ext>
                  </a:extLst>
                </p:cNvPr>
                <p:cNvSpPr>
                  <a:spLocks/>
                </p:cNvSpPr>
                <p:nvPr userDrawn="1"/>
              </p:nvSpPr>
              <p:spPr bwMode="auto">
                <a:xfrm>
                  <a:off x="6294" y="1264"/>
                  <a:ext cx="127" cy="19"/>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Oval 99">
                  <a:extLst>
                    <a:ext uri="{FF2B5EF4-FFF2-40B4-BE49-F238E27FC236}">
                      <a16:creationId xmlns:a16="http://schemas.microsoft.com/office/drawing/2014/main" id="{CBF33669-C732-4305-90FC-B00DE2D10C91}"/>
                    </a:ext>
                  </a:extLst>
                </p:cNvPr>
                <p:cNvSpPr>
                  <a:spLocks noChangeArrowheads="1"/>
                </p:cNvSpPr>
                <p:nvPr userDrawn="1"/>
              </p:nvSpPr>
              <p:spPr bwMode="auto">
                <a:xfrm>
                  <a:off x="6235"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Oval 100">
                  <a:extLst>
                    <a:ext uri="{FF2B5EF4-FFF2-40B4-BE49-F238E27FC236}">
                      <a16:creationId xmlns:a16="http://schemas.microsoft.com/office/drawing/2014/main" id="{F0FB1127-119D-408F-AC70-98FFC9869B7F}"/>
                    </a:ext>
                  </a:extLst>
                </p:cNvPr>
                <p:cNvSpPr>
                  <a:spLocks noChangeArrowheads="1"/>
                </p:cNvSpPr>
                <p:nvPr userDrawn="1"/>
              </p:nvSpPr>
              <p:spPr bwMode="auto">
                <a:xfrm>
                  <a:off x="6309" y="1288"/>
                  <a:ext cx="36"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Oval 101">
                  <a:extLst>
                    <a:ext uri="{FF2B5EF4-FFF2-40B4-BE49-F238E27FC236}">
                      <a16:creationId xmlns:a16="http://schemas.microsoft.com/office/drawing/2014/main" id="{A3789E18-7EEE-4921-9718-E3111D872CFC}"/>
                    </a:ext>
                  </a:extLst>
                </p:cNvPr>
                <p:cNvSpPr>
                  <a:spLocks noChangeArrowheads="1"/>
                </p:cNvSpPr>
                <p:nvPr userDrawn="1"/>
              </p:nvSpPr>
              <p:spPr bwMode="auto">
                <a:xfrm>
                  <a:off x="6364"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02">
                  <a:extLst>
                    <a:ext uri="{FF2B5EF4-FFF2-40B4-BE49-F238E27FC236}">
                      <a16:creationId xmlns:a16="http://schemas.microsoft.com/office/drawing/2014/main" id="{CFF27981-F1C0-4141-B3F8-2B18F53E845E}"/>
                    </a:ext>
                  </a:extLst>
                </p:cNvPr>
                <p:cNvSpPr>
                  <a:spLocks/>
                </p:cNvSpPr>
                <p:nvPr userDrawn="1"/>
              </p:nvSpPr>
              <p:spPr bwMode="auto">
                <a:xfrm>
                  <a:off x="6209" y="1229"/>
                  <a:ext cx="66" cy="77"/>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03">
                  <a:extLst>
                    <a:ext uri="{FF2B5EF4-FFF2-40B4-BE49-F238E27FC236}">
                      <a16:creationId xmlns:a16="http://schemas.microsoft.com/office/drawing/2014/main" id="{18BABFF7-7DB4-4C83-8B87-E6212E8C5F36}"/>
                    </a:ext>
                  </a:extLst>
                </p:cNvPr>
                <p:cNvSpPr>
                  <a:spLocks/>
                </p:cNvSpPr>
                <p:nvPr userDrawn="1"/>
              </p:nvSpPr>
              <p:spPr bwMode="auto">
                <a:xfrm>
                  <a:off x="6274" y="1283"/>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04">
                  <a:extLst>
                    <a:ext uri="{FF2B5EF4-FFF2-40B4-BE49-F238E27FC236}">
                      <a16:creationId xmlns:a16="http://schemas.microsoft.com/office/drawing/2014/main" id="{F4A4686F-9A33-4D75-88F0-D09C5A2FA740}"/>
                    </a:ext>
                  </a:extLst>
                </p:cNvPr>
                <p:cNvSpPr>
                  <a:spLocks/>
                </p:cNvSpPr>
                <p:nvPr userDrawn="1"/>
              </p:nvSpPr>
              <p:spPr bwMode="auto">
                <a:xfrm>
                  <a:off x="6209" y="1229"/>
                  <a:ext cx="25" cy="77"/>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05">
                  <a:extLst>
                    <a:ext uri="{FF2B5EF4-FFF2-40B4-BE49-F238E27FC236}">
                      <a16:creationId xmlns:a16="http://schemas.microsoft.com/office/drawing/2014/main" id="{67B0E895-53AA-4087-AF6F-24E4465FC07D}"/>
                    </a:ext>
                  </a:extLst>
                </p:cNvPr>
                <p:cNvSpPr>
                  <a:spLocks/>
                </p:cNvSpPr>
                <p:nvPr userDrawn="1"/>
              </p:nvSpPr>
              <p:spPr bwMode="auto">
                <a:xfrm>
                  <a:off x="6251" y="1229"/>
                  <a:ext cx="174" cy="77"/>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06">
                  <a:extLst>
                    <a:ext uri="{FF2B5EF4-FFF2-40B4-BE49-F238E27FC236}">
                      <a16:creationId xmlns:a16="http://schemas.microsoft.com/office/drawing/2014/main" id="{BF97D152-F0ED-4407-BC2A-065F1304D863}"/>
                    </a:ext>
                  </a:extLst>
                </p:cNvPr>
                <p:cNvSpPr>
                  <a:spLocks/>
                </p:cNvSpPr>
                <p:nvPr userDrawn="1"/>
              </p:nvSpPr>
              <p:spPr bwMode="auto">
                <a:xfrm>
                  <a:off x="6251" y="1229"/>
                  <a:ext cx="57" cy="77"/>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07">
                  <a:extLst>
                    <a:ext uri="{FF2B5EF4-FFF2-40B4-BE49-F238E27FC236}">
                      <a16:creationId xmlns:a16="http://schemas.microsoft.com/office/drawing/2014/main" id="{4BCEEA36-1490-45CF-81AA-660D43F22C58}"/>
                    </a:ext>
                  </a:extLst>
                </p:cNvPr>
                <p:cNvSpPr>
                  <a:spLocks/>
                </p:cNvSpPr>
                <p:nvPr userDrawn="1"/>
              </p:nvSpPr>
              <p:spPr bwMode="auto">
                <a:xfrm>
                  <a:off x="6255" y="13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08">
                  <a:extLst>
                    <a:ext uri="{FF2B5EF4-FFF2-40B4-BE49-F238E27FC236}">
                      <a16:creationId xmlns:a16="http://schemas.microsoft.com/office/drawing/2014/main" id="{C6D7E401-E59F-4537-B11E-3A3CB956BB2B}"/>
                    </a:ext>
                  </a:extLst>
                </p:cNvPr>
                <p:cNvSpPr>
                  <a:spLocks/>
                </p:cNvSpPr>
                <p:nvPr userDrawn="1"/>
              </p:nvSpPr>
              <p:spPr bwMode="auto">
                <a:xfrm>
                  <a:off x="6255" y="13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09">
                  <a:extLst>
                    <a:ext uri="{FF2B5EF4-FFF2-40B4-BE49-F238E27FC236}">
                      <a16:creationId xmlns:a16="http://schemas.microsoft.com/office/drawing/2014/main" id="{84F9F9B1-3FA2-4DDB-888D-525B8B4956B7}"/>
                    </a:ext>
                  </a:extLst>
                </p:cNvPr>
                <p:cNvSpPr>
                  <a:spLocks/>
                </p:cNvSpPr>
                <p:nvPr userDrawn="1"/>
              </p:nvSpPr>
              <p:spPr bwMode="auto">
                <a:xfrm>
                  <a:off x="6255" y="130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10">
                  <a:extLst>
                    <a:ext uri="{FF2B5EF4-FFF2-40B4-BE49-F238E27FC236}">
                      <a16:creationId xmlns:a16="http://schemas.microsoft.com/office/drawing/2014/main" id="{CAC79B52-9250-4D2A-B724-ADF1829E0418}"/>
                    </a:ext>
                  </a:extLst>
                </p:cNvPr>
                <p:cNvSpPr>
                  <a:spLocks/>
                </p:cNvSpPr>
                <p:nvPr userDrawn="1"/>
              </p:nvSpPr>
              <p:spPr bwMode="auto">
                <a:xfrm>
                  <a:off x="6255" y="130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11">
                  <a:extLst>
                    <a:ext uri="{FF2B5EF4-FFF2-40B4-BE49-F238E27FC236}">
                      <a16:creationId xmlns:a16="http://schemas.microsoft.com/office/drawing/2014/main" id="{BEF96E31-CEBC-4932-A2C7-795E9F45A196}"/>
                    </a:ext>
                  </a:extLst>
                </p:cNvPr>
                <p:cNvSpPr>
                  <a:spLocks/>
                </p:cNvSpPr>
                <p:nvPr userDrawn="1"/>
              </p:nvSpPr>
              <p:spPr bwMode="auto">
                <a:xfrm>
                  <a:off x="6259" y="1283"/>
                  <a:ext cx="166" cy="23"/>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12">
                  <a:extLst>
                    <a:ext uri="{FF2B5EF4-FFF2-40B4-BE49-F238E27FC236}">
                      <a16:creationId xmlns:a16="http://schemas.microsoft.com/office/drawing/2014/main" id="{93B59B33-B7AA-411E-A274-9F07023088AE}"/>
                    </a:ext>
                  </a:extLst>
                </p:cNvPr>
                <p:cNvSpPr>
                  <a:spLocks/>
                </p:cNvSpPr>
                <p:nvPr userDrawn="1"/>
              </p:nvSpPr>
              <p:spPr bwMode="auto">
                <a:xfrm>
                  <a:off x="6262" y="1237"/>
                  <a:ext cx="39" cy="46"/>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13">
                  <a:extLst>
                    <a:ext uri="{FF2B5EF4-FFF2-40B4-BE49-F238E27FC236}">
                      <a16:creationId xmlns:a16="http://schemas.microsoft.com/office/drawing/2014/main" id="{66567664-81A3-4153-AA7D-C97BBDD43EF3}"/>
                    </a:ext>
                  </a:extLst>
                </p:cNvPr>
                <p:cNvSpPr>
                  <a:spLocks/>
                </p:cNvSpPr>
                <p:nvPr userDrawn="1"/>
              </p:nvSpPr>
              <p:spPr bwMode="auto">
                <a:xfrm>
                  <a:off x="6262" y="1237"/>
                  <a:ext cx="39" cy="46"/>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Oval 114">
                  <a:extLst>
                    <a:ext uri="{FF2B5EF4-FFF2-40B4-BE49-F238E27FC236}">
                      <a16:creationId xmlns:a16="http://schemas.microsoft.com/office/drawing/2014/main" id="{06851F84-7357-4C7B-83AD-43F5999D0AAE}"/>
                    </a:ext>
                  </a:extLst>
                </p:cNvPr>
                <p:cNvSpPr>
                  <a:spLocks noChangeArrowheads="1"/>
                </p:cNvSpPr>
                <p:nvPr userDrawn="1"/>
              </p:nvSpPr>
              <p:spPr bwMode="auto">
                <a:xfrm>
                  <a:off x="6263"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Oval 115">
                  <a:extLst>
                    <a:ext uri="{FF2B5EF4-FFF2-40B4-BE49-F238E27FC236}">
                      <a16:creationId xmlns:a16="http://schemas.microsoft.com/office/drawing/2014/main" id="{D4DB6919-6B60-461F-AE0A-536B3E74DB75}"/>
                    </a:ext>
                  </a:extLst>
                </p:cNvPr>
                <p:cNvSpPr>
                  <a:spLocks noChangeArrowheads="1"/>
                </p:cNvSpPr>
                <p:nvPr userDrawn="1"/>
              </p:nvSpPr>
              <p:spPr bwMode="auto">
                <a:xfrm>
                  <a:off x="6272"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Oval 116">
                  <a:extLst>
                    <a:ext uri="{FF2B5EF4-FFF2-40B4-BE49-F238E27FC236}">
                      <a16:creationId xmlns:a16="http://schemas.microsoft.com/office/drawing/2014/main" id="{092E2051-B1D1-4067-9D38-F4025DDDC3F8}"/>
                    </a:ext>
                  </a:extLst>
                </p:cNvPr>
                <p:cNvSpPr>
                  <a:spLocks noChangeArrowheads="1"/>
                </p:cNvSpPr>
                <p:nvPr userDrawn="1"/>
              </p:nvSpPr>
              <p:spPr bwMode="auto">
                <a:xfrm>
                  <a:off x="6375"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Oval 117">
                  <a:extLst>
                    <a:ext uri="{FF2B5EF4-FFF2-40B4-BE49-F238E27FC236}">
                      <a16:creationId xmlns:a16="http://schemas.microsoft.com/office/drawing/2014/main" id="{452FF931-F74E-4502-ACE2-FEB8297BA332}"/>
                    </a:ext>
                  </a:extLst>
                </p:cNvPr>
                <p:cNvSpPr>
                  <a:spLocks noChangeArrowheads="1"/>
                </p:cNvSpPr>
                <p:nvPr userDrawn="1"/>
              </p:nvSpPr>
              <p:spPr bwMode="auto">
                <a:xfrm>
                  <a:off x="6384"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Oval 118">
                  <a:extLst>
                    <a:ext uri="{FF2B5EF4-FFF2-40B4-BE49-F238E27FC236}">
                      <a16:creationId xmlns:a16="http://schemas.microsoft.com/office/drawing/2014/main" id="{E2C235A0-E950-431D-84E7-EA34982ABEFA}"/>
                    </a:ext>
                  </a:extLst>
                </p:cNvPr>
                <p:cNvSpPr>
                  <a:spLocks noChangeArrowheads="1"/>
                </p:cNvSpPr>
                <p:nvPr userDrawn="1"/>
              </p:nvSpPr>
              <p:spPr bwMode="auto">
                <a:xfrm>
                  <a:off x="6337" y="1288"/>
                  <a:ext cx="36"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Oval 119">
                  <a:extLst>
                    <a:ext uri="{FF2B5EF4-FFF2-40B4-BE49-F238E27FC236}">
                      <a16:creationId xmlns:a16="http://schemas.microsoft.com/office/drawing/2014/main" id="{26545811-6E38-46F7-8960-BD23DBBBD590}"/>
                    </a:ext>
                  </a:extLst>
                </p:cNvPr>
                <p:cNvSpPr>
                  <a:spLocks noChangeArrowheads="1"/>
                </p:cNvSpPr>
                <p:nvPr userDrawn="1"/>
              </p:nvSpPr>
              <p:spPr bwMode="auto">
                <a:xfrm>
                  <a:off x="6345"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20">
                  <a:extLst>
                    <a:ext uri="{FF2B5EF4-FFF2-40B4-BE49-F238E27FC236}">
                      <a16:creationId xmlns:a16="http://schemas.microsoft.com/office/drawing/2014/main" id="{E3CE0C48-64EE-415C-A1F1-9BDDAD0E3210}"/>
                    </a:ext>
                  </a:extLst>
                </p:cNvPr>
                <p:cNvSpPr>
                  <a:spLocks/>
                </p:cNvSpPr>
                <p:nvPr userDrawn="1"/>
              </p:nvSpPr>
              <p:spPr bwMode="auto">
                <a:xfrm>
                  <a:off x="6272" y="1299"/>
                  <a:ext cx="16" cy="1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Freeform 121">
                  <a:extLst>
                    <a:ext uri="{FF2B5EF4-FFF2-40B4-BE49-F238E27FC236}">
                      <a16:creationId xmlns:a16="http://schemas.microsoft.com/office/drawing/2014/main" id="{A663C3BF-53F9-4305-81F1-BCC0FE137ECE}"/>
                    </a:ext>
                  </a:extLst>
                </p:cNvPr>
                <p:cNvSpPr>
                  <a:spLocks/>
                </p:cNvSpPr>
                <p:nvPr userDrawn="1"/>
              </p:nvSpPr>
              <p:spPr bwMode="auto">
                <a:xfrm>
                  <a:off x="6345" y="1299"/>
                  <a:ext cx="17" cy="1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22">
                  <a:extLst>
                    <a:ext uri="{FF2B5EF4-FFF2-40B4-BE49-F238E27FC236}">
                      <a16:creationId xmlns:a16="http://schemas.microsoft.com/office/drawing/2014/main" id="{42FA97B0-A53B-4F81-8C02-5EE6243E8F45}"/>
                    </a:ext>
                  </a:extLst>
                </p:cNvPr>
                <p:cNvSpPr>
                  <a:spLocks/>
                </p:cNvSpPr>
                <p:nvPr userDrawn="1"/>
              </p:nvSpPr>
              <p:spPr bwMode="auto">
                <a:xfrm>
                  <a:off x="6384" y="1299"/>
                  <a:ext cx="17" cy="1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Line 123">
                  <a:extLst>
                    <a:ext uri="{FF2B5EF4-FFF2-40B4-BE49-F238E27FC236}">
                      <a16:creationId xmlns:a16="http://schemas.microsoft.com/office/drawing/2014/main" id="{31DAE53E-4C88-4A9F-AE52-C5A34C5ADF67}"/>
                    </a:ext>
                  </a:extLst>
                </p:cNvPr>
                <p:cNvSpPr>
                  <a:spLocks noChangeShapeType="1"/>
                </p:cNvSpPr>
                <p:nvPr userDrawn="1"/>
              </p:nvSpPr>
              <p:spPr bwMode="auto">
                <a:xfrm>
                  <a:off x="6223" y="1291"/>
                  <a:ext cx="20" cy="0"/>
                </a:xfrm>
                <a:prstGeom prst="line">
                  <a:avLst/>
                </a:prstGeom>
                <a:noFill/>
                <a:ln w="4763" cap="rnd">
                  <a:solidFill>
                    <a:srgbClr val="BAD80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67" name="Line 124">
                  <a:extLst>
                    <a:ext uri="{FF2B5EF4-FFF2-40B4-BE49-F238E27FC236}">
                      <a16:creationId xmlns:a16="http://schemas.microsoft.com/office/drawing/2014/main" id="{1CD8F167-88CD-46D9-A951-F2B2E2852B6B}"/>
                    </a:ext>
                  </a:extLst>
                </p:cNvPr>
                <p:cNvSpPr>
                  <a:spLocks noChangeShapeType="1"/>
                </p:cNvSpPr>
                <p:nvPr userDrawn="1"/>
              </p:nvSpPr>
              <p:spPr bwMode="auto">
                <a:xfrm>
                  <a:off x="6223" y="1298"/>
                  <a:ext cx="20" cy="0"/>
                </a:xfrm>
                <a:prstGeom prst="line">
                  <a:avLst/>
                </a:prstGeom>
                <a:noFill/>
                <a:ln w="4763" cap="rnd">
                  <a:solidFill>
                    <a:srgbClr val="BAD80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25">
                  <a:extLst>
                    <a:ext uri="{FF2B5EF4-FFF2-40B4-BE49-F238E27FC236}">
                      <a16:creationId xmlns:a16="http://schemas.microsoft.com/office/drawing/2014/main" id="{865C61AB-E40D-479F-A7BF-F43861CC03BA}"/>
                    </a:ext>
                  </a:extLst>
                </p:cNvPr>
                <p:cNvSpPr>
                  <a:spLocks/>
                </p:cNvSpPr>
                <p:nvPr userDrawn="1"/>
              </p:nvSpPr>
              <p:spPr bwMode="auto">
                <a:xfrm>
                  <a:off x="6215" y="1237"/>
                  <a:ext cx="44" cy="46"/>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26">
                  <a:extLst>
                    <a:ext uri="{FF2B5EF4-FFF2-40B4-BE49-F238E27FC236}">
                      <a16:creationId xmlns:a16="http://schemas.microsoft.com/office/drawing/2014/main" id="{236826D5-5436-423F-B1B9-40B24B377CC5}"/>
                    </a:ext>
                  </a:extLst>
                </p:cNvPr>
                <p:cNvSpPr>
                  <a:spLocks/>
                </p:cNvSpPr>
                <p:nvPr userDrawn="1"/>
              </p:nvSpPr>
              <p:spPr bwMode="auto">
                <a:xfrm>
                  <a:off x="6215" y="1237"/>
                  <a:ext cx="36" cy="46"/>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Line 127">
                  <a:extLst>
                    <a:ext uri="{FF2B5EF4-FFF2-40B4-BE49-F238E27FC236}">
                      <a16:creationId xmlns:a16="http://schemas.microsoft.com/office/drawing/2014/main" id="{5206F7D0-16FB-409F-89D2-9F5932A7FCEE}"/>
                    </a:ext>
                  </a:extLst>
                </p:cNvPr>
                <p:cNvSpPr>
                  <a:spLocks noChangeShapeType="1"/>
                </p:cNvSpPr>
                <p:nvPr userDrawn="1"/>
              </p:nvSpPr>
              <p:spPr bwMode="auto">
                <a:xfrm>
                  <a:off x="6174" y="1047"/>
                  <a:ext cx="0" cy="71"/>
                </a:xfrm>
                <a:prstGeom prst="line">
                  <a:avLst/>
                </a:prstGeom>
                <a:noFill/>
                <a:ln w="6350"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71" name="Line 128">
                  <a:extLst>
                    <a:ext uri="{FF2B5EF4-FFF2-40B4-BE49-F238E27FC236}">
                      <a16:creationId xmlns:a16="http://schemas.microsoft.com/office/drawing/2014/main" id="{50CBBA89-95A0-4499-9D73-4AADC3208E6D}"/>
                    </a:ext>
                  </a:extLst>
                </p:cNvPr>
                <p:cNvSpPr>
                  <a:spLocks noChangeShapeType="1"/>
                </p:cNvSpPr>
                <p:nvPr userDrawn="1"/>
              </p:nvSpPr>
              <p:spPr bwMode="auto">
                <a:xfrm flipV="1">
                  <a:off x="6264" y="1136"/>
                  <a:ext cx="25" cy="25"/>
                </a:xfrm>
                <a:prstGeom prst="line">
                  <a:avLst/>
                </a:prstGeom>
                <a:noFill/>
                <a:ln w="14288"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29">
                  <a:extLst>
                    <a:ext uri="{FF2B5EF4-FFF2-40B4-BE49-F238E27FC236}">
                      <a16:creationId xmlns:a16="http://schemas.microsoft.com/office/drawing/2014/main" id="{530E8EB8-BFBC-4276-89FD-D2D027C59702}"/>
                    </a:ext>
                  </a:extLst>
                </p:cNvPr>
                <p:cNvSpPr>
                  <a:spLocks/>
                </p:cNvSpPr>
                <p:nvPr userDrawn="1"/>
              </p:nvSpPr>
              <p:spPr bwMode="auto">
                <a:xfrm>
                  <a:off x="6168" y="1123"/>
                  <a:ext cx="26" cy="19"/>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Oval 130">
                  <a:extLst>
                    <a:ext uri="{FF2B5EF4-FFF2-40B4-BE49-F238E27FC236}">
                      <a16:creationId xmlns:a16="http://schemas.microsoft.com/office/drawing/2014/main" id="{F5AB92AD-9E1A-445B-B710-ABAF476ED5E4}"/>
                    </a:ext>
                  </a:extLst>
                </p:cNvPr>
                <p:cNvSpPr>
                  <a:spLocks noChangeArrowheads="1"/>
                </p:cNvSpPr>
                <p:nvPr userDrawn="1"/>
              </p:nvSpPr>
              <p:spPr bwMode="auto">
                <a:xfrm>
                  <a:off x="6167" y="1112"/>
                  <a:ext cx="14" cy="14"/>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Oval 131">
                  <a:extLst>
                    <a:ext uri="{FF2B5EF4-FFF2-40B4-BE49-F238E27FC236}">
                      <a16:creationId xmlns:a16="http://schemas.microsoft.com/office/drawing/2014/main" id="{39DCAFE6-F164-4232-986E-79AD419BE3F8}"/>
                    </a:ext>
                  </a:extLst>
                </p:cNvPr>
                <p:cNvSpPr>
                  <a:spLocks noChangeArrowheads="1"/>
                </p:cNvSpPr>
                <p:nvPr userDrawn="1"/>
              </p:nvSpPr>
              <p:spPr bwMode="auto">
                <a:xfrm>
                  <a:off x="6171" y="1116"/>
                  <a:ext cx="6" cy="6"/>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Rectangle 132">
                  <a:extLst>
                    <a:ext uri="{FF2B5EF4-FFF2-40B4-BE49-F238E27FC236}">
                      <a16:creationId xmlns:a16="http://schemas.microsoft.com/office/drawing/2014/main" id="{489AE244-82A3-44C8-B8EE-6E24E3B6012F}"/>
                    </a:ext>
                  </a:extLst>
                </p:cNvPr>
                <p:cNvSpPr>
                  <a:spLocks noChangeArrowheads="1"/>
                </p:cNvSpPr>
                <p:nvPr userDrawn="1"/>
              </p:nvSpPr>
              <p:spPr bwMode="auto">
                <a:xfrm>
                  <a:off x="6035" y="1072"/>
                  <a:ext cx="38" cy="10"/>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Rectangle 133">
                  <a:extLst>
                    <a:ext uri="{FF2B5EF4-FFF2-40B4-BE49-F238E27FC236}">
                      <a16:creationId xmlns:a16="http://schemas.microsoft.com/office/drawing/2014/main" id="{EFACC417-4684-42EA-A415-5E742E5759DF}"/>
                    </a:ext>
                  </a:extLst>
                </p:cNvPr>
                <p:cNvSpPr>
                  <a:spLocks noChangeArrowheads="1"/>
                </p:cNvSpPr>
                <p:nvPr userDrawn="1"/>
              </p:nvSpPr>
              <p:spPr bwMode="auto">
                <a:xfrm>
                  <a:off x="6035" y="1082"/>
                  <a:ext cx="38"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34">
                  <a:extLst>
                    <a:ext uri="{FF2B5EF4-FFF2-40B4-BE49-F238E27FC236}">
                      <a16:creationId xmlns:a16="http://schemas.microsoft.com/office/drawing/2014/main" id="{76DE2179-63A6-4B68-BE59-D3415B1C5CAE}"/>
                    </a:ext>
                  </a:extLst>
                </p:cNvPr>
                <p:cNvSpPr>
                  <a:spLocks/>
                </p:cNvSpPr>
                <p:nvPr userDrawn="1"/>
              </p:nvSpPr>
              <p:spPr bwMode="auto">
                <a:xfrm>
                  <a:off x="6073" y="1160"/>
                  <a:ext cx="120" cy="52"/>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35">
                  <a:extLst>
                    <a:ext uri="{FF2B5EF4-FFF2-40B4-BE49-F238E27FC236}">
                      <a16:creationId xmlns:a16="http://schemas.microsoft.com/office/drawing/2014/main" id="{EC6E9907-C10B-4E3D-8C96-9BC787D97E2A}"/>
                    </a:ext>
                  </a:extLst>
                </p:cNvPr>
                <p:cNvSpPr>
                  <a:spLocks/>
                </p:cNvSpPr>
                <p:nvPr userDrawn="1"/>
              </p:nvSpPr>
              <p:spPr bwMode="auto">
                <a:xfrm>
                  <a:off x="5848" y="1209"/>
                  <a:ext cx="311" cy="53"/>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Rectangle 136">
                  <a:extLst>
                    <a:ext uri="{FF2B5EF4-FFF2-40B4-BE49-F238E27FC236}">
                      <a16:creationId xmlns:a16="http://schemas.microsoft.com/office/drawing/2014/main" id="{6775BA55-9F60-40B9-81B5-0EF8E9C43304}"/>
                    </a:ext>
                  </a:extLst>
                </p:cNvPr>
                <p:cNvSpPr>
                  <a:spLocks noChangeArrowheads="1"/>
                </p:cNvSpPr>
                <p:nvPr userDrawn="1"/>
              </p:nvSpPr>
              <p:spPr bwMode="auto">
                <a:xfrm>
                  <a:off x="5848" y="1197"/>
                  <a:ext cx="311" cy="1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Oval 137">
                  <a:extLst>
                    <a:ext uri="{FF2B5EF4-FFF2-40B4-BE49-F238E27FC236}">
                      <a16:creationId xmlns:a16="http://schemas.microsoft.com/office/drawing/2014/main" id="{F390185E-9237-4ED2-8991-491D38EAA929}"/>
                    </a:ext>
                  </a:extLst>
                </p:cNvPr>
                <p:cNvSpPr>
                  <a:spLocks noChangeArrowheads="1"/>
                </p:cNvSpPr>
                <p:nvPr userDrawn="1"/>
              </p:nvSpPr>
              <p:spPr bwMode="auto">
                <a:xfrm>
                  <a:off x="5945" y="1226"/>
                  <a:ext cx="14"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Oval 138">
                  <a:extLst>
                    <a:ext uri="{FF2B5EF4-FFF2-40B4-BE49-F238E27FC236}">
                      <a16:creationId xmlns:a16="http://schemas.microsoft.com/office/drawing/2014/main" id="{9C22B856-6235-4B7C-A012-781CB3DFBFA5}"/>
                    </a:ext>
                  </a:extLst>
                </p:cNvPr>
                <p:cNvSpPr>
                  <a:spLocks noChangeArrowheads="1"/>
                </p:cNvSpPr>
                <p:nvPr userDrawn="1"/>
              </p:nvSpPr>
              <p:spPr bwMode="auto">
                <a:xfrm>
                  <a:off x="5970" y="1226"/>
                  <a:ext cx="15"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Oval 139">
                  <a:extLst>
                    <a:ext uri="{FF2B5EF4-FFF2-40B4-BE49-F238E27FC236}">
                      <a16:creationId xmlns:a16="http://schemas.microsoft.com/office/drawing/2014/main" id="{64A45531-4129-4406-B9BF-08F20B00AC21}"/>
                    </a:ext>
                  </a:extLst>
                </p:cNvPr>
                <p:cNvSpPr>
                  <a:spLocks noChangeArrowheads="1"/>
                </p:cNvSpPr>
                <p:nvPr userDrawn="1"/>
              </p:nvSpPr>
              <p:spPr bwMode="auto">
                <a:xfrm>
                  <a:off x="5996" y="1226"/>
                  <a:ext cx="14"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Rectangle 140">
                  <a:extLst>
                    <a:ext uri="{FF2B5EF4-FFF2-40B4-BE49-F238E27FC236}">
                      <a16:creationId xmlns:a16="http://schemas.microsoft.com/office/drawing/2014/main" id="{E81A1503-7D98-41A9-A3CF-0E716DF3CD52}"/>
                    </a:ext>
                  </a:extLst>
                </p:cNvPr>
                <p:cNvSpPr>
                  <a:spLocks noChangeArrowheads="1"/>
                </p:cNvSpPr>
                <p:nvPr userDrawn="1"/>
              </p:nvSpPr>
              <p:spPr bwMode="auto">
                <a:xfrm>
                  <a:off x="5959" y="1160"/>
                  <a:ext cx="38" cy="3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Rectangle 141">
                  <a:extLst>
                    <a:ext uri="{FF2B5EF4-FFF2-40B4-BE49-F238E27FC236}">
                      <a16:creationId xmlns:a16="http://schemas.microsoft.com/office/drawing/2014/main" id="{23328BE3-ADE1-4760-B4A4-1FC0AE6CA4FD}"/>
                    </a:ext>
                  </a:extLst>
                </p:cNvPr>
                <p:cNvSpPr>
                  <a:spLocks noChangeArrowheads="1"/>
                </p:cNvSpPr>
                <p:nvPr userDrawn="1"/>
              </p:nvSpPr>
              <p:spPr bwMode="auto">
                <a:xfrm>
                  <a:off x="5922" y="1160"/>
                  <a:ext cx="37"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Rectangle 142">
                  <a:extLst>
                    <a:ext uri="{FF2B5EF4-FFF2-40B4-BE49-F238E27FC236}">
                      <a16:creationId xmlns:a16="http://schemas.microsoft.com/office/drawing/2014/main" id="{6777874A-520B-42E2-9315-941ECC201F51}"/>
                    </a:ext>
                  </a:extLst>
                </p:cNvPr>
                <p:cNvSpPr>
                  <a:spLocks noChangeArrowheads="1"/>
                </p:cNvSpPr>
                <p:nvPr userDrawn="1"/>
              </p:nvSpPr>
              <p:spPr bwMode="auto">
                <a:xfrm>
                  <a:off x="5922" y="1122"/>
                  <a:ext cx="37" cy="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Rectangle 143">
                  <a:extLst>
                    <a:ext uri="{FF2B5EF4-FFF2-40B4-BE49-F238E27FC236}">
                      <a16:creationId xmlns:a16="http://schemas.microsoft.com/office/drawing/2014/main" id="{4D019A5D-1529-4927-81E9-CBD7F4A41ACF}"/>
                    </a:ext>
                  </a:extLst>
                </p:cNvPr>
                <p:cNvSpPr>
                  <a:spLocks noChangeArrowheads="1"/>
                </p:cNvSpPr>
                <p:nvPr userDrawn="1"/>
              </p:nvSpPr>
              <p:spPr bwMode="auto">
                <a:xfrm>
                  <a:off x="5997" y="1160"/>
                  <a:ext cx="38" cy="37"/>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Rectangle 144">
                  <a:extLst>
                    <a:ext uri="{FF2B5EF4-FFF2-40B4-BE49-F238E27FC236}">
                      <a16:creationId xmlns:a16="http://schemas.microsoft.com/office/drawing/2014/main" id="{0D01EA47-B0FA-477E-BCFB-C788C9CFB8FF}"/>
                    </a:ext>
                  </a:extLst>
                </p:cNvPr>
                <p:cNvSpPr>
                  <a:spLocks noChangeArrowheads="1"/>
                </p:cNvSpPr>
                <p:nvPr userDrawn="1"/>
              </p:nvSpPr>
              <p:spPr bwMode="auto">
                <a:xfrm>
                  <a:off x="6035" y="1160"/>
                  <a:ext cx="38" cy="37"/>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Rectangle 145">
                  <a:extLst>
                    <a:ext uri="{FF2B5EF4-FFF2-40B4-BE49-F238E27FC236}">
                      <a16:creationId xmlns:a16="http://schemas.microsoft.com/office/drawing/2014/main" id="{08F50CD9-1785-45DA-919F-089D49E7997C}"/>
                    </a:ext>
                  </a:extLst>
                </p:cNvPr>
                <p:cNvSpPr>
                  <a:spLocks noChangeArrowheads="1"/>
                </p:cNvSpPr>
                <p:nvPr userDrawn="1"/>
              </p:nvSpPr>
              <p:spPr bwMode="auto">
                <a:xfrm>
                  <a:off x="5959" y="1122"/>
                  <a:ext cx="38" cy="38"/>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Rectangle 146">
                  <a:extLst>
                    <a:ext uri="{FF2B5EF4-FFF2-40B4-BE49-F238E27FC236}">
                      <a16:creationId xmlns:a16="http://schemas.microsoft.com/office/drawing/2014/main" id="{F130CD5F-987D-40D8-A6F3-D6FF9B6BE8D9}"/>
                    </a:ext>
                  </a:extLst>
                </p:cNvPr>
                <p:cNvSpPr>
                  <a:spLocks noChangeArrowheads="1"/>
                </p:cNvSpPr>
                <p:nvPr userDrawn="1"/>
              </p:nvSpPr>
              <p:spPr bwMode="auto">
                <a:xfrm>
                  <a:off x="5997" y="1122"/>
                  <a:ext cx="38" cy="38"/>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Rectangle 147">
                  <a:extLst>
                    <a:ext uri="{FF2B5EF4-FFF2-40B4-BE49-F238E27FC236}">
                      <a16:creationId xmlns:a16="http://schemas.microsoft.com/office/drawing/2014/main" id="{8B200253-24E1-4B23-AB41-5BEFCA51D219}"/>
                    </a:ext>
                  </a:extLst>
                </p:cNvPr>
                <p:cNvSpPr>
                  <a:spLocks noChangeArrowheads="1"/>
                </p:cNvSpPr>
                <p:nvPr userDrawn="1"/>
              </p:nvSpPr>
              <p:spPr bwMode="auto">
                <a:xfrm>
                  <a:off x="6048" y="1094"/>
                  <a:ext cx="10" cy="5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148">
                  <a:extLst>
                    <a:ext uri="{FF2B5EF4-FFF2-40B4-BE49-F238E27FC236}">
                      <a16:creationId xmlns:a16="http://schemas.microsoft.com/office/drawing/2014/main" id="{D70429FB-AA5D-4098-87FD-4012B0A0FED5}"/>
                    </a:ext>
                  </a:extLst>
                </p:cNvPr>
                <p:cNvSpPr>
                  <a:spLocks/>
                </p:cNvSpPr>
                <p:nvPr userDrawn="1"/>
              </p:nvSpPr>
              <p:spPr bwMode="auto">
                <a:xfrm>
                  <a:off x="5931" y="1251"/>
                  <a:ext cx="201" cy="12"/>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149">
                  <a:extLst>
                    <a:ext uri="{FF2B5EF4-FFF2-40B4-BE49-F238E27FC236}">
                      <a16:creationId xmlns:a16="http://schemas.microsoft.com/office/drawing/2014/main" id="{B81C486D-7118-4A13-B8A1-CF10746AAD37}"/>
                    </a:ext>
                  </a:extLst>
                </p:cNvPr>
                <p:cNvSpPr>
                  <a:spLocks/>
                </p:cNvSpPr>
                <p:nvPr userDrawn="1"/>
              </p:nvSpPr>
              <p:spPr bwMode="auto">
                <a:xfrm>
                  <a:off x="6354" y="762"/>
                  <a:ext cx="18" cy="60"/>
                </a:xfrm>
                <a:custGeom>
                  <a:avLst/>
                  <a:gdLst>
                    <a:gd name="T0" fmla="*/ 18 w 18"/>
                    <a:gd name="T1" fmla="*/ 60 h 60"/>
                    <a:gd name="T2" fmla="*/ 0 w 18"/>
                    <a:gd name="T3" fmla="*/ 60 h 60"/>
                    <a:gd name="T4" fmla="*/ 9 w 18"/>
                    <a:gd name="T5" fmla="*/ 0 h 60"/>
                    <a:gd name="T6" fmla="*/ 18 w 18"/>
                    <a:gd name="T7" fmla="*/ 60 h 60"/>
                  </a:gdLst>
                  <a:ahLst/>
                  <a:cxnLst>
                    <a:cxn ang="0">
                      <a:pos x="T0" y="T1"/>
                    </a:cxn>
                    <a:cxn ang="0">
                      <a:pos x="T2" y="T3"/>
                    </a:cxn>
                    <a:cxn ang="0">
                      <a:pos x="T4" y="T5"/>
                    </a:cxn>
                    <a:cxn ang="0">
                      <a:pos x="T6" y="T7"/>
                    </a:cxn>
                  </a:cxnLst>
                  <a:rect l="0" t="0" r="r" b="b"/>
                  <a:pathLst>
                    <a:path w="18" h="60">
                      <a:moveTo>
                        <a:pt x="18" y="60"/>
                      </a:moveTo>
                      <a:lnTo>
                        <a:pt x="0" y="60"/>
                      </a:lnTo>
                      <a:lnTo>
                        <a:pt x="9" y="0"/>
                      </a:lnTo>
                      <a:lnTo>
                        <a:pt x="18" y="6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150">
                  <a:extLst>
                    <a:ext uri="{FF2B5EF4-FFF2-40B4-BE49-F238E27FC236}">
                      <a16:creationId xmlns:a16="http://schemas.microsoft.com/office/drawing/2014/main" id="{450F7E0E-00B3-4FE4-BBCD-14A66F5EA688}"/>
                    </a:ext>
                  </a:extLst>
                </p:cNvPr>
                <p:cNvSpPr>
                  <a:spLocks/>
                </p:cNvSpPr>
                <p:nvPr userDrawn="1"/>
              </p:nvSpPr>
              <p:spPr bwMode="auto">
                <a:xfrm>
                  <a:off x="6333" y="841"/>
                  <a:ext cx="61" cy="168"/>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151">
                  <a:extLst>
                    <a:ext uri="{FF2B5EF4-FFF2-40B4-BE49-F238E27FC236}">
                      <a16:creationId xmlns:a16="http://schemas.microsoft.com/office/drawing/2014/main" id="{3B972431-3A82-4495-BD4F-4A9E18872D2F}"/>
                    </a:ext>
                  </a:extLst>
                </p:cNvPr>
                <p:cNvSpPr>
                  <a:spLocks/>
                </p:cNvSpPr>
                <p:nvPr userDrawn="1"/>
              </p:nvSpPr>
              <p:spPr bwMode="auto">
                <a:xfrm>
                  <a:off x="6345" y="822"/>
                  <a:ext cx="36" cy="19"/>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152">
                  <a:extLst>
                    <a:ext uri="{FF2B5EF4-FFF2-40B4-BE49-F238E27FC236}">
                      <a16:creationId xmlns:a16="http://schemas.microsoft.com/office/drawing/2014/main" id="{777CB8F9-8FD8-4BAA-B293-BDA7BFB97AEF}"/>
                    </a:ext>
                  </a:extLst>
                </p:cNvPr>
                <p:cNvSpPr>
                  <a:spLocks/>
                </p:cNvSpPr>
                <p:nvPr userDrawn="1"/>
              </p:nvSpPr>
              <p:spPr bwMode="auto">
                <a:xfrm>
                  <a:off x="6345" y="822"/>
                  <a:ext cx="36" cy="19"/>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Rectangle 153">
                  <a:extLst>
                    <a:ext uri="{FF2B5EF4-FFF2-40B4-BE49-F238E27FC236}">
                      <a16:creationId xmlns:a16="http://schemas.microsoft.com/office/drawing/2014/main" id="{78C14686-A269-4EE7-BCBA-1F5B297125CE}"/>
                    </a:ext>
                  </a:extLst>
                </p:cNvPr>
                <p:cNvSpPr>
                  <a:spLocks noChangeArrowheads="1"/>
                </p:cNvSpPr>
                <p:nvPr userDrawn="1"/>
              </p:nvSpPr>
              <p:spPr bwMode="auto">
                <a:xfrm>
                  <a:off x="634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Rectangle 154">
                  <a:extLst>
                    <a:ext uri="{FF2B5EF4-FFF2-40B4-BE49-F238E27FC236}">
                      <a16:creationId xmlns:a16="http://schemas.microsoft.com/office/drawing/2014/main" id="{61657171-6EC4-4C1D-9D94-3E84FF8EB235}"/>
                    </a:ext>
                  </a:extLst>
                </p:cNvPr>
                <p:cNvSpPr>
                  <a:spLocks noChangeArrowheads="1"/>
                </p:cNvSpPr>
                <p:nvPr userDrawn="1"/>
              </p:nvSpPr>
              <p:spPr bwMode="auto">
                <a:xfrm>
                  <a:off x="6348" y="851"/>
                  <a:ext cx="3"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Rectangle 155">
                  <a:extLst>
                    <a:ext uri="{FF2B5EF4-FFF2-40B4-BE49-F238E27FC236}">
                      <a16:creationId xmlns:a16="http://schemas.microsoft.com/office/drawing/2014/main" id="{80C043C6-1C27-4DFA-B82D-688E7C50B01B}"/>
                    </a:ext>
                  </a:extLst>
                </p:cNvPr>
                <p:cNvSpPr>
                  <a:spLocks noChangeArrowheads="1"/>
                </p:cNvSpPr>
                <p:nvPr userDrawn="1"/>
              </p:nvSpPr>
              <p:spPr bwMode="auto">
                <a:xfrm>
                  <a:off x="6354"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Rectangle 156">
                  <a:extLst>
                    <a:ext uri="{FF2B5EF4-FFF2-40B4-BE49-F238E27FC236}">
                      <a16:creationId xmlns:a16="http://schemas.microsoft.com/office/drawing/2014/main" id="{A7097C74-69A7-4F36-A7B9-49FB61D14B26}"/>
                    </a:ext>
                  </a:extLst>
                </p:cNvPr>
                <p:cNvSpPr>
                  <a:spLocks noChangeArrowheads="1"/>
                </p:cNvSpPr>
                <p:nvPr userDrawn="1"/>
              </p:nvSpPr>
              <p:spPr bwMode="auto">
                <a:xfrm>
                  <a:off x="636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Rectangle 157">
                  <a:extLst>
                    <a:ext uri="{FF2B5EF4-FFF2-40B4-BE49-F238E27FC236}">
                      <a16:creationId xmlns:a16="http://schemas.microsoft.com/office/drawing/2014/main" id="{A7040A78-E4B7-472F-8A23-6B60CCC6AA67}"/>
                    </a:ext>
                  </a:extLst>
                </p:cNvPr>
                <p:cNvSpPr>
                  <a:spLocks noChangeArrowheads="1"/>
                </p:cNvSpPr>
                <p:nvPr userDrawn="1"/>
              </p:nvSpPr>
              <p:spPr bwMode="auto">
                <a:xfrm>
                  <a:off x="6368"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Rectangle 158">
                  <a:extLst>
                    <a:ext uri="{FF2B5EF4-FFF2-40B4-BE49-F238E27FC236}">
                      <a16:creationId xmlns:a16="http://schemas.microsoft.com/office/drawing/2014/main" id="{4290B9EF-0B7B-45F6-97DE-1829C4D45471}"/>
                    </a:ext>
                  </a:extLst>
                </p:cNvPr>
                <p:cNvSpPr>
                  <a:spLocks noChangeArrowheads="1"/>
                </p:cNvSpPr>
                <p:nvPr userDrawn="1"/>
              </p:nvSpPr>
              <p:spPr bwMode="auto">
                <a:xfrm>
                  <a:off x="6375"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Rectangle 159">
                  <a:extLst>
                    <a:ext uri="{FF2B5EF4-FFF2-40B4-BE49-F238E27FC236}">
                      <a16:creationId xmlns:a16="http://schemas.microsoft.com/office/drawing/2014/main" id="{96132D21-A192-4806-8FDC-22EFC867F217}"/>
                    </a:ext>
                  </a:extLst>
                </p:cNvPr>
                <p:cNvSpPr>
                  <a:spLocks noChangeArrowheads="1"/>
                </p:cNvSpPr>
                <p:nvPr userDrawn="1"/>
              </p:nvSpPr>
              <p:spPr bwMode="auto">
                <a:xfrm>
                  <a:off x="638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160">
                  <a:extLst>
                    <a:ext uri="{FF2B5EF4-FFF2-40B4-BE49-F238E27FC236}">
                      <a16:creationId xmlns:a16="http://schemas.microsoft.com/office/drawing/2014/main" id="{47F46071-0D9A-4DE2-A75B-1FE6B164335F}"/>
                    </a:ext>
                  </a:extLst>
                </p:cNvPr>
                <p:cNvSpPr>
                  <a:spLocks noEditPoints="1"/>
                </p:cNvSpPr>
                <p:nvPr userDrawn="1"/>
              </p:nvSpPr>
              <p:spPr bwMode="auto">
                <a:xfrm>
                  <a:off x="6260" y="839"/>
                  <a:ext cx="73" cy="170"/>
                </a:xfrm>
                <a:custGeom>
                  <a:avLst/>
                  <a:gdLst>
                    <a:gd name="T0" fmla="*/ 67 w 73"/>
                    <a:gd name="T1" fmla="*/ 26 h 170"/>
                    <a:gd name="T2" fmla="*/ 38 w 73"/>
                    <a:gd name="T3" fmla="*/ 10 h 170"/>
                    <a:gd name="T4" fmla="*/ 35 w 73"/>
                    <a:gd name="T5" fmla="*/ 0 h 170"/>
                    <a:gd name="T6" fmla="*/ 6 w 73"/>
                    <a:gd name="T7" fmla="*/ 26 h 170"/>
                    <a:gd name="T8" fmla="*/ 73 w 73"/>
                    <a:gd name="T9" fmla="*/ 170 h 170"/>
                    <a:gd name="T10" fmla="*/ 54 w 73"/>
                    <a:gd name="T11" fmla="*/ 54 h 170"/>
                    <a:gd name="T12" fmla="*/ 54 w 73"/>
                    <a:gd name="T13" fmla="*/ 65 h 170"/>
                    <a:gd name="T14" fmla="*/ 46 w 73"/>
                    <a:gd name="T15" fmla="*/ 83 h 170"/>
                    <a:gd name="T16" fmla="*/ 46 w 73"/>
                    <a:gd name="T17" fmla="*/ 83 h 170"/>
                    <a:gd name="T18" fmla="*/ 46 w 73"/>
                    <a:gd name="T19" fmla="*/ 116 h 170"/>
                    <a:gd name="T20" fmla="*/ 14 w 73"/>
                    <a:gd name="T21" fmla="*/ 54 h 170"/>
                    <a:gd name="T22" fmla="*/ 14 w 73"/>
                    <a:gd name="T23" fmla="*/ 65 h 170"/>
                    <a:gd name="T24" fmla="*/ 6 w 73"/>
                    <a:gd name="T25" fmla="*/ 83 h 170"/>
                    <a:gd name="T26" fmla="*/ 6 w 73"/>
                    <a:gd name="T27" fmla="*/ 83 h 170"/>
                    <a:gd name="T28" fmla="*/ 6 w 73"/>
                    <a:gd name="T29" fmla="*/ 116 h 170"/>
                    <a:gd name="T30" fmla="*/ 14 w 73"/>
                    <a:gd name="T31" fmla="*/ 134 h 170"/>
                    <a:gd name="T32" fmla="*/ 6 w 73"/>
                    <a:gd name="T33" fmla="*/ 165 h 170"/>
                    <a:gd name="T34" fmla="*/ 15 w 73"/>
                    <a:gd name="T35" fmla="*/ 165 h 170"/>
                    <a:gd name="T36" fmla="*/ 15 w 73"/>
                    <a:gd name="T37" fmla="*/ 165 h 170"/>
                    <a:gd name="T38" fmla="*/ 21 w 73"/>
                    <a:gd name="T39" fmla="*/ 145 h 170"/>
                    <a:gd name="T40" fmla="*/ 24 w 73"/>
                    <a:gd name="T41" fmla="*/ 145 h 170"/>
                    <a:gd name="T42" fmla="*/ 20 w 73"/>
                    <a:gd name="T43" fmla="*/ 134 h 170"/>
                    <a:gd name="T44" fmla="*/ 27 w 73"/>
                    <a:gd name="T45" fmla="*/ 116 h 170"/>
                    <a:gd name="T46" fmla="*/ 27 w 73"/>
                    <a:gd name="T47" fmla="*/ 116 h 170"/>
                    <a:gd name="T48" fmla="*/ 27 w 73"/>
                    <a:gd name="T49" fmla="*/ 83 h 170"/>
                    <a:gd name="T50" fmla="*/ 20 w 73"/>
                    <a:gd name="T51" fmla="*/ 65 h 170"/>
                    <a:gd name="T52" fmla="*/ 20 w 73"/>
                    <a:gd name="T53" fmla="*/ 54 h 170"/>
                    <a:gd name="T54" fmla="*/ 32 w 73"/>
                    <a:gd name="T55" fmla="*/ 165 h 170"/>
                    <a:gd name="T56" fmla="*/ 32 w 73"/>
                    <a:gd name="T57" fmla="*/ 165 h 170"/>
                    <a:gd name="T58" fmla="*/ 38 w 73"/>
                    <a:gd name="T59" fmla="*/ 145 h 170"/>
                    <a:gd name="T60" fmla="*/ 33 w 73"/>
                    <a:gd name="T61" fmla="*/ 120 h 170"/>
                    <a:gd name="T62" fmla="*/ 33 w 73"/>
                    <a:gd name="T63" fmla="*/ 116 h 170"/>
                    <a:gd name="T64" fmla="*/ 41 w 73"/>
                    <a:gd name="T65" fmla="*/ 98 h 170"/>
                    <a:gd name="T66" fmla="*/ 41 w 73"/>
                    <a:gd name="T67" fmla="*/ 98 h 170"/>
                    <a:gd name="T68" fmla="*/ 41 w 73"/>
                    <a:gd name="T69" fmla="*/ 65 h 170"/>
                    <a:gd name="T70" fmla="*/ 33 w 73"/>
                    <a:gd name="T71" fmla="*/ 40 h 170"/>
                    <a:gd name="T72" fmla="*/ 41 w 73"/>
                    <a:gd name="T73" fmla="*/ 165 h 170"/>
                    <a:gd name="T74" fmla="*/ 46 w 73"/>
                    <a:gd name="T75" fmla="*/ 120 h 170"/>
                    <a:gd name="T76" fmla="*/ 46 w 73"/>
                    <a:gd name="T77" fmla="*/ 120 h 170"/>
                    <a:gd name="T78" fmla="*/ 50 w 73"/>
                    <a:gd name="T79" fmla="*/ 145 h 170"/>
                    <a:gd name="T80" fmla="*/ 52 w 73"/>
                    <a:gd name="T81" fmla="*/ 145 h 170"/>
                    <a:gd name="T82" fmla="*/ 58 w 73"/>
                    <a:gd name="T83" fmla="*/ 165 h 170"/>
                    <a:gd name="T84" fmla="*/ 67 w 73"/>
                    <a:gd name="T85" fmla="*/ 165 h 170"/>
                    <a:gd name="T86" fmla="*/ 67 w 73"/>
                    <a:gd name="T87" fmla="*/ 165 h 170"/>
                    <a:gd name="T88" fmla="*/ 67 w 73"/>
                    <a:gd name="T89" fmla="*/ 120 h 170"/>
                    <a:gd name="T90" fmla="*/ 59 w 73"/>
                    <a:gd name="T91" fmla="*/ 101 h 170"/>
                    <a:gd name="T92" fmla="*/ 59 w 73"/>
                    <a:gd name="T93" fmla="*/ 98 h 170"/>
                    <a:gd name="T94" fmla="*/ 67 w 73"/>
                    <a:gd name="T95" fmla="*/ 80 h 170"/>
                    <a:gd name="T96" fmla="*/ 67 w 73"/>
                    <a:gd name="T97" fmla="*/ 80 h 170"/>
                    <a:gd name="T98" fmla="*/ 67 w 73"/>
                    <a:gd name="T99" fmla="*/ 4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3" h="170">
                      <a:moveTo>
                        <a:pt x="73" y="37"/>
                      </a:moveTo>
                      <a:lnTo>
                        <a:pt x="73" y="32"/>
                      </a:lnTo>
                      <a:lnTo>
                        <a:pt x="67" y="32"/>
                      </a:lnTo>
                      <a:lnTo>
                        <a:pt x="67" y="26"/>
                      </a:lnTo>
                      <a:lnTo>
                        <a:pt x="61" y="26"/>
                      </a:lnTo>
                      <a:lnTo>
                        <a:pt x="61" y="20"/>
                      </a:lnTo>
                      <a:lnTo>
                        <a:pt x="38" y="20"/>
                      </a:lnTo>
                      <a:lnTo>
                        <a:pt x="38" y="10"/>
                      </a:lnTo>
                      <a:lnTo>
                        <a:pt x="49" y="10"/>
                      </a:lnTo>
                      <a:lnTo>
                        <a:pt x="38" y="2"/>
                      </a:lnTo>
                      <a:lnTo>
                        <a:pt x="38" y="0"/>
                      </a:lnTo>
                      <a:lnTo>
                        <a:pt x="35" y="0"/>
                      </a:lnTo>
                      <a:lnTo>
                        <a:pt x="35" y="20"/>
                      </a:lnTo>
                      <a:lnTo>
                        <a:pt x="12" y="20"/>
                      </a:lnTo>
                      <a:lnTo>
                        <a:pt x="12" y="26"/>
                      </a:lnTo>
                      <a:lnTo>
                        <a:pt x="6" y="26"/>
                      </a:lnTo>
                      <a:lnTo>
                        <a:pt x="6" y="32"/>
                      </a:lnTo>
                      <a:lnTo>
                        <a:pt x="0" y="32"/>
                      </a:lnTo>
                      <a:lnTo>
                        <a:pt x="0" y="170"/>
                      </a:lnTo>
                      <a:lnTo>
                        <a:pt x="73" y="170"/>
                      </a:lnTo>
                      <a:lnTo>
                        <a:pt x="73" y="37"/>
                      </a:lnTo>
                      <a:close/>
                      <a:moveTo>
                        <a:pt x="46" y="40"/>
                      </a:moveTo>
                      <a:lnTo>
                        <a:pt x="54" y="40"/>
                      </a:lnTo>
                      <a:lnTo>
                        <a:pt x="54" y="54"/>
                      </a:lnTo>
                      <a:lnTo>
                        <a:pt x="46" y="54"/>
                      </a:lnTo>
                      <a:lnTo>
                        <a:pt x="46" y="40"/>
                      </a:lnTo>
                      <a:close/>
                      <a:moveTo>
                        <a:pt x="46" y="65"/>
                      </a:moveTo>
                      <a:lnTo>
                        <a:pt x="54" y="65"/>
                      </a:lnTo>
                      <a:lnTo>
                        <a:pt x="54" y="80"/>
                      </a:lnTo>
                      <a:lnTo>
                        <a:pt x="46" y="80"/>
                      </a:lnTo>
                      <a:lnTo>
                        <a:pt x="46" y="65"/>
                      </a:lnTo>
                      <a:close/>
                      <a:moveTo>
                        <a:pt x="46" y="83"/>
                      </a:moveTo>
                      <a:lnTo>
                        <a:pt x="54" y="83"/>
                      </a:lnTo>
                      <a:lnTo>
                        <a:pt x="54" y="98"/>
                      </a:lnTo>
                      <a:lnTo>
                        <a:pt x="46" y="98"/>
                      </a:lnTo>
                      <a:lnTo>
                        <a:pt x="46" y="83"/>
                      </a:lnTo>
                      <a:close/>
                      <a:moveTo>
                        <a:pt x="46" y="101"/>
                      </a:moveTo>
                      <a:lnTo>
                        <a:pt x="54" y="101"/>
                      </a:lnTo>
                      <a:lnTo>
                        <a:pt x="54" y="116"/>
                      </a:lnTo>
                      <a:lnTo>
                        <a:pt x="46" y="116"/>
                      </a:lnTo>
                      <a:lnTo>
                        <a:pt x="46" y="101"/>
                      </a:lnTo>
                      <a:close/>
                      <a:moveTo>
                        <a:pt x="6" y="40"/>
                      </a:moveTo>
                      <a:lnTo>
                        <a:pt x="14" y="40"/>
                      </a:lnTo>
                      <a:lnTo>
                        <a:pt x="14" y="54"/>
                      </a:lnTo>
                      <a:lnTo>
                        <a:pt x="6" y="54"/>
                      </a:lnTo>
                      <a:lnTo>
                        <a:pt x="6" y="40"/>
                      </a:lnTo>
                      <a:close/>
                      <a:moveTo>
                        <a:pt x="6" y="65"/>
                      </a:moveTo>
                      <a:lnTo>
                        <a:pt x="14" y="65"/>
                      </a:lnTo>
                      <a:lnTo>
                        <a:pt x="14" y="80"/>
                      </a:lnTo>
                      <a:lnTo>
                        <a:pt x="6" y="80"/>
                      </a:lnTo>
                      <a:lnTo>
                        <a:pt x="6" y="65"/>
                      </a:lnTo>
                      <a:close/>
                      <a:moveTo>
                        <a:pt x="6" y="83"/>
                      </a:moveTo>
                      <a:lnTo>
                        <a:pt x="14" y="83"/>
                      </a:lnTo>
                      <a:lnTo>
                        <a:pt x="14" y="98"/>
                      </a:lnTo>
                      <a:lnTo>
                        <a:pt x="6" y="98"/>
                      </a:lnTo>
                      <a:lnTo>
                        <a:pt x="6" y="83"/>
                      </a:lnTo>
                      <a:close/>
                      <a:moveTo>
                        <a:pt x="6" y="101"/>
                      </a:moveTo>
                      <a:lnTo>
                        <a:pt x="14" y="101"/>
                      </a:lnTo>
                      <a:lnTo>
                        <a:pt x="14" y="116"/>
                      </a:lnTo>
                      <a:lnTo>
                        <a:pt x="6" y="116"/>
                      </a:lnTo>
                      <a:lnTo>
                        <a:pt x="6" y="101"/>
                      </a:lnTo>
                      <a:close/>
                      <a:moveTo>
                        <a:pt x="6" y="120"/>
                      </a:moveTo>
                      <a:lnTo>
                        <a:pt x="14" y="120"/>
                      </a:lnTo>
                      <a:lnTo>
                        <a:pt x="14" y="134"/>
                      </a:lnTo>
                      <a:lnTo>
                        <a:pt x="6" y="134"/>
                      </a:lnTo>
                      <a:lnTo>
                        <a:pt x="6" y="120"/>
                      </a:lnTo>
                      <a:close/>
                      <a:moveTo>
                        <a:pt x="9" y="165"/>
                      </a:moveTo>
                      <a:lnTo>
                        <a:pt x="6" y="165"/>
                      </a:lnTo>
                      <a:lnTo>
                        <a:pt x="6" y="145"/>
                      </a:lnTo>
                      <a:lnTo>
                        <a:pt x="9" y="145"/>
                      </a:lnTo>
                      <a:lnTo>
                        <a:pt x="9" y="165"/>
                      </a:lnTo>
                      <a:close/>
                      <a:moveTo>
                        <a:pt x="15" y="165"/>
                      </a:moveTo>
                      <a:lnTo>
                        <a:pt x="12" y="165"/>
                      </a:lnTo>
                      <a:lnTo>
                        <a:pt x="12" y="145"/>
                      </a:lnTo>
                      <a:lnTo>
                        <a:pt x="15" y="145"/>
                      </a:lnTo>
                      <a:lnTo>
                        <a:pt x="15" y="165"/>
                      </a:lnTo>
                      <a:close/>
                      <a:moveTo>
                        <a:pt x="21" y="165"/>
                      </a:moveTo>
                      <a:lnTo>
                        <a:pt x="18" y="165"/>
                      </a:lnTo>
                      <a:lnTo>
                        <a:pt x="18" y="145"/>
                      </a:lnTo>
                      <a:lnTo>
                        <a:pt x="21" y="145"/>
                      </a:lnTo>
                      <a:lnTo>
                        <a:pt x="21" y="165"/>
                      </a:lnTo>
                      <a:close/>
                      <a:moveTo>
                        <a:pt x="26" y="165"/>
                      </a:moveTo>
                      <a:lnTo>
                        <a:pt x="24" y="165"/>
                      </a:lnTo>
                      <a:lnTo>
                        <a:pt x="24" y="145"/>
                      </a:lnTo>
                      <a:lnTo>
                        <a:pt x="26" y="145"/>
                      </a:lnTo>
                      <a:lnTo>
                        <a:pt x="26" y="165"/>
                      </a:lnTo>
                      <a:close/>
                      <a:moveTo>
                        <a:pt x="27" y="134"/>
                      </a:moveTo>
                      <a:lnTo>
                        <a:pt x="20" y="134"/>
                      </a:lnTo>
                      <a:lnTo>
                        <a:pt x="20" y="120"/>
                      </a:lnTo>
                      <a:lnTo>
                        <a:pt x="27" y="120"/>
                      </a:lnTo>
                      <a:lnTo>
                        <a:pt x="27" y="134"/>
                      </a:lnTo>
                      <a:close/>
                      <a:moveTo>
                        <a:pt x="27" y="116"/>
                      </a:moveTo>
                      <a:lnTo>
                        <a:pt x="20" y="116"/>
                      </a:lnTo>
                      <a:lnTo>
                        <a:pt x="20" y="101"/>
                      </a:lnTo>
                      <a:lnTo>
                        <a:pt x="27" y="101"/>
                      </a:lnTo>
                      <a:lnTo>
                        <a:pt x="27" y="116"/>
                      </a:lnTo>
                      <a:close/>
                      <a:moveTo>
                        <a:pt x="27" y="98"/>
                      </a:moveTo>
                      <a:lnTo>
                        <a:pt x="20" y="98"/>
                      </a:lnTo>
                      <a:lnTo>
                        <a:pt x="20" y="83"/>
                      </a:lnTo>
                      <a:lnTo>
                        <a:pt x="27" y="83"/>
                      </a:lnTo>
                      <a:lnTo>
                        <a:pt x="27" y="98"/>
                      </a:lnTo>
                      <a:close/>
                      <a:moveTo>
                        <a:pt x="27" y="80"/>
                      </a:moveTo>
                      <a:lnTo>
                        <a:pt x="20" y="80"/>
                      </a:lnTo>
                      <a:lnTo>
                        <a:pt x="20" y="65"/>
                      </a:lnTo>
                      <a:lnTo>
                        <a:pt x="27" y="65"/>
                      </a:lnTo>
                      <a:lnTo>
                        <a:pt x="27" y="80"/>
                      </a:lnTo>
                      <a:close/>
                      <a:moveTo>
                        <a:pt x="27" y="54"/>
                      </a:moveTo>
                      <a:lnTo>
                        <a:pt x="20" y="54"/>
                      </a:lnTo>
                      <a:lnTo>
                        <a:pt x="20" y="40"/>
                      </a:lnTo>
                      <a:lnTo>
                        <a:pt x="27" y="40"/>
                      </a:lnTo>
                      <a:lnTo>
                        <a:pt x="27" y="54"/>
                      </a:lnTo>
                      <a:close/>
                      <a:moveTo>
                        <a:pt x="32" y="165"/>
                      </a:moveTo>
                      <a:lnTo>
                        <a:pt x="29" y="165"/>
                      </a:lnTo>
                      <a:lnTo>
                        <a:pt x="29" y="145"/>
                      </a:lnTo>
                      <a:lnTo>
                        <a:pt x="32" y="145"/>
                      </a:lnTo>
                      <a:lnTo>
                        <a:pt x="32" y="165"/>
                      </a:lnTo>
                      <a:close/>
                      <a:moveTo>
                        <a:pt x="38" y="165"/>
                      </a:moveTo>
                      <a:lnTo>
                        <a:pt x="35" y="165"/>
                      </a:lnTo>
                      <a:lnTo>
                        <a:pt x="35" y="145"/>
                      </a:lnTo>
                      <a:lnTo>
                        <a:pt x="38" y="145"/>
                      </a:lnTo>
                      <a:lnTo>
                        <a:pt x="38" y="165"/>
                      </a:lnTo>
                      <a:close/>
                      <a:moveTo>
                        <a:pt x="41" y="134"/>
                      </a:moveTo>
                      <a:lnTo>
                        <a:pt x="33" y="134"/>
                      </a:lnTo>
                      <a:lnTo>
                        <a:pt x="33" y="120"/>
                      </a:lnTo>
                      <a:lnTo>
                        <a:pt x="41" y="120"/>
                      </a:lnTo>
                      <a:lnTo>
                        <a:pt x="41" y="134"/>
                      </a:lnTo>
                      <a:close/>
                      <a:moveTo>
                        <a:pt x="41" y="116"/>
                      </a:moveTo>
                      <a:lnTo>
                        <a:pt x="33" y="116"/>
                      </a:lnTo>
                      <a:lnTo>
                        <a:pt x="33" y="101"/>
                      </a:lnTo>
                      <a:lnTo>
                        <a:pt x="41" y="101"/>
                      </a:lnTo>
                      <a:lnTo>
                        <a:pt x="41" y="116"/>
                      </a:lnTo>
                      <a:close/>
                      <a:moveTo>
                        <a:pt x="41" y="98"/>
                      </a:moveTo>
                      <a:lnTo>
                        <a:pt x="33" y="98"/>
                      </a:lnTo>
                      <a:lnTo>
                        <a:pt x="33" y="83"/>
                      </a:lnTo>
                      <a:lnTo>
                        <a:pt x="41" y="83"/>
                      </a:lnTo>
                      <a:lnTo>
                        <a:pt x="41" y="98"/>
                      </a:lnTo>
                      <a:close/>
                      <a:moveTo>
                        <a:pt x="41" y="80"/>
                      </a:moveTo>
                      <a:lnTo>
                        <a:pt x="33" y="80"/>
                      </a:lnTo>
                      <a:lnTo>
                        <a:pt x="33" y="65"/>
                      </a:lnTo>
                      <a:lnTo>
                        <a:pt x="41" y="65"/>
                      </a:lnTo>
                      <a:lnTo>
                        <a:pt x="41" y="80"/>
                      </a:lnTo>
                      <a:close/>
                      <a:moveTo>
                        <a:pt x="41" y="54"/>
                      </a:moveTo>
                      <a:lnTo>
                        <a:pt x="33" y="54"/>
                      </a:lnTo>
                      <a:lnTo>
                        <a:pt x="33" y="40"/>
                      </a:lnTo>
                      <a:lnTo>
                        <a:pt x="41" y="40"/>
                      </a:lnTo>
                      <a:lnTo>
                        <a:pt x="41" y="54"/>
                      </a:lnTo>
                      <a:close/>
                      <a:moveTo>
                        <a:pt x="44" y="165"/>
                      </a:moveTo>
                      <a:lnTo>
                        <a:pt x="41" y="165"/>
                      </a:lnTo>
                      <a:lnTo>
                        <a:pt x="41" y="145"/>
                      </a:lnTo>
                      <a:lnTo>
                        <a:pt x="44" y="145"/>
                      </a:lnTo>
                      <a:lnTo>
                        <a:pt x="44" y="165"/>
                      </a:lnTo>
                      <a:close/>
                      <a:moveTo>
                        <a:pt x="46" y="120"/>
                      </a:moveTo>
                      <a:lnTo>
                        <a:pt x="54" y="120"/>
                      </a:lnTo>
                      <a:lnTo>
                        <a:pt x="54" y="134"/>
                      </a:lnTo>
                      <a:lnTo>
                        <a:pt x="46" y="134"/>
                      </a:lnTo>
                      <a:lnTo>
                        <a:pt x="46" y="120"/>
                      </a:lnTo>
                      <a:close/>
                      <a:moveTo>
                        <a:pt x="50" y="165"/>
                      </a:moveTo>
                      <a:lnTo>
                        <a:pt x="47" y="165"/>
                      </a:lnTo>
                      <a:lnTo>
                        <a:pt x="47" y="145"/>
                      </a:lnTo>
                      <a:lnTo>
                        <a:pt x="50" y="145"/>
                      </a:lnTo>
                      <a:lnTo>
                        <a:pt x="50" y="165"/>
                      </a:lnTo>
                      <a:close/>
                      <a:moveTo>
                        <a:pt x="55" y="165"/>
                      </a:moveTo>
                      <a:lnTo>
                        <a:pt x="52" y="165"/>
                      </a:lnTo>
                      <a:lnTo>
                        <a:pt x="52" y="145"/>
                      </a:lnTo>
                      <a:lnTo>
                        <a:pt x="55" y="145"/>
                      </a:lnTo>
                      <a:lnTo>
                        <a:pt x="55" y="165"/>
                      </a:lnTo>
                      <a:close/>
                      <a:moveTo>
                        <a:pt x="61" y="165"/>
                      </a:moveTo>
                      <a:lnTo>
                        <a:pt x="58" y="165"/>
                      </a:lnTo>
                      <a:lnTo>
                        <a:pt x="58" y="145"/>
                      </a:lnTo>
                      <a:lnTo>
                        <a:pt x="61" y="145"/>
                      </a:lnTo>
                      <a:lnTo>
                        <a:pt x="61" y="165"/>
                      </a:lnTo>
                      <a:close/>
                      <a:moveTo>
                        <a:pt x="67" y="165"/>
                      </a:moveTo>
                      <a:lnTo>
                        <a:pt x="64" y="165"/>
                      </a:lnTo>
                      <a:lnTo>
                        <a:pt x="64" y="145"/>
                      </a:lnTo>
                      <a:lnTo>
                        <a:pt x="67" y="145"/>
                      </a:lnTo>
                      <a:lnTo>
                        <a:pt x="67" y="165"/>
                      </a:lnTo>
                      <a:close/>
                      <a:moveTo>
                        <a:pt x="67" y="134"/>
                      </a:moveTo>
                      <a:lnTo>
                        <a:pt x="59" y="134"/>
                      </a:lnTo>
                      <a:lnTo>
                        <a:pt x="59" y="120"/>
                      </a:lnTo>
                      <a:lnTo>
                        <a:pt x="67" y="120"/>
                      </a:lnTo>
                      <a:lnTo>
                        <a:pt x="67" y="134"/>
                      </a:lnTo>
                      <a:close/>
                      <a:moveTo>
                        <a:pt x="67" y="116"/>
                      </a:moveTo>
                      <a:lnTo>
                        <a:pt x="59" y="116"/>
                      </a:lnTo>
                      <a:lnTo>
                        <a:pt x="59" y="101"/>
                      </a:lnTo>
                      <a:lnTo>
                        <a:pt x="67" y="101"/>
                      </a:lnTo>
                      <a:lnTo>
                        <a:pt x="67" y="116"/>
                      </a:lnTo>
                      <a:close/>
                      <a:moveTo>
                        <a:pt x="67" y="98"/>
                      </a:moveTo>
                      <a:lnTo>
                        <a:pt x="59" y="98"/>
                      </a:lnTo>
                      <a:lnTo>
                        <a:pt x="59" y="83"/>
                      </a:lnTo>
                      <a:lnTo>
                        <a:pt x="67" y="83"/>
                      </a:lnTo>
                      <a:lnTo>
                        <a:pt x="67" y="98"/>
                      </a:lnTo>
                      <a:close/>
                      <a:moveTo>
                        <a:pt x="67" y="80"/>
                      </a:moveTo>
                      <a:lnTo>
                        <a:pt x="59" y="80"/>
                      </a:lnTo>
                      <a:lnTo>
                        <a:pt x="59" y="65"/>
                      </a:lnTo>
                      <a:lnTo>
                        <a:pt x="67" y="65"/>
                      </a:lnTo>
                      <a:lnTo>
                        <a:pt x="67" y="80"/>
                      </a:lnTo>
                      <a:close/>
                      <a:moveTo>
                        <a:pt x="67" y="54"/>
                      </a:moveTo>
                      <a:lnTo>
                        <a:pt x="59" y="54"/>
                      </a:lnTo>
                      <a:lnTo>
                        <a:pt x="59" y="40"/>
                      </a:lnTo>
                      <a:lnTo>
                        <a:pt x="67" y="40"/>
                      </a:lnTo>
                      <a:lnTo>
                        <a:pt x="67" y="54"/>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Rectangle 161">
                  <a:extLst>
                    <a:ext uri="{FF2B5EF4-FFF2-40B4-BE49-F238E27FC236}">
                      <a16:creationId xmlns:a16="http://schemas.microsoft.com/office/drawing/2014/main" id="{9D2C3F28-402A-448E-80E7-103F3B2E1851}"/>
                    </a:ext>
                  </a:extLst>
                </p:cNvPr>
                <p:cNvSpPr>
                  <a:spLocks noChangeArrowheads="1"/>
                </p:cNvSpPr>
                <p:nvPr userDrawn="1"/>
              </p:nvSpPr>
              <p:spPr bwMode="auto">
                <a:xfrm>
                  <a:off x="6394" y="869"/>
                  <a:ext cx="66" cy="1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Rectangle 162">
                  <a:extLst>
                    <a:ext uri="{FF2B5EF4-FFF2-40B4-BE49-F238E27FC236}">
                      <a16:creationId xmlns:a16="http://schemas.microsoft.com/office/drawing/2014/main" id="{23B4C09C-5FA1-4E00-A015-75900EC1CD86}"/>
                    </a:ext>
                  </a:extLst>
                </p:cNvPr>
                <p:cNvSpPr>
                  <a:spLocks noChangeArrowheads="1"/>
                </p:cNvSpPr>
                <p:nvPr userDrawn="1"/>
              </p:nvSpPr>
              <p:spPr bwMode="auto">
                <a:xfrm>
                  <a:off x="6400" y="863"/>
                  <a:ext cx="54"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Rectangle 163">
                  <a:extLst>
                    <a:ext uri="{FF2B5EF4-FFF2-40B4-BE49-F238E27FC236}">
                      <a16:creationId xmlns:a16="http://schemas.microsoft.com/office/drawing/2014/main" id="{2408A2FC-747F-4183-B8FA-59F0C3F9DAAC}"/>
                    </a:ext>
                  </a:extLst>
                </p:cNvPr>
                <p:cNvSpPr>
                  <a:spLocks noChangeArrowheads="1"/>
                </p:cNvSpPr>
                <p:nvPr userDrawn="1"/>
              </p:nvSpPr>
              <p:spPr bwMode="auto">
                <a:xfrm>
                  <a:off x="6405" y="857"/>
                  <a:ext cx="44" cy="6"/>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164">
                  <a:extLst>
                    <a:ext uri="{FF2B5EF4-FFF2-40B4-BE49-F238E27FC236}">
                      <a16:creationId xmlns:a16="http://schemas.microsoft.com/office/drawing/2014/main" id="{679C7B11-CA11-4CB3-8597-65C9C1A5A7E4}"/>
                    </a:ext>
                  </a:extLst>
                </p:cNvPr>
                <p:cNvSpPr>
                  <a:spLocks/>
                </p:cNvSpPr>
                <p:nvPr userDrawn="1"/>
              </p:nvSpPr>
              <p:spPr bwMode="auto">
                <a:xfrm>
                  <a:off x="6399" y="906"/>
                  <a:ext cx="6" cy="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165">
                  <a:extLst>
                    <a:ext uri="{FF2B5EF4-FFF2-40B4-BE49-F238E27FC236}">
                      <a16:creationId xmlns:a16="http://schemas.microsoft.com/office/drawing/2014/main" id="{1F1BBECA-9622-4EC7-86C9-72D6AE96312E}"/>
                    </a:ext>
                  </a:extLst>
                </p:cNvPr>
                <p:cNvSpPr>
                  <a:spLocks/>
                </p:cNvSpPr>
                <p:nvPr userDrawn="1"/>
              </p:nvSpPr>
              <p:spPr bwMode="auto">
                <a:xfrm>
                  <a:off x="640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166">
                  <a:extLst>
                    <a:ext uri="{FF2B5EF4-FFF2-40B4-BE49-F238E27FC236}">
                      <a16:creationId xmlns:a16="http://schemas.microsoft.com/office/drawing/2014/main" id="{F99D4FA5-0E7E-48C4-9328-8B7351C6D884}"/>
                    </a:ext>
                  </a:extLst>
                </p:cNvPr>
                <p:cNvSpPr>
                  <a:spLocks/>
                </p:cNvSpPr>
                <p:nvPr userDrawn="1"/>
              </p:nvSpPr>
              <p:spPr bwMode="auto">
                <a:xfrm>
                  <a:off x="641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167">
                  <a:extLst>
                    <a:ext uri="{FF2B5EF4-FFF2-40B4-BE49-F238E27FC236}">
                      <a16:creationId xmlns:a16="http://schemas.microsoft.com/office/drawing/2014/main" id="{A3A57459-B048-422D-A742-52FEE8DF0B09}"/>
                    </a:ext>
                  </a:extLst>
                </p:cNvPr>
                <p:cNvSpPr>
                  <a:spLocks/>
                </p:cNvSpPr>
                <p:nvPr userDrawn="1"/>
              </p:nvSpPr>
              <p:spPr bwMode="auto">
                <a:xfrm>
                  <a:off x="642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168">
                  <a:extLst>
                    <a:ext uri="{FF2B5EF4-FFF2-40B4-BE49-F238E27FC236}">
                      <a16:creationId xmlns:a16="http://schemas.microsoft.com/office/drawing/2014/main" id="{28FCF87A-894E-4398-9607-D303D17440AD}"/>
                    </a:ext>
                  </a:extLst>
                </p:cNvPr>
                <p:cNvSpPr>
                  <a:spLocks/>
                </p:cNvSpPr>
                <p:nvPr userDrawn="1"/>
              </p:nvSpPr>
              <p:spPr bwMode="auto">
                <a:xfrm>
                  <a:off x="643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169">
                  <a:extLst>
                    <a:ext uri="{FF2B5EF4-FFF2-40B4-BE49-F238E27FC236}">
                      <a16:creationId xmlns:a16="http://schemas.microsoft.com/office/drawing/2014/main" id="{0D4423C7-51D8-495C-B2BA-B7D86A58EFF5}"/>
                    </a:ext>
                  </a:extLst>
                </p:cNvPr>
                <p:cNvSpPr>
                  <a:spLocks/>
                </p:cNvSpPr>
                <p:nvPr userDrawn="1"/>
              </p:nvSpPr>
              <p:spPr bwMode="auto">
                <a:xfrm>
                  <a:off x="644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170">
                  <a:extLst>
                    <a:ext uri="{FF2B5EF4-FFF2-40B4-BE49-F238E27FC236}">
                      <a16:creationId xmlns:a16="http://schemas.microsoft.com/office/drawing/2014/main" id="{FC0944EF-AFE5-4AE6-8DE1-0FB96683D619}"/>
                    </a:ext>
                  </a:extLst>
                </p:cNvPr>
                <p:cNvSpPr>
                  <a:spLocks/>
                </p:cNvSpPr>
                <p:nvPr userDrawn="1"/>
              </p:nvSpPr>
              <p:spPr bwMode="auto">
                <a:xfrm>
                  <a:off x="6399" y="918"/>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171">
                  <a:extLst>
                    <a:ext uri="{FF2B5EF4-FFF2-40B4-BE49-F238E27FC236}">
                      <a16:creationId xmlns:a16="http://schemas.microsoft.com/office/drawing/2014/main" id="{CD6B0CAC-4685-4E7C-9356-B8E78F6C6B69}"/>
                    </a:ext>
                  </a:extLst>
                </p:cNvPr>
                <p:cNvSpPr>
                  <a:spLocks/>
                </p:cNvSpPr>
                <p:nvPr userDrawn="1"/>
              </p:nvSpPr>
              <p:spPr bwMode="auto">
                <a:xfrm>
                  <a:off x="640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172">
                  <a:extLst>
                    <a:ext uri="{FF2B5EF4-FFF2-40B4-BE49-F238E27FC236}">
                      <a16:creationId xmlns:a16="http://schemas.microsoft.com/office/drawing/2014/main" id="{FAB0DDDF-5FE1-4047-99FC-3045CEEB168B}"/>
                    </a:ext>
                  </a:extLst>
                </p:cNvPr>
                <p:cNvSpPr>
                  <a:spLocks/>
                </p:cNvSpPr>
                <p:nvPr userDrawn="1"/>
              </p:nvSpPr>
              <p:spPr bwMode="auto">
                <a:xfrm>
                  <a:off x="641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173">
                  <a:extLst>
                    <a:ext uri="{FF2B5EF4-FFF2-40B4-BE49-F238E27FC236}">
                      <a16:creationId xmlns:a16="http://schemas.microsoft.com/office/drawing/2014/main" id="{73DF7C07-AF51-4CAC-A687-BF497D7F3531}"/>
                    </a:ext>
                  </a:extLst>
                </p:cNvPr>
                <p:cNvSpPr>
                  <a:spLocks/>
                </p:cNvSpPr>
                <p:nvPr userDrawn="1"/>
              </p:nvSpPr>
              <p:spPr bwMode="auto">
                <a:xfrm>
                  <a:off x="642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174">
                  <a:extLst>
                    <a:ext uri="{FF2B5EF4-FFF2-40B4-BE49-F238E27FC236}">
                      <a16:creationId xmlns:a16="http://schemas.microsoft.com/office/drawing/2014/main" id="{AB1C6424-84E5-48A3-9906-6F5E1EBFE3FB}"/>
                    </a:ext>
                  </a:extLst>
                </p:cNvPr>
                <p:cNvSpPr>
                  <a:spLocks/>
                </p:cNvSpPr>
                <p:nvPr userDrawn="1"/>
              </p:nvSpPr>
              <p:spPr bwMode="auto">
                <a:xfrm>
                  <a:off x="643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175">
                  <a:extLst>
                    <a:ext uri="{FF2B5EF4-FFF2-40B4-BE49-F238E27FC236}">
                      <a16:creationId xmlns:a16="http://schemas.microsoft.com/office/drawing/2014/main" id="{218DD677-8A14-4222-90AB-57CCDD022934}"/>
                    </a:ext>
                  </a:extLst>
                </p:cNvPr>
                <p:cNvSpPr>
                  <a:spLocks/>
                </p:cNvSpPr>
                <p:nvPr userDrawn="1"/>
              </p:nvSpPr>
              <p:spPr bwMode="auto">
                <a:xfrm>
                  <a:off x="644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176">
                  <a:extLst>
                    <a:ext uri="{FF2B5EF4-FFF2-40B4-BE49-F238E27FC236}">
                      <a16:creationId xmlns:a16="http://schemas.microsoft.com/office/drawing/2014/main" id="{D262A6D4-B8B1-4342-8A2F-E6425A819FD9}"/>
                    </a:ext>
                  </a:extLst>
                </p:cNvPr>
                <p:cNvSpPr>
                  <a:spLocks/>
                </p:cNvSpPr>
                <p:nvPr userDrawn="1"/>
              </p:nvSpPr>
              <p:spPr bwMode="auto">
                <a:xfrm>
                  <a:off x="6399" y="931"/>
                  <a:ext cx="6" cy="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177">
                  <a:extLst>
                    <a:ext uri="{FF2B5EF4-FFF2-40B4-BE49-F238E27FC236}">
                      <a16:creationId xmlns:a16="http://schemas.microsoft.com/office/drawing/2014/main" id="{44942FD4-4F3C-4759-8484-7BA592A27A2B}"/>
                    </a:ext>
                  </a:extLst>
                </p:cNvPr>
                <p:cNvSpPr>
                  <a:spLocks/>
                </p:cNvSpPr>
                <p:nvPr userDrawn="1"/>
              </p:nvSpPr>
              <p:spPr bwMode="auto">
                <a:xfrm>
                  <a:off x="640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178">
                  <a:extLst>
                    <a:ext uri="{FF2B5EF4-FFF2-40B4-BE49-F238E27FC236}">
                      <a16:creationId xmlns:a16="http://schemas.microsoft.com/office/drawing/2014/main" id="{E3D733AF-E2C8-4E8D-9EE8-C3576471BD16}"/>
                    </a:ext>
                  </a:extLst>
                </p:cNvPr>
                <p:cNvSpPr>
                  <a:spLocks/>
                </p:cNvSpPr>
                <p:nvPr userDrawn="1"/>
              </p:nvSpPr>
              <p:spPr bwMode="auto">
                <a:xfrm>
                  <a:off x="641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179">
                  <a:extLst>
                    <a:ext uri="{FF2B5EF4-FFF2-40B4-BE49-F238E27FC236}">
                      <a16:creationId xmlns:a16="http://schemas.microsoft.com/office/drawing/2014/main" id="{80DC24C8-3F8F-4CDA-B2C4-40B72CA271EB}"/>
                    </a:ext>
                  </a:extLst>
                </p:cNvPr>
                <p:cNvSpPr>
                  <a:spLocks/>
                </p:cNvSpPr>
                <p:nvPr userDrawn="1"/>
              </p:nvSpPr>
              <p:spPr bwMode="auto">
                <a:xfrm>
                  <a:off x="642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180">
                  <a:extLst>
                    <a:ext uri="{FF2B5EF4-FFF2-40B4-BE49-F238E27FC236}">
                      <a16:creationId xmlns:a16="http://schemas.microsoft.com/office/drawing/2014/main" id="{ABAF1B29-78E8-4607-A004-95890153B80E}"/>
                    </a:ext>
                  </a:extLst>
                </p:cNvPr>
                <p:cNvSpPr>
                  <a:spLocks/>
                </p:cNvSpPr>
                <p:nvPr userDrawn="1"/>
              </p:nvSpPr>
              <p:spPr bwMode="auto">
                <a:xfrm>
                  <a:off x="643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181">
                  <a:extLst>
                    <a:ext uri="{FF2B5EF4-FFF2-40B4-BE49-F238E27FC236}">
                      <a16:creationId xmlns:a16="http://schemas.microsoft.com/office/drawing/2014/main" id="{E62D81F8-55F6-4951-927D-79A99F747824}"/>
                    </a:ext>
                  </a:extLst>
                </p:cNvPr>
                <p:cNvSpPr>
                  <a:spLocks/>
                </p:cNvSpPr>
                <p:nvPr userDrawn="1"/>
              </p:nvSpPr>
              <p:spPr bwMode="auto">
                <a:xfrm>
                  <a:off x="644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182">
                  <a:extLst>
                    <a:ext uri="{FF2B5EF4-FFF2-40B4-BE49-F238E27FC236}">
                      <a16:creationId xmlns:a16="http://schemas.microsoft.com/office/drawing/2014/main" id="{94D26A18-2EC5-4410-B3F4-F4935EECD78D}"/>
                    </a:ext>
                  </a:extLst>
                </p:cNvPr>
                <p:cNvSpPr>
                  <a:spLocks/>
                </p:cNvSpPr>
                <p:nvPr userDrawn="1"/>
              </p:nvSpPr>
              <p:spPr bwMode="auto">
                <a:xfrm>
                  <a:off x="6399" y="943"/>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6" name="Freeform 183">
                  <a:extLst>
                    <a:ext uri="{FF2B5EF4-FFF2-40B4-BE49-F238E27FC236}">
                      <a16:creationId xmlns:a16="http://schemas.microsoft.com/office/drawing/2014/main" id="{5E418A97-2F14-4E14-AA4B-9689B06A0C78}"/>
                    </a:ext>
                  </a:extLst>
                </p:cNvPr>
                <p:cNvSpPr>
                  <a:spLocks/>
                </p:cNvSpPr>
                <p:nvPr userDrawn="1"/>
              </p:nvSpPr>
              <p:spPr bwMode="auto">
                <a:xfrm>
                  <a:off x="640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7" name="Freeform 184">
                  <a:extLst>
                    <a:ext uri="{FF2B5EF4-FFF2-40B4-BE49-F238E27FC236}">
                      <a16:creationId xmlns:a16="http://schemas.microsoft.com/office/drawing/2014/main" id="{7BF275DA-47FD-4E1E-AEC4-D5A35C7B718F}"/>
                    </a:ext>
                  </a:extLst>
                </p:cNvPr>
                <p:cNvSpPr>
                  <a:spLocks/>
                </p:cNvSpPr>
                <p:nvPr userDrawn="1"/>
              </p:nvSpPr>
              <p:spPr bwMode="auto">
                <a:xfrm>
                  <a:off x="641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185">
                  <a:extLst>
                    <a:ext uri="{FF2B5EF4-FFF2-40B4-BE49-F238E27FC236}">
                      <a16:creationId xmlns:a16="http://schemas.microsoft.com/office/drawing/2014/main" id="{0806447E-FB2C-4132-AFC5-7710853F8B3E}"/>
                    </a:ext>
                  </a:extLst>
                </p:cNvPr>
                <p:cNvSpPr>
                  <a:spLocks/>
                </p:cNvSpPr>
                <p:nvPr userDrawn="1"/>
              </p:nvSpPr>
              <p:spPr bwMode="auto">
                <a:xfrm>
                  <a:off x="642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186">
                  <a:extLst>
                    <a:ext uri="{FF2B5EF4-FFF2-40B4-BE49-F238E27FC236}">
                      <a16:creationId xmlns:a16="http://schemas.microsoft.com/office/drawing/2014/main" id="{5704FEE6-53A0-41F8-8E39-860816986856}"/>
                    </a:ext>
                  </a:extLst>
                </p:cNvPr>
                <p:cNvSpPr>
                  <a:spLocks/>
                </p:cNvSpPr>
                <p:nvPr userDrawn="1"/>
              </p:nvSpPr>
              <p:spPr bwMode="auto">
                <a:xfrm>
                  <a:off x="643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87">
                  <a:extLst>
                    <a:ext uri="{FF2B5EF4-FFF2-40B4-BE49-F238E27FC236}">
                      <a16:creationId xmlns:a16="http://schemas.microsoft.com/office/drawing/2014/main" id="{2B2FCC14-0241-4326-8A71-17D952532204}"/>
                    </a:ext>
                  </a:extLst>
                </p:cNvPr>
                <p:cNvSpPr>
                  <a:spLocks/>
                </p:cNvSpPr>
                <p:nvPr userDrawn="1"/>
              </p:nvSpPr>
              <p:spPr bwMode="auto">
                <a:xfrm>
                  <a:off x="644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88">
                  <a:extLst>
                    <a:ext uri="{FF2B5EF4-FFF2-40B4-BE49-F238E27FC236}">
                      <a16:creationId xmlns:a16="http://schemas.microsoft.com/office/drawing/2014/main" id="{1B462744-07BA-471E-997E-BC712489374D}"/>
                    </a:ext>
                  </a:extLst>
                </p:cNvPr>
                <p:cNvSpPr>
                  <a:spLocks/>
                </p:cNvSpPr>
                <p:nvPr userDrawn="1"/>
              </p:nvSpPr>
              <p:spPr bwMode="auto">
                <a:xfrm>
                  <a:off x="6399" y="956"/>
                  <a:ext cx="6" cy="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89">
                  <a:extLst>
                    <a:ext uri="{FF2B5EF4-FFF2-40B4-BE49-F238E27FC236}">
                      <a16:creationId xmlns:a16="http://schemas.microsoft.com/office/drawing/2014/main" id="{CDBBFF47-AE9F-4523-BBEC-61E7013BA31E}"/>
                    </a:ext>
                  </a:extLst>
                </p:cNvPr>
                <p:cNvSpPr>
                  <a:spLocks/>
                </p:cNvSpPr>
                <p:nvPr userDrawn="1"/>
              </p:nvSpPr>
              <p:spPr bwMode="auto">
                <a:xfrm>
                  <a:off x="640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90">
                  <a:extLst>
                    <a:ext uri="{FF2B5EF4-FFF2-40B4-BE49-F238E27FC236}">
                      <a16:creationId xmlns:a16="http://schemas.microsoft.com/office/drawing/2014/main" id="{E5DB62A5-30D7-4D49-8F71-BDAAB0405C6B}"/>
                    </a:ext>
                  </a:extLst>
                </p:cNvPr>
                <p:cNvSpPr>
                  <a:spLocks/>
                </p:cNvSpPr>
                <p:nvPr userDrawn="1"/>
              </p:nvSpPr>
              <p:spPr bwMode="auto">
                <a:xfrm>
                  <a:off x="641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91">
                  <a:extLst>
                    <a:ext uri="{FF2B5EF4-FFF2-40B4-BE49-F238E27FC236}">
                      <a16:creationId xmlns:a16="http://schemas.microsoft.com/office/drawing/2014/main" id="{A2ECCF62-1BB5-4022-AD7D-62F9333D078C}"/>
                    </a:ext>
                  </a:extLst>
                </p:cNvPr>
                <p:cNvSpPr>
                  <a:spLocks/>
                </p:cNvSpPr>
                <p:nvPr userDrawn="1"/>
              </p:nvSpPr>
              <p:spPr bwMode="auto">
                <a:xfrm>
                  <a:off x="642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92">
                  <a:extLst>
                    <a:ext uri="{FF2B5EF4-FFF2-40B4-BE49-F238E27FC236}">
                      <a16:creationId xmlns:a16="http://schemas.microsoft.com/office/drawing/2014/main" id="{20D848C9-9B4E-4805-8B7B-E8C6C0A60A3F}"/>
                    </a:ext>
                  </a:extLst>
                </p:cNvPr>
                <p:cNvSpPr>
                  <a:spLocks/>
                </p:cNvSpPr>
                <p:nvPr userDrawn="1"/>
              </p:nvSpPr>
              <p:spPr bwMode="auto">
                <a:xfrm>
                  <a:off x="643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93">
                  <a:extLst>
                    <a:ext uri="{FF2B5EF4-FFF2-40B4-BE49-F238E27FC236}">
                      <a16:creationId xmlns:a16="http://schemas.microsoft.com/office/drawing/2014/main" id="{DF79A1B7-4C66-498E-8A20-5B12F1E0613C}"/>
                    </a:ext>
                  </a:extLst>
                </p:cNvPr>
                <p:cNvSpPr>
                  <a:spLocks/>
                </p:cNvSpPr>
                <p:nvPr userDrawn="1"/>
              </p:nvSpPr>
              <p:spPr bwMode="auto">
                <a:xfrm>
                  <a:off x="644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94">
                  <a:extLst>
                    <a:ext uri="{FF2B5EF4-FFF2-40B4-BE49-F238E27FC236}">
                      <a16:creationId xmlns:a16="http://schemas.microsoft.com/office/drawing/2014/main" id="{E6A9F2C6-6DFF-4588-9C51-538264191B09}"/>
                    </a:ext>
                  </a:extLst>
                </p:cNvPr>
                <p:cNvSpPr>
                  <a:spLocks/>
                </p:cNvSpPr>
                <p:nvPr userDrawn="1"/>
              </p:nvSpPr>
              <p:spPr bwMode="auto">
                <a:xfrm>
                  <a:off x="6399" y="969"/>
                  <a:ext cx="6" cy="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95">
                  <a:extLst>
                    <a:ext uri="{FF2B5EF4-FFF2-40B4-BE49-F238E27FC236}">
                      <a16:creationId xmlns:a16="http://schemas.microsoft.com/office/drawing/2014/main" id="{FB8FB081-7CAA-4EC9-9CFE-EC102F62BE77}"/>
                    </a:ext>
                  </a:extLst>
                </p:cNvPr>
                <p:cNvSpPr>
                  <a:spLocks/>
                </p:cNvSpPr>
                <p:nvPr userDrawn="1"/>
              </p:nvSpPr>
              <p:spPr bwMode="auto">
                <a:xfrm>
                  <a:off x="640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96">
                  <a:extLst>
                    <a:ext uri="{FF2B5EF4-FFF2-40B4-BE49-F238E27FC236}">
                      <a16:creationId xmlns:a16="http://schemas.microsoft.com/office/drawing/2014/main" id="{265B30BE-498A-4548-BC77-26188F760DDC}"/>
                    </a:ext>
                  </a:extLst>
                </p:cNvPr>
                <p:cNvSpPr>
                  <a:spLocks/>
                </p:cNvSpPr>
                <p:nvPr userDrawn="1"/>
              </p:nvSpPr>
              <p:spPr bwMode="auto">
                <a:xfrm>
                  <a:off x="641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Freeform 197">
                  <a:extLst>
                    <a:ext uri="{FF2B5EF4-FFF2-40B4-BE49-F238E27FC236}">
                      <a16:creationId xmlns:a16="http://schemas.microsoft.com/office/drawing/2014/main" id="{0E73DC51-FA30-4D9B-B6D9-C32E6B3A257A}"/>
                    </a:ext>
                  </a:extLst>
                </p:cNvPr>
                <p:cNvSpPr>
                  <a:spLocks/>
                </p:cNvSpPr>
                <p:nvPr userDrawn="1"/>
              </p:nvSpPr>
              <p:spPr bwMode="auto">
                <a:xfrm>
                  <a:off x="642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Freeform 198">
                  <a:extLst>
                    <a:ext uri="{FF2B5EF4-FFF2-40B4-BE49-F238E27FC236}">
                      <a16:creationId xmlns:a16="http://schemas.microsoft.com/office/drawing/2014/main" id="{7F5C1F66-2DBD-4D18-BADA-580084E80B65}"/>
                    </a:ext>
                  </a:extLst>
                </p:cNvPr>
                <p:cNvSpPr>
                  <a:spLocks/>
                </p:cNvSpPr>
                <p:nvPr userDrawn="1"/>
              </p:nvSpPr>
              <p:spPr bwMode="auto">
                <a:xfrm>
                  <a:off x="643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Freeform 199">
                  <a:extLst>
                    <a:ext uri="{FF2B5EF4-FFF2-40B4-BE49-F238E27FC236}">
                      <a16:creationId xmlns:a16="http://schemas.microsoft.com/office/drawing/2014/main" id="{073880C2-946E-4FB5-858E-27D379660148}"/>
                    </a:ext>
                  </a:extLst>
                </p:cNvPr>
                <p:cNvSpPr>
                  <a:spLocks/>
                </p:cNvSpPr>
                <p:nvPr userDrawn="1"/>
              </p:nvSpPr>
              <p:spPr bwMode="auto">
                <a:xfrm>
                  <a:off x="644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Freeform 200">
                  <a:extLst>
                    <a:ext uri="{FF2B5EF4-FFF2-40B4-BE49-F238E27FC236}">
                      <a16:creationId xmlns:a16="http://schemas.microsoft.com/office/drawing/2014/main" id="{24836996-1F73-499D-AABF-99DCEE64E55E}"/>
                    </a:ext>
                  </a:extLst>
                </p:cNvPr>
                <p:cNvSpPr>
                  <a:spLocks/>
                </p:cNvSpPr>
                <p:nvPr userDrawn="1"/>
              </p:nvSpPr>
              <p:spPr bwMode="auto">
                <a:xfrm>
                  <a:off x="6399" y="981"/>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Freeform 201">
                  <a:extLst>
                    <a:ext uri="{FF2B5EF4-FFF2-40B4-BE49-F238E27FC236}">
                      <a16:creationId xmlns:a16="http://schemas.microsoft.com/office/drawing/2014/main" id="{33E19F03-DC55-48B6-909B-255F58C2FDDA}"/>
                    </a:ext>
                  </a:extLst>
                </p:cNvPr>
                <p:cNvSpPr>
                  <a:spLocks/>
                </p:cNvSpPr>
                <p:nvPr userDrawn="1"/>
              </p:nvSpPr>
              <p:spPr bwMode="auto">
                <a:xfrm>
                  <a:off x="640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Freeform 202">
                  <a:extLst>
                    <a:ext uri="{FF2B5EF4-FFF2-40B4-BE49-F238E27FC236}">
                      <a16:creationId xmlns:a16="http://schemas.microsoft.com/office/drawing/2014/main" id="{BA3D9E32-EFF6-470C-A5D3-47F0C4820E1A}"/>
                    </a:ext>
                  </a:extLst>
                </p:cNvPr>
                <p:cNvSpPr>
                  <a:spLocks/>
                </p:cNvSpPr>
                <p:nvPr userDrawn="1"/>
              </p:nvSpPr>
              <p:spPr bwMode="auto">
                <a:xfrm>
                  <a:off x="641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Freeform 203">
                  <a:extLst>
                    <a:ext uri="{FF2B5EF4-FFF2-40B4-BE49-F238E27FC236}">
                      <a16:creationId xmlns:a16="http://schemas.microsoft.com/office/drawing/2014/main" id="{BF734E77-C8D7-414B-9932-1BAF4398AFC3}"/>
                    </a:ext>
                  </a:extLst>
                </p:cNvPr>
                <p:cNvSpPr>
                  <a:spLocks/>
                </p:cNvSpPr>
                <p:nvPr userDrawn="1"/>
              </p:nvSpPr>
              <p:spPr bwMode="auto">
                <a:xfrm>
                  <a:off x="642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Freeform 204">
                  <a:extLst>
                    <a:ext uri="{FF2B5EF4-FFF2-40B4-BE49-F238E27FC236}">
                      <a16:creationId xmlns:a16="http://schemas.microsoft.com/office/drawing/2014/main" id="{EC59CC30-763E-45F8-8F0A-902F4E7B07BB}"/>
                    </a:ext>
                  </a:extLst>
                </p:cNvPr>
                <p:cNvSpPr>
                  <a:spLocks/>
                </p:cNvSpPr>
                <p:nvPr userDrawn="1"/>
              </p:nvSpPr>
              <p:spPr bwMode="auto">
                <a:xfrm>
                  <a:off x="643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 name="Freeform 206">
                <a:extLst>
                  <a:ext uri="{FF2B5EF4-FFF2-40B4-BE49-F238E27FC236}">
                    <a16:creationId xmlns:a16="http://schemas.microsoft.com/office/drawing/2014/main" id="{3DC29407-1B2B-4EA1-9B7C-0361E7C95F0E}"/>
                  </a:ext>
                </a:extLst>
              </p:cNvPr>
              <p:cNvSpPr>
                <a:spLocks/>
              </p:cNvSpPr>
              <p:nvPr userDrawn="1"/>
            </p:nvSpPr>
            <p:spPr bwMode="auto">
              <a:xfrm>
                <a:off x="644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207">
                <a:extLst>
                  <a:ext uri="{FF2B5EF4-FFF2-40B4-BE49-F238E27FC236}">
                    <a16:creationId xmlns:a16="http://schemas.microsoft.com/office/drawing/2014/main" id="{34A5EEA8-273D-4DDE-AF4E-980CE389B441}"/>
                  </a:ext>
                </a:extLst>
              </p:cNvPr>
              <p:cNvSpPr>
                <a:spLocks/>
              </p:cNvSpPr>
              <p:nvPr userDrawn="1"/>
            </p:nvSpPr>
            <p:spPr bwMode="auto">
              <a:xfrm>
                <a:off x="6399" y="994"/>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208">
                <a:extLst>
                  <a:ext uri="{FF2B5EF4-FFF2-40B4-BE49-F238E27FC236}">
                    <a16:creationId xmlns:a16="http://schemas.microsoft.com/office/drawing/2014/main" id="{C6B5AAB3-1562-4CB3-A945-2B1D8E16C239}"/>
                  </a:ext>
                </a:extLst>
              </p:cNvPr>
              <p:cNvSpPr>
                <a:spLocks/>
              </p:cNvSpPr>
              <p:nvPr userDrawn="1"/>
            </p:nvSpPr>
            <p:spPr bwMode="auto">
              <a:xfrm>
                <a:off x="640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209">
                <a:extLst>
                  <a:ext uri="{FF2B5EF4-FFF2-40B4-BE49-F238E27FC236}">
                    <a16:creationId xmlns:a16="http://schemas.microsoft.com/office/drawing/2014/main" id="{ACD033BD-0BDB-4767-A4AD-F6A52EA47DFF}"/>
                  </a:ext>
                </a:extLst>
              </p:cNvPr>
              <p:cNvSpPr>
                <a:spLocks/>
              </p:cNvSpPr>
              <p:nvPr userDrawn="1"/>
            </p:nvSpPr>
            <p:spPr bwMode="auto">
              <a:xfrm>
                <a:off x="641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Freeform 210">
                <a:extLst>
                  <a:ext uri="{FF2B5EF4-FFF2-40B4-BE49-F238E27FC236}">
                    <a16:creationId xmlns:a16="http://schemas.microsoft.com/office/drawing/2014/main" id="{8263A67C-5E43-41AA-83EF-2042051F9ECE}"/>
                  </a:ext>
                </a:extLst>
              </p:cNvPr>
              <p:cNvSpPr>
                <a:spLocks/>
              </p:cNvSpPr>
              <p:nvPr userDrawn="1"/>
            </p:nvSpPr>
            <p:spPr bwMode="auto">
              <a:xfrm>
                <a:off x="642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211">
                <a:extLst>
                  <a:ext uri="{FF2B5EF4-FFF2-40B4-BE49-F238E27FC236}">
                    <a16:creationId xmlns:a16="http://schemas.microsoft.com/office/drawing/2014/main" id="{A722E5B7-E7D7-4F98-8565-8637B05C6D57}"/>
                  </a:ext>
                </a:extLst>
              </p:cNvPr>
              <p:cNvSpPr>
                <a:spLocks/>
              </p:cNvSpPr>
              <p:nvPr userDrawn="1"/>
            </p:nvSpPr>
            <p:spPr bwMode="auto">
              <a:xfrm>
                <a:off x="643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212">
                <a:extLst>
                  <a:ext uri="{FF2B5EF4-FFF2-40B4-BE49-F238E27FC236}">
                    <a16:creationId xmlns:a16="http://schemas.microsoft.com/office/drawing/2014/main" id="{9B114B29-778E-4A03-87BC-69C1B9B1D57F}"/>
                  </a:ext>
                </a:extLst>
              </p:cNvPr>
              <p:cNvSpPr>
                <a:spLocks/>
              </p:cNvSpPr>
              <p:nvPr userDrawn="1"/>
            </p:nvSpPr>
            <p:spPr bwMode="auto">
              <a:xfrm>
                <a:off x="644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213">
                <a:extLst>
                  <a:ext uri="{FF2B5EF4-FFF2-40B4-BE49-F238E27FC236}">
                    <a16:creationId xmlns:a16="http://schemas.microsoft.com/office/drawing/2014/main" id="{AF49776E-1818-4148-BB56-20D88120F413}"/>
                  </a:ext>
                </a:extLst>
              </p:cNvPr>
              <p:cNvSpPr>
                <a:spLocks/>
              </p:cNvSpPr>
              <p:nvPr userDrawn="1"/>
            </p:nvSpPr>
            <p:spPr bwMode="auto">
              <a:xfrm>
                <a:off x="6399" y="880"/>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214">
                <a:extLst>
                  <a:ext uri="{FF2B5EF4-FFF2-40B4-BE49-F238E27FC236}">
                    <a16:creationId xmlns:a16="http://schemas.microsoft.com/office/drawing/2014/main" id="{56E40CF7-81FF-4AEF-A691-6972050B9A90}"/>
                  </a:ext>
                </a:extLst>
              </p:cNvPr>
              <p:cNvSpPr>
                <a:spLocks/>
              </p:cNvSpPr>
              <p:nvPr userDrawn="1"/>
            </p:nvSpPr>
            <p:spPr bwMode="auto">
              <a:xfrm>
                <a:off x="640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Freeform 215">
                <a:extLst>
                  <a:ext uri="{FF2B5EF4-FFF2-40B4-BE49-F238E27FC236}">
                    <a16:creationId xmlns:a16="http://schemas.microsoft.com/office/drawing/2014/main" id="{FBAFE93B-0BA6-4911-999C-CD34138653E3}"/>
                  </a:ext>
                </a:extLst>
              </p:cNvPr>
              <p:cNvSpPr>
                <a:spLocks/>
              </p:cNvSpPr>
              <p:nvPr userDrawn="1"/>
            </p:nvSpPr>
            <p:spPr bwMode="auto">
              <a:xfrm>
                <a:off x="641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Freeform 216">
                <a:extLst>
                  <a:ext uri="{FF2B5EF4-FFF2-40B4-BE49-F238E27FC236}">
                    <a16:creationId xmlns:a16="http://schemas.microsoft.com/office/drawing/2014/main" id="{8F093229-7736-4224-8D46-7609B017E144}"/>
                  </a:ext>
                </a:extLst>
              </p:cNvPr>
              <p:cNvSpPr>
                <a:spLocks/>
              </p:cNvSpPr>
              <p:nvPr userDrawn="1"/>
            </p:nvSpPr>
            <p:spPr bwMode="auto">
              <a:xfrm>
                <a:off x="642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217">
                <a:extLst>
                  <a:ext uri="{FF2B5EF4-FFF2-40B4-BE49-F238E27FC236}">
                    <a16:creationId xmlns:a16="http://schemas.microsoft.com/office/drawing/2014/main" id="{62B31CDA-AD40-44D0-A705-E8D7474D0ABE}"/>
                  </a:ext>
                </a:extLst>
              </p:cNvPr>
              <p:cNvSpPr>
                <a:spLocks/>
              </p:cNvSpPr>
              <p:nvPr userDrawn="1"/>
            </p:nvSpPr>
            <p:spPr bwMode="auto">
              <a:xfrm>
                <a:off x="643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218">
                <a:extLst>
                  <a:ext uri="{FF2B5EF4-FFF2-40B4-BE49-F238E27FC236}">
                    <a16:creationId xmlns:a16="http://schemas.microsoft.com/office/drawing/2014/main" id="{76C13460-5895-48E4-8BA0-BC795AD1152D}"/>
                  </a:ext>
                </a:extLst>
              </p:cNvPr>
              <p:cNvSpPr>
                <a:spLocks/>
              </p:cNvSpPr>
              <p:nvPr userDrawn="1"/>
            </p:nvSpPr>
            <p:spPr bwMode="auto">
              <a:xfrm>
                <a:off x="644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219">
                <a:extLst>
                  <a:ext uri="{FF2B5EF4-FFF2-40B4-BE49-F238E27FC236}">
                    <a16:creationId xmlns:a16="http://schemas.microsoft.com/office/drawing/2014/main" id="{7E786016-D613-4516-AF0D-48603C33B7CA}"/>
                  </a:ext>
                </a:extLst>
              </p:cNvPr>
              <p:cNvSpPr>
                <a:spLocks/>
              </p:cNvSpPr>
              <p:nvPr userDrawn="1"/>
            </p:nvSpPr>
            <p:spPr bwMode="auto">
              <a:xfrm>
                <a:off x="6399" y="893"/>
                <a:ext cx="6" cy="9"/>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220">
                <a:extLst>
                  <a:ext uri="{FF2B5EF4-FFF2-40B4-BE49-F238E27FC236}">
                    <a16:creationId xmlns:a16="http://schemas.microsoft.com/office/drawing/2014/main" id="{4897311A-FE1D-49DE-8D2A-CAE00B3CC095}"/>
                  </a:ext>
                </a:extLst>
              </p:cNvPr>
              <p:cNvSpPr>
                <a:spLocks/>
              </p:cNvSpPr>
              <p:nvPr userDrawn="1"/>
            </p:nvSpPr>
            <p:spPr bwMode="auto">
              <a:xfrm>
                <a:off x="640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221">
                <a:extLst>
                  <a:ext uri="{FF2B5EF4-FFF2-40B4-BE49-F238E27FC236}">
                    <a16:creationId xmlns:a16="http://schemas.microsoft.com/office/drawing/2014/main" id="{C293EE50-CDA7-4D9B-A1A4-D7398BE82EB1}"/>
                  </a:ext>
                </a:extLst>
              </p:cNvPr>
              <p:cNvSpPr>
                <a:spLocks/>
              </p:cNvSpPr>
              <p:nvPr userDrawn="1"/>
            </p:nvSpPr>
            <p:spPr bwMode="auto">
              <a:xfrm>
                <a:off x="641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222">
                <a:extLst>
                  <a:ext uri="{FF2B5EF4-FFF2-40B4-BE49-F238E27FC236}">
                    <a16:creationId xmlns:a16="http://schemas.microsoft.com/office/drawing/2014/main" id="{6E5D1E79-E226-4B2E-A02D-F11BD248B514}"/>
                  </a:ext>
                </a:extLst>
              </p:cNvPr>
              <p:cNvSpPr>
                <a:spLocks/>
              </p:cNvSpPr>
              <p:nvPr userDrawn="1"/>
            </p:nvSpPr>
            <p:spPr bwMode="auto">
              <a:xfrm>
                <a:off x="642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223">
                <a:extLst>
                  <a:ext uri="{FF2B5EF4-FFF2-40B4-BE49-F238E27FC236}">
                    <a16:creationId xmlns:a16="http://schemas.microsoft.com/office/drawing/2014/main" id="{43AEF585-9B7A-43C0-A886-880443CF6D9B}"/>
                  </a:ext>
                </a:extLst>
              </p:cNvPr>
              <p:cNvSpPr>
                <a:spLocks/>
              </p:cNvSpPr>
              <p:nvPr userDrawn="1"/>
            </p:nvSpPr>
            <p:spPr bwMode="auto">
              <a:xfrm>
                <a:off x="643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224">
                <a:extLst>
                  <a:ext uri="{FF2B5EF4-FFF2-40B4-BE49-F238E27FC236}">
                    <a16:creationId xmlns:a16="http://schemas.microsoft.com/office/drawing/2014/main" id="{7A92C03C-C5EC-4E63-8424-244DAE73CB26}"/>
                  </a:ext>
                </a:extLst>
              </p:cNvPr>
              <p:cNvSpPr>
                <a:spLocks/>
              </p:cNvSpPr>
              <p:nvPr userDrawn="1"/>
            </p:nvSpPr>
            <p:spPr bwMode="auto">
              <a:xfrm>
                <a:off x="644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225">
                <a:extLst>
                  <a:ext uri="{FF2B5EF4-FFF2-40B4-BE49-F238E27FC236}">
                    <a16:creationId xmlns:a16="http://schemas.microsoft.com/office/drawing/2014/main" id="{905DE5E0-EA09-4D4C-9314-6E0BAE3E5AAA}"/>
                  </a:ext>
                </a:extLst>
              </p:cNvPr>
              <p:cNvSpPr>
                <a:spLocks noChangeArrowheads="1"/>
              </p:cNvSpPr>
              <p:nvPr userDrawn="1"/>
            </p:nvSpPr>
            <p:spPr bwMode="auto">
              <a:xfrm>
                <a:off x="6327" y="1129"/>
                <a:ext cx="11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226">
                <a:extLst>
                  <a:ext uri="{FF2B5EF4-FFF2-40B4-BE49-F238E27FC236}">
                    <a16:creationId xmlns:a16="http://schemas.microsoft.com/office/drawing/2014/main" id="{0EABE4B7-EE29-40A9-AAEC-D62F22F7745F}"/>
                  </a:ext>
                </a:extLst>
              </p:cNvPr>
              <p:cNvSpPr>
                <a:spLocks noChangeArrowheads="1"/>
              </p:cNvSpPr>
              <p:nvPr userDrawn="1"/>
            </p:nvSpPr>
            <p:spPr bwMode="auto">
              <a:xfrm>
                <a:off x="6327" y="1142"/>
                <a:ext cx="11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227">
                <a:extLst>
                  <a:ext uri="{FF2B5EF4-FFF2-40B4-BE49-F238E27FC236}">
                    <a16:creationId xmlns:a16="http://schemas.microsoft.com/office/drawing/2014/main" id="{C35B4B54-C665-4E48-8744-BC8C27EA6CF0}"/>
                  </a:ext>
                </a:extLst>
              </p:cNvPr>
              <p:cNvSpPr>
                <a:spLocks noChangeArrowheads="1"/>
              </p:cNvSpPr>
              <p:nvPr userDrawn="1"/>
            </p:nvSpPr>
            <p:spPr bwMode="auto">
              <a:xfrm>
                <a:off x="6327" y="1136"/>
                <a:ext cx="110" cy="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228">
                <a:extLst>
                  <a:ext uri="{FF2B5EF4-FFF2-40B4-BE49-F238E27FC236}">
                    <a16:creationId xmlns:a16="http://schemas.microsoft.com/office/drawing/2014/main" id="{2799DDFC-7890-477C-AE3F-9D2D397C1A31}"/>
                  </a:ext>
                </a:extLst>
              </p:cNvPr>
              <p:cNvSpPr>
                <a:spLocks noChangeArrowheads="1"/>
              </p:cNvSpPr>
              <p:nvPr userDrawn="1"/>
            </p:nvSpPr>
            <p:spPr bwMode="auto">
              <a:xfrm>
                <a:off x="6403" y="1075"/>
                <a:ext cx="21"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229">
                <a:extLst>
                  <a:ext uri="{FF2B5EF4-FFF2-40B4-BE49-F238E27FC236}">
                    <a16:creationId xmlns:a16="http://schemas.microsoft.com/office/drawing/2014/main" id="{9DFA028E-0CC0-4325-8077-F3420E89B15E}"/>
                  </a:ext>
                </a:extLst>
              </p:cNvPr>
              <p:cNvSpPr>
                <a:spLocks noChangeArrowheads="1"/>
              </p:cNvSpPr>
              <p:nvPr userDrawn="1"/>
            </p:nvSpPr>
            <p:spPr bwMode="auto">
              <a:xfrm>
                <a:off x="6418"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230">
                <a:extLst>
                  <a:ext uri="{FF2B5EF4-FFF2-40B4-BE49-F238E27FC236}">
                    <a16:creationId xmlns:a16="http://schemas.microsoft.com/office/drawing/2014/main" id="{C4A0E2E0-AFA2-49DA-9F5E-B5EA47A05466}"/>
                  </a:ext>
                </a:extLst>
              </p:cNvPr>
              <p:cNvSpPr>
                <a:spLocks noChangeArrowheads="1"/>
              </p:cNvSpPr>
              <p:nvPr userDrawn="1"/>
            </p:nvSpPr>
            <p:spPr bwMode="auto">
              <a:xfrm>
                <a:off x="6372" y="1075"/>
                <a:ext cx="20"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231">
                <a:extLst>
                  <a:ext uri="{FF2B5EF4-FFF2-40B4-BE49-F238E27FC236}">
                    <a16:creationId xmlns:a16="http://schemas.microsoft.com/office/drawing/2014/main" id="{AF2E8786-F9EE-4DF9-8CFD-713BCE5301AE}"/>
                  </a:ext>
                </a:extLst>
              </p:cNvPr>
              <p:cNvSpPr>
                <a:spLocks noChangeArrowheads="1"/>
              </p:cNvSpPr>
              <p:nvPr userDrawn="1"/>
            </p:nvSpPr>
            <p:spPr bwMode="auto">
              <a:xfrm>
                <a:off x="6386"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232">
                <a:extLst>
                  <a:ext uri="{FF2B5EF4-FFF2-40B4-BE49-F238E27FC236}">
                    <a16:creationId xmlns:a16="http://schemas.microsoft.com/office/drawing/2014/main" id="{64DEEA46-F1BC-4FF6-88F6-BE5954DD0DAC}"/>
                  </a:ext>
                </a:extLst>
              </p:cNvPr>
              <p:cNvSpPr>
                <a:spLocks noChangeArrowheads="1"/>
              </p:cNvSpPr>
              <p:nvPr userDrawn="1"/>
            </p:nvSpPr>
            <p:spPr bwMode="auto">
              <a:xfrm>
                <a:off x="6341" y="1075"/>
                <a:ext cx="20"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233">
                <a:extLst>
                  <a:ext uri="{FF2B5EF4-FFF2-40B4-BE49-F238E27FC236}">
                    <a16:creationId xmlns:a16="http://schemas.microsoft.com/office/drawing/2014/main" id="{46EF07B2-DC3D-4F4F-802E-A216B4C6E1AD}"/>
                  </a:ext>
                </a:extLst>
              </p:cNvPr>
              <p:cNvSpPr>
                <a:spLocks noChangeArrowheads="1"/>
              </p:cNvSpPr>
              <p:nvPr userDrawn="1"/>
            </p:nvSpPr>
            <p:spPr bwMode="auto">
              <a:xfrm>
                <a:off x="6355"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234">
                <a:extLst>
                  <a:ext uri="{FF2B5EF4-FFF2-40B4-BE49-F238E27FC236}">
                    <a16:creationId xmlns:a16="http://schemas.microsoft.com/office/drawing/2014/main" id="{E99E1D74-FF85-4585-B3FC-1E3ED6B02898}"/>
                  </a:ext>
                </a:extLst>
              </p:cNvPr>
              <p:cNvSpPr>
                <a:spLocks noChangeArrowheads="1"/>
              </p:cNvSpPr>
              <p:nvPr userDrawn="1"/>
            </p:nvSpPr>
            <p:spPr bwMode="auto">
              <a:xfrm>
                <a:off x="6341" y="1081"/>
                <a:ext cx="14"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235">
                <a:extLst>
                  <a:ext uri="{FF2B5EF4-FFF2-40B4-BE49-F238E27FC236}">
                    <a16:creationId xmlns:a16="http://schemas.microsoft.com/office/drawing/2014/main" id="{45108875-5304-42B1-A994-7CBD40387FDB}"/>
                  </a:ext>
                </a:extLst>
              </p:cNvPr>
              <p:cNvSpPr>
                <a:spLocks noChangeArrowheads="1"/>
              </p:cNvSpPr>
              <p:nvPr userDrawn="1"/>
            </p:nvSpPr>
            <p:spPr bwMode="auto">
              <a:xfrm>
                <a:off x="6372" y="1081"/>
                <a:ext cx="14"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236">
                <a:extLst>
                  <a:ext uri="{FF2B5EF4-FFF2-40B4-BE49-F238E27FC236}">
                    <a16:creationId xmlns:a16="http://schemas.microsoft.com/office/drawing/2014/main" id="{2F2033C9-0F69-4265-AD2F-AC06896377A4}"/>
                  </a:ext>
                </a:extLst>
              </p:cNvPr>
              <p:cNvSpPr>
                <a:spLocks noChangeArrowheads="1"/>
              </p:cNvSpPr>
              <p:nvPr userDrawn="1"/>
            </p:nvSpPr>
            <p:spPr bwMode="auto">
              <a:xfrm>
                <a:off x="6403" y="1081"/>
                <a:ext cx="15"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237">
                <a:extLst>
                  <a:ext uri="{FF2B5EF4-FFF2-40B4-BE49-F238E27FC236}">
                    <a16:creationId xmlns:a16="http://schemas.microsoft.com/office/drawing/2014/main" id="{057E6B48-D98F-4418-8C14-62384D60FD9E}"/>
                  </a:ext>
                </a:extLst>
              </p:cNvPr>
              <p:cNvSpPr>
                <a:spLocks/>
              </p:cNvSpPr>
              <p:nvPr userDrawn="1"/>
            </p:nvSpPr>
            <p:spPr bwMode="auto">
              <a:xfrm>
                <a:off x="6327" y="1040"/>
                <a:ext cx="110" cy="41"/>
              </a:xfrm>
              <a:custGeom>
                <a:avLst/>
                <a:gdLst>
                  <a:gd name="T0" fmla="*/ 110 w 110"/>
                  <a:gd name="T1" fmla="*/ 41 h 41"/>
                  <a:gd name="T2" fmla="*/ 0 w 110"/>
                  <a:gd name="T3" fmla="*/ 41 h 41"/>
                  <a:gd name="T4" fmla="*/ 55 w 110"/>
                  <a:gd name="T5" fmla="*/ 0 h 41"/>
                  <a:gd name="T6" fmla="*/ 110 w 110"/>
                  <a:gd name="T7" fmla="*/ 41 h 41"/>
                </a:gdLst>
                <a:ahLst/>
                <a:cxnLst>
                  <a:cxn ang="0">
                    <a:pos x="T0" y="T1"/>
                  </a:cxn>
                  <a:cxn ang="0">
                    <a:pos x="T2" y="T3"/>
                  </a:cxn>
                  <a:cxn ang="0">
                    <a:pos x="T4" y="T5"/>
                  </a:cxn>
                  <a:cxn ang="0">
                    <a:pos x="T6" y="T7"/>
                  </a:cxn>
                </a:cxnLst>
                <a:rect l="0" t="0" r="r" b="b"/>
                <a:pathLst>
                  <a:path w="110" h="41">
                    <a:moveTo>
                      <a:pt x="110" y="41"/>
                    </a:moveTo>
                    <a:lnTo>
                      <a:pt x="0" y="41"/>
                    </a:lnTo>
                    <a:lnTo>
                      <a:pt x="55" y="0"/>
                    </a:lnTo>
                    <a:lnTo>
                      <a:pt x="11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Freeform 238">
                <a:extLst>
                  <a:ext uri="{FF2B5EF4-FFF2-40B4-BE49-F238E27FC236}">
                    <a16:creationId xmlns:a16="http://schemas.microsoft.com/office/drawing/2014/main" id="{E3C0E190-D3D8-4436-A38E-7956FBB901E1}"/>
                  </a:ext>
                </a:extLst>
              </p:cNvPr>
              <p:cNvSpPr>
                <a:spLocks/>
              </p:cNvSpPr>
              <p:nvPr userDrawn="1"/>
            </p:nvSpPr>
            <p:spPr bwMode="auto">
              <a:xfrm>
                <a:off x="6377" y="1040"/>
                <a:ext cx="60" cy="41"/>
              </a:xfrm>
              <a:custGeom>
                <a:avLst/>
                <a:gdLst>
                  <a:gd name="T0" fmla="*/ 5 w 60"/>
                  <a:gd name="T1" fmla="*/ 0 h 41"/>
                  <a:gd name="T2" fmla="*/ 0 w 60"/>
                  <a:gd name="T3" fmla="*/ 4 h 41"/>
                  <a:gd name="T4" fmla="*/ 32 w 60"/>
                  <a:gd name="T5" fmla="*/ 41 h 41"/>
                  <a:gd name="T6" fmla="*/ 60 w 60"/>
                  <a:gd name="T7" fmla="*/ 41 h 41"/>
                  <a:gd name="T8" fmla="*/ 5 w 60"/>
                  <a:gd name="T9" fmla="*/ 0 h 41"/>
                </a:gdLst>
                <a:ahLst/>
                <a:cxnLst>
                  <a:cxn ang="0">
                    <a:pos x="T0" y="T1"/>
                  </a:cxn>
                  <a:cxn ang="0">
                    <a:pos x="T2" y="T3"/>
                  </a:cxn>
                  <a:cxn ang="0">
                    <a:pos x="T4" y="T5"/>
                  </a:cxn>
                  <a:cxn ang="0">
                    <a:pos x="T6" y="T7"/>
                  </a:cxn>
                  <a:cxn ang="0">
                    <a:pos x="T8" y="T9"/>
                  </a:cxn>
                </a:cxnLst>
                <a:rect l="0" t="0" r="r" b="b"/>
                <a:pathLst>
                  <a:path w="60" h="41">
                    <a:moveTo>
                      <a:pt x="5" y="0"/>
                    </a:moveTo>
                    <a:lnTo>
                      <a:pt x="0" y="4"/>
                    </a:lnTo>
                    <a:lnTo>
                      <a:pt x="32" y="41"/>
                    </a:lnTo>
                    <a:lnTo>
                      <a:pt x="60" y="41"/>
                    </a:lnTo>
                    <a:lnTo>
                      <a:pt x="5"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Freeform 239">
                <a:extLst>
                  <a:ext uri="{FF2B5EF4-FFF2-40B4-BE49-F238E27FC236}">
                    <a16:creationId xmlns:a16="http://schemas.microsoft.com/office/drawing/2014/main" id="{4D1C808F-C1DB-4940-B28B-D3C1659955E3}"/>
                  </a:ext>
                </a:extLst>
              </p:cNvPr>
              <p:cNvSpPr>
                <a:spLocks/>
              </p:cNvSpPr>
              <p:nvPr userDrawn="1"/>
            </p:nvSpPr>
            <p:spPr bwMode="auto">
              <a:xfrm>
                <a:off x="6453" y="1043"/>
                <a:ext cx="142" cy="40"/>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Freeform 240">
                <a:extLst>
                  <a:ext uri="{FF2B5EF4-FFF2-40B4-BE49-F238E27FC236}">
                    <a16:creationId xmlns:a16="http://schemas.microsoft.com/office/drawing/2014/main" id="{AB12E6C6-C2F7-4E0E-B229-7A35BAB8165B}"/>
                  </a:ext>
                </a:extLst>
              </p:cNvPr>
              <p:cNvSpPr>
                <a:spLocks/>
              </p:cNvSpPr>
              <p:nvPr userDrawn="1"/>
            </p:nvSpPr>
            <p:spPr bwMode="auto">
              <a:xfrm>
                <a:off x="6448" y="1001"/>
                <a:ext cx="134" cy="73"/>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Freeform 241">
                <a:extLst>
                  <a:ext uri="{FF2B5EF4-FFF2-40B4-BE49-F238E27FC236}">
                    <a16:creationId xmlns:a16="http://schemas.microsoft.com/office/drawing/2014/main" id="{9D524DDA-6DBC-435E-A3BB-499C403C02D3}"/>
                  </a:ext>
                </a:extLst>
              </p:cNvPr>
              <p:cNvSpPr>
                <a:spLocks/>
              </p:cNvSpPr>
              <p:nvPr userDrawn="1"/>
            </p:nvSpPr>
            <p:spPr bwMode="auto">
              <a:xfrm>
                <a:off x="5808" y="1121"/>
                <a:ext cx="104" cy="30"/>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Freeform 242">
                <a:extLst>
                  <a:ext uri="{FF2B5EF4-FFF2-40B4-BE49-F238E27FC236}">
                    <a16:creationId xmlns:a16="http://schemas.microsoft.com/office/drawing/2014/main" id="{DB28202D-099F-4221-B93C-A1D1AA2ABE06}"/>
                  </a:ext>
                </a:extLst>
              </p:cNvPr>
              <p:cNvSpPr>
                <a:spLocks/>
              </p:cNvSpPr>
              <p:nvPr userDrawn="1"/>
            </p:nvSpPr>
            <p:spPr bwMode="auto">
              <a:xfrm>
                <a:off x="5804" y="1090"/>
                <a:ext cx="98" cy="54"/>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Freeform 243">
                <a:extLst>
                  <a:ext uri="{FF2B5EF4-FFF2-40B4-BE49-F238E27FC236}">
                    <a16:creationId xmlns:a16="http://schemas.microsoft.com/office/drawing/2014/main" id="{641A4A6A-901C-4B88-9B91-777E7B1D5D38}"/>
                  </a:ext>
                </a:extLst>
              </p:cNvPr>
              <p:cNvSpPr>
                <a:spLocks/>
              </p:cNvSpPr>
              <p:nvPr userDrawn="1"/>
            </p:nvSpPr>
            <p:spPr bwMode="auto">
              <a:xfrm>
                <a:off x="5928" y="688"/>
                <a:ext cx="83" cy="2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244">
                <a:extLst>
                  <a:ext uri="{FF2B5EF4-FFF2-40B4-BE49-F238E27FC236}">
                    <a16:creationId xmlns:a16="http://schemas.microsoft.com/office/drawing/2014/main" id="{8759466C-6C58-486D-BF35-615BC5380F68}"/>
                  </a:ext>
                </a:extLst>
              </p:cNvPr>
              <p:cNvSpPr>
                <a:spLocks/>
              </p:cNvSpPr>
              <p:nvPr userDrawn="1"/>
            </p:nvSpPr>
            <p:spPr bwMode="auto">
              <a:xfrm>
                <a:off x="5925" y="663"/>
                <a:ext cx="78" cy="43"/>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30403265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1636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378565"/>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417678086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727443"/>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1"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1"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1"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4"/>
          <p:cNvSpPr>
            <a:spLocks noGrp="1"/>
          </p:cNvSpPr>
          <p:nvPr>
            <p:ph type="sldNum" sz="quarter" idx="17"/>
          </p:nvPr>
        </p:nvSpPr>
        <p:spPr>
          <a:xfrm>
            <a:off x="8850631" y="6356351"/>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71725590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1"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1"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1"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7"/>
            <a:ext cx="2844800" cy="365125"/>
          </a:xfrm>
          <a:prstGeom prst="rect">
            <a:avLst/>
          </a:prstGeom>
        </p:spPr>
        <p:txBody>
          <a:bodyPr/>
          <a:lstStyle>
            <a:lvl1pPr>
              <a:defRPr>
                <a:solidFill>
                  <a:srgbClr val="3F3F3F"/>
                </a:solidFill>
                <a:latin typeface="+mn-lt"/>
              </a:defRPr>
            </a:lvl1pPr>
          </a:lstStyle>
          <a:p>
            <a:endParaRPr lang="en-US" dirty="0"/>
          </a:p>
        </p:txBody>
      </p:sp>
      <p:sp>
        <p:nvSpPr>
          <p:cNvPr id="14" name="Slide Number Placeholder 4"/>
          <p:cNvSpPr>
            <a:spLocks noGrp="1"/>
          </p:cNvSpPr>
          <p:nvPr>
            <p:ph type="sldNum" sz="quarter" idx="18"/>
          </p:nvPr>
        </p:nvSpPr>
        <p:spPr>
          <a:xfrm>
            <a:off x="8850631" y="6356351"/>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427936969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1" y="6356351"/>
            <a:ext cx="2743200" cy="365125"/>
          </a:xfrm>
          <a:prstGeom prst="rect">
            <a:avLst/>
          </a:prstGeom>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1"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561295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1"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7"/>
            <a:ext cx="2844800" cy="365125"/>
          </a:xfrm>
          <a:prstGeom prst="rect">
            <a:avLst/>
          </a:prstGeom>
        </p:spPr>
        <p:txBody>
          <a:bodyPr/>
          <a:lstStyle>
            <a:lvl1pPr>
              <a:defRPr>
                <a:solidFill>
                  <a:srgbClr val="3F3F3F"/>
                </a:solidFill>
                <a:latin typeface="+mn-lt"/>
              </a:defRPr>
            </a:lvl1pPr>
          </a:lstStyle>
          <a:p>
            <a:endParaRPr lang="en-US" dirty="0"/>
          </a:p>
        </p:txBody>
      </p:sp>
      <p:sp>
        <p:nvSpPr>
          <p:cNvPr id="11" name="Slide Number Placeholder 4"/>
          <p:cNvSpPr>
            <a:spLocks noGrp="1"/>
          </p:cNvSpPr>
          <p:nvPr>
            <p:ph type="sldNum" sz="quarter" idx="15"/>
          </p:nvPr>
        </p:nvSpPr>
        <p:spPr>
          <a:xfrm>
            <a:off x="8850631" y="6356351"/>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67311915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378565"/>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3" name="TextBox 12"/>
          <p:cNvSpPr txBox="1"/>
          <p:nvPr userDrawn="1"/>
        </p:nvSpPr>
        <p:spPr>
          <a:xfrm>
            <a:off x="0" y="1143000"/>
            <a:ext cx="6096000" cy="374846"/>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15161188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74846"/>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88844410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117"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1"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2"/>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p>
        </p:txBody>
      </p:sp>
      <p:sp>
        <p:nvSpPr>
          <p:cNvPr id="8" name="Slide Number Placeholder 4"/>
          <p:cNvSpPr>
            <a:spLocks noGrp="1"/>
          </p:cNvSpPr>
          <p:nvPr>
            <p:ph type="sldNum" sz="quarter" idx="12"/>
          </p:nvPr>
        </p:nvSpPr>
        <p:spPr>
          <a:xfrm>
            <a:off x="8850631" y="6356351"/>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82174519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727443"/>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117"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1"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2"/>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p>
        </p:txBody>
      </p:sp>
      <p:sp>
        <p:nvSpPr>
          <p:cNvPr id="9" name="Slide Number Placeholder 4"/>
          <p:cNvSpPr>
            <a:spLocks noGrp="1"/>
          </p:cNvSpPr>
          <p:nvPr>
            <p:ph type="sldNum" sz="quarter" idx="12"/>
          </p:nvPr>
        </p:nvSpPr>
        <p:spPr>
          <a:xfrm>
            <a:off x="8850631" y="6356351"/>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07689932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378565"/>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1"/>
            <a:ext cx="11754657" cy="544380"/>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139717471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264364"/>
            <a:ext cx="11653522" cy="440459"/>
          </a:xfrm>
          <a:prstGeom prst="rect">
            <a:avLst/>
          </a:prstGeom>
          <a:noFill/>
          <a:ln w="12700">
            <a:noFill/>
            <a:miter lim="800000"/>
            <a:headEnd type="none" w="sm" len="sm"/>
            <a:tailEnd type="none" w="sm" len="sm"/>
          </a:ln>
          <a:effectLst/>
        </p:spPr>
        <p:txBody>
          <a:bodyPr vert="horz" wrap="square" lIns="179208" tIns="143366" rIns="179208" bIns="143366" numCol="1" anchor="t" anchorCtr="0" compatLnSpc="1">
            <a:prstTxWarp prst="textNoShape">
              <a:avLst/>
            </a:prstTxWarp>
            <a:spAutoFit/>
          </a:bodyPr>
          <a:lstStyle/>
          <a:p>
            <a:pPr defTabSz="913397" eaLnBrk="0" hangingPunct="0">
              <a:defRPr/>
            </a:pPr>
            <a:r>
              <a:rPr lang="en-US" sz="980">
                <a:gradFill>
                  <a:gsLst>
                    <a:gs pos="0">
                      <a:srgbClr val="FFFFFF"/>
                    </a:gs>
                    <a:gs pos="100000">
                      <a:srgbClr val="FFFFFF"/>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6"/>
            <a:ext cx="3223861" cy="690695"/>
          </a:xfrm>
          <a:prstGeom prst="rect">
            <a:avLst/>
          </a:prstGeom>
        </p:spPr>
      </p:pic>
    </p:spTree>
    <p:extLst>
      <p:ext uri="{BB962C8B-B14F-4D97-AF65-F5344CB8AC3E}">
        <p14:creationId xmlns:p14="http://schemas.microsoft.com/office/powerpoint/2010/main" val="103119008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378565"/>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1" y="3218"/>
            <a:ext cx="1828800" cy="3441327"/>
          </a:xfrm>
        </p:spPr>
        <p:txBody>
          <a:bodyPr/>
          <a:lstStyle>
            <a:lvl1pPr>
              <a:defRPr>
                <a:solidFill>
                  <a:srgbClr val="000000"/>
                </a:solidFill>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1"/>
            <a:ext cx="11754657" cy="544380"/>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73195783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378565"/>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1"/>
            <a:ext cx="11754657" cy="544380"/>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188177486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378565"/>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1"/>
            <a:ext cx="11754657" cy="544380"/>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139261900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2"/>
            <a:ext cx="7620000" cy="4246563"/>
          </a:xfrm>
          <a:prstGeom prst="rect">
            <a:avLst/>
          </a:prstGeom>
        </p:spPr>
        <p:txBody>
          <a:bodyPr vert="horz" lIns="91440" tIns="45720">
            <a:normAutofit/>
          </a:bodyPr>
          <a:lstStyle>
            <a:lvl1pPr marL="0" indent="0">
              <a:spcBef>
                <a:spcPts val="600"/>
              </a:spcBef>
              <a:buFontTx/>
              <a:buNone/>
              <a:tabLst>
                <a:tab pos="630117"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1"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4105993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Graphics_without_descri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lvl1pPr>
              <a:defRPr>
                <a:solidFill>
                  <a:schemeClr val="tx1"/>
                </a:solidFill>
                <a:latin typeface="+mn-lt"/>
              </a:defRPr>
            </a:lvl1pPr>
          </a:lstStyle>
          <a:p>
            <a:fld id="{74A398B2-5A34-1A4A-811E-F4027282568C}" type="slidenum">
              <a:rPr lang="en-US" smtClean="0"/>
              <a:pPr/>
              <a:t>‹#›</a:t>
            </a:fld>
            <a:endParaRPr lang="en-US"/>
          </a:p>
        </p:txBody>
      </p:sp>
    </p:spTree>
    <p:extLst>
      <p:ext uri="{BB962C8B-B14F-4D97-AF65-F5344CB8AC3E}">
        <p14:creationId xmlns:p14="http://schemas.microsoft.com/office/powerpoint/2010/main" val="268858664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lvl1pPr>
              <a:lnSpc>
                <a:spcPct val="120000"/>
              </a:lnSpc>
              <a:defRPr>
                <a:solidFill>
                  <a:srgbClr val="FFFFFF"/>
                </a:solidFill>
              </a:defRPr>
            </a:lvl1pPr>
          </a:lstStyle>
          <a:p>
            <a:fld id="{74A398B2-5A34-1A4A-811E-F4027282568C}" type="slidenum">
              <a:rPr lang="en-US" smtClean="0"/>
              <a:pPr/>
              <a:t>‹#›</a:t>
            </a:fld>
            <a:endParaRPr lang="en-US"/>
          </a:p>
        </p:txBody>
      </p:sp>
      <p:sp>
        <p:nvSpPr>
          <p:cNvPr id="12" name="Text Placeholder 11"/>
          <p:cNvSpPr>
            <a:spLocks noGrp="1"/>
          </p:cNvSpPr>
          <p:nvPr>
            <p:ph type="body" sz="quarter" idx="12" hasCustomPrompt="1"/>
          </p:nvPr>
        </p:nvSpPr>
        <p:spPr>
          <a:xfrm>
            <a:off x="2438400" y="1219201"/>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7325032" y="1219200"/>
            <a:ext cx="4876800" cy="48768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lIns="121900" tIns="60950" rIns="121900" bIns="60950" rtlCol="0" anchor="ctr"/>
          <a:lstStyle/>
          <a:p>
            <a:pPr algn="ctr"/>
            <a:endParaRPr lang="en-US" sz="1800"/>
          </a:p>
        </p:txBody>
      </p:sp>
    </p:spTree>
    <p:extLst>
      <p:ext uri="{BB962C8B-B14F-4D97-AF65-F5344CB8AC3E}">
        <p14:creationId xmlns:p14="http://schemas.microsoft.com/office/powerpoint/2010/main" val="24154389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Large Graphic or Demo Layou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8610600" y="6356351"/>
            <a:ext cx="2743200" cy="365125"/>
          </a:xfrm>
          <a:prstGeom prst="rect">
            <a:avLst/>
          </a:prstGeom>
        </p:spPr>
        <p:txBody>
          <a:bodyPr/>
          <a:lstStyle>
            <a:lvl1pPr>
              <a:defRPr>
                <a:solidFill>
                  <a:srgbClr val="000000"/>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292235143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Graphics_with_descri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7" name="Text Placeholder 6"/>
          <p:cNvSpPr>
            <a:spLocks noGrp="1"/>
          </p:cNvSpPr>
          <p:nvPr>
            <p:ph type="body" sz="quarter" idx="12"/>
          </p:nvPr>
        </p:nvSpPr>
        <p:spPr>
          <a:xfrm>
            <a:off x="9341" y="3657600"/>
            <a:ext cx="3657600" cy="3140603"/>
          </a:xfrm>
          <a:solidFill>
            <a:srgbClr val="00D8D6"/>
          </a:solidFill>
        </p:spPr>
        <p:txBody>
          <a:bodyPr/>
          <a:lstStyle>
            <a:lvl1pPr marL="0" indent="0">
              <a:buNone/>
              <a:defRPr>
                <a:solidFill>
                  <a:schemeClr val="bg1"/>
                </a:solidFill>
              </a:defRPr>
            </a:lvl1pPr>
            <a:lvl2pPr marL="302618" indent="-160832">
              <a:tabLst>
                <a:tab pos="302618" algn="l"/>
              </a:tabLst>
              <a:defRPr>
                <a:solidFill>
                  <a:schemeClr val="bg1"/>
                </a:solidFill>
              </a:defRPr>
            </a:lvl2pPr>
            <a:lvl3pPr marL="613700" indent="-201040">
              <a:defRPr>
                <a:solidFill>
                  <a:schemeClr val="bg1"/>
                </a:solidFill>
              </a:defRPr>
            </a:lvl3pPr>
            <a:lvl4pPr marL="916318" indent="-201040">
              <a:defRPr>
                <a:solidFill>
                  <a:schemeClr val="bg1"/>
                </a:solidFill>
              </a:defRPr>
            </a:lvl4pPr>
            <a:lvl5pPr marL="1218935" indent="-205273">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115744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36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3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4603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00401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nsert Photo">
    <p:bg>
      <p:bgPr>
        <a:solidFill>
          <a:schemeClr val="tx1"/>
        </a:solidFill>
        <a:effectLst/>
      </p:bgPr>
    </p:bg>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1" name="Title 1"/>
          <p:cNvSpPr>
            <a:spLocks noGrp="1"/>
          </p:cNvSpPr>
          <p:nvPr>
            <p:ph type="ctrTitle"/>
          </p:nvPr>
        </p:nvSpPr>
        <p:spPr>
          <a:xfrm>
            <a:off x="266529" y="3279575"/>
            <a:ext cx="3709102" cy="2190597"/>
          </a:xfrm>
          <a:prstGeom prst="rect">
            <a:avLst/>
          </a:prstGeom>
        </p:spPr>
        <p:txBody>
          <a:bodyPr lIns="0" tIns="0" rIns="0" bIns="0" anchor="t" anchorCtr="0">
            <a:noAutofit/>
          </a:bodyPr>
          <a:lstStyle>
            <a:lvl1pPr algn="l">
              <a:defRPr sz="4117" b="0">
                <a:solidFill>
                  <a:schemeClr val="bg2"/>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176">
                <a:solidFill>
                  <a:schemeClr val="bg1"/>
                </a:solidFill>
                <a:latin typeface="+mn-lt"/>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049"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500"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5" y="6181251"/>
            <a:ext cx="805425"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3" y="6181251"/>
            <a:ext cx="1498693"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5" name="TextBox 44"/>
          <p:cNvSpPr txBox="1"/>
          <p:nvPr userDrawn="1"/>
        </p:nvSpPr>
        <p:spPr>
          <a:xfrm>
            <a:off x="2508041" y="5916409"/>
            <a:ext cx="1487548" cy="150884"/>
          </a:xfrm>
          <a:prstGeom prst="rect">
            <a:avLst/>
          </a:prstGeom>
          <a:noFill/>
        </p:spPr>
        <p:txBody>
          <a:bodyPr wrap="square" lIns="0" tIns="0" rIns="0" bIns="0" rtlCol="0">
            <a:spAutoFit/>
          </a:bodyPr>
          <a:lstStyle/>
          <a:p>
            <a:pPr defTabSz="914049">
              <a:defRPr/>
            </a:pPr>
            <a:r>
              <a:rPr lang="en-US" sz="980" b="1">
                <a:solidFill>
                  <a:schemeClr val="bg1"/>
                </a:solidFill>
              </a:rPr>
              <a:t>Products and Services</a:t>
            </a:r>
          </a:p>
        </p:txBody>
      </p:sp>
      <p:sp>
        <p:nvSpPr>
          <p:cNvPr id="46" name="TextBox 45"/>
          <p:cNvSpPr txBox="1"/>
          <p:nvPr userDrawn="1"/>
        </p:nvSpPr>
        <p:spPr>
          <a:xfrm>
            <a:off x="4320164" y="5922948"/>
            <a:ext cx="1247049" cy="150884"/>
          </a:xfrm>
          <a:prstGeom prst="rect">
            <a:avLst/>
          </a:prstGeom>
          <a:noFill/>
        </p:spPr>
        <p:txBody>
          <a:bodyPr wrap="square" lIns="0" tIns="0" rIns="0" bIns="0" rtlCol="0">
            <a:spAutoFit/>
          </a:bodyPr>
          <a:lstStyle/>
          <a:p>
            <a:pPr defTabSz="914049">
              <a:defRPr/>
            </a:pPr>
            <a:r>
              <a:rPr lang="en-US" sz="980" b="1">
                <a:solidFill>
                  <a:schemeClr val="bg1"/>
                </a:solidFill>
              </a:rPr>
              <a:t>Organization Size</a:t>
            </a:r>
          </a:p>
        </p:txBody>
      </p:sp>
      <p:sp>
        <p:nvSpPr>
          <p:cNvPr id="47" name="TextBox 46"/>
          <p:cNvSpPr txBox="1"/>
          <p:nvPr userDrawn="1"/>
        </p:nvSpPr>
        <p:spPr>
          <a:xfrm>
            <a:off x="5846351" y="5914231"/>
            <a:ext cx="988642" cy="150884"/>
          </a:xfrm>
          <a:prstGeom prst="rect">
            <a:avLst/>
          </a:prstGeom>
          <a:noFill/>
        </p:spPr>
        <p:txBody>
          <a:bodyPr wrap="square" lIns="0" tIns="0" rIns="0" bIns="0" rtlCol="0">
            <a:spAutoFit/>
          </a:bodyPr>
          <a:lstStyle/>
          <a:p>
            <a:pPr defTabSz="914049">
              <a:defRPr/>
            </a:pPr>
            <a:r>
              <a:rPr lang="en-US" sz="980" b="1">
                <a:solidFill>
                  <a:schemeClr val="bg1"/>
                </a:solidFill>
              </a:rPr>
              <a:t>Industry</a:t>
            </a:r>
          </a:p>
        </p:txBody>
      </p:sp>
      <p:sp>
        <p:nvSpPr>
          <p:cNvPr id="48" name="TextBox 47"/>
          <p:cNvSpPr txBox="1"/>
          <p:nvPr userDrawn="1"/>
        </p:nvSpPr>
        <p:spPr>
          <a:xfrm>
            <a:off x="6970278" y="5914998"/>
            <a:ext cx="988642" cy="150884"/>
          </a:xfrm>
          <a:prstGeom prst="rect">
            <a:avLst/>
          </a:prstGeom>
          <a:noFill/>
        </p:spPr>
        <p:txBody>
          <a:bodyPr wrap="square" lIns="0" tIns="0" rIns="0" bIns="0" rtlCol="0">
            <a:spAutoFit/>
          </a:bodyPr>
          <a:lstStyle/>
          <a:p>
            <a:pPr defTabSz="914049">
              <a:defRPr/>
            </a:pPr>
            <a:r>
              <a:rPr lang="en-US" sz="980" b="1">
                <a:solidFill>
                  <a:schemeClr val="bg1"/>
                </a:solidFill>
              </a:rPr>
              <a:t>Country</a:t>
            </a:r>
          </a:p>
        </p:txBody>
      </p:sp>
      <p:sp>
        <p:nvSpPr>
          <p:cNvPr id="49" name="TextBox 48"/>
          <p:cNvSpPr txBox="1"/>
          <p:nvPr userDrawn="1"/>
        </p:nvSpPr>
        <p:spPr>
          <a:xfrm>
            <a:off x="9156939" y="5924360"/>
            <a:ext cx="988642" cy="150884"/>
          </a:xfrm>
          <a:prstGeom prst="rect">
            <a:avLst/>
          </a:prstGeom>
          <a:noFill/>
        </p:spPr>
        <p:txBody>
          <a:bodyPr wrap="square" lIns="0" tIns="0" rIns="0" bIns="0" rtlCol="0">
            <a:spAutoFit/>
          </a:bodyPr>
          <a:lstStyle/>
          <a:p>
            <a:pPr defTabSz="914049">
              <a:defRPr/>
            </a:pPr>
            <a:r>
              <a:rPr lang="en-US" sz="980" b="1">
                <a:solidFill>
                  <a:schemeClr val="bg1"/>
                </a:solidFill>
              </a:rPr>
              <a:t>Business Need</a:t>
            </a:r>
          </a:p>
        </p:txBody>
      </p:sp>
      <p:sp>
        <p:nvSpPr>
          <p:cNvPr id="50" name="Text Placeholder 136"/>
          <p:cNvSpPr>
            <a:spLocks noGrp="1"/>
          </p:cNvSpPr>
          <p:nvPr>
            <p:ph type="body" sz="quarter" idx="37"/>
          </p:nvPr>
        </p:nvSpPr>
        <p:spPr>
          <a:xfrm>
            <a:off x="8109289" y="6184047"/>
            <a:ext cx="805425"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51" name="TextBox 50"/>
          <p:cNvSpPr txBox="1"/>
          <p:nvPr userDrawn="1"/>
        </p:nvSpPr>
        <p:spPr>
          <a:xfrm>
            <a:off x="8093172" y="5917794"/>
            <a:ext cx="988642" cy="150884"/>
          </a:xfrm>
          <a:prstGeom prst="rect">
            <a:avLst/>
          </a:prstGeom>
          <a:noFill/>
        </p:spPr>
        <p:txBody>
          <a:bodyPr wrap="square" lIns="0" tIns="0" rIns="0" bIns="0" rtlCol="0">
            <a:spAutoFit/>
          </a:bodyPr>
          <a:lstStyle/>
          <a:p>
            <a:pPr defTabSz="914049">
              <a:defRPr/>
            </a:pPr>
            <a:r>
              <a:rPr lang="en-US" sz="980" b="1">
                <a:solidFill>
                  <a:schemeClr val="bg1"/>
                </a:solidFill>
              </a:rPr>
              <a:t>Partner</a:t>
            </a:r>
          </a:p>
        </p:txBody>
      </p:sp>
    </p:spTree>
    <p:extLst>
      <p:ext uri="{BB962C8B-B14F-4D97-AF65-F5344CB8AC3E}">
        <p14:creationId xmlns:p14="http://schemas.microsoft.com/office/powerpoint/2010/main" val="2685710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nsert Photo">
    <p:bg>
      <p:bgPr>
        <a:solidFill>
          <a:schemeClr val="tx1"/>
        </a:solidFill>
        <a:effectLst/>
      </p:bgPr>
    </p:bg>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2"/>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cxnSp>
        <p:nvCxnSpPr>
          <p:cNvPr id="31" name="Straight Connector 30"/>
          <p:cNvCxnSpPr/>
          <p:nvPr userDrawn="1"/>
        </p:nvCxnSpPr>
        <p:spPr>
          <a:xfrm>
            <a:off x="13962495" y="10026652"/>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049"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cxnSp>
        <p:nvCxnSpPr>
          <p:cNvPr id="27" name="Straight Connector 26"/>
          <p:cNvCxnSpPr/>
          <p:nvPr userDrawn="1"/>
        </p:nvCxnSpPr>
        <p:spPr>
          <a:xfrm>
            <a:off x="10523604" y="5930902"/>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500"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5" y="6181251"/>
            <a:ext cx="805425"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3" y="6181251"/>
            <a:ext cx="1498693"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60" name="TextBox 59"/>
          <p:cNvSpPr txBox="1"/>
          <p:nvPr userDrawn="1"/>
        </p:nvSpPr>
        <p:spPr>
          <a:xfrm>
            <a:off x="2508041" y="5916409"/>
            <a:ext cx="1487548" cy="150884"/>
          </a:xfrm>
          <a:prstGeom prst="rect">
            <a:avLst/>
          </a:prstGeom>
          <a:noFill/>
        </p:spPr>
        <p:txBody>
          <a:bodyPr wrap="square" lIns="0" tIns="0" rIns="0" bIns="0" rtlCol="0">
            <a:spAutoFit/>
          </a:bodyPr>
          <a:lstStyle/>
          <a:p>
            <a:pPr defTabSz="914049">
              <a:defRPr/>
            </a:pPr>
            <a:r>
              <a:rPr lang="en-US" sz="980" b="1">
                <a:solidFill>
                  <a:schemeClr val="bg1"/>
                </a:solidFill>
              </a:rPr>
              <a:t>Products and Services</a:t>
            </a:r>
          </a:p>
        </p:txBody>
      </p:sp>
      <p:sp>
        <p:nvSpPr>
          <p:cNvPr id="61" name="TextBox 60"/>
          <p:cNvSpPr txBox="1"/>
          <p:nvPr userDrawn="1"/>
        </p:nvSpPr>
        <p:spPr>
          <a:xfrm>
            <a:off x="4320164" y="5922948"/>
            <a:ext cx="1247049" cy="150884"/>
          </a:xfrm>
          <a:prstGeom prst="rect">
            <a:avLst/>
          </a:prstGeom>
          <a:noFill/>
        </p:spPr>
        <p:txBody>
          <a:bodyPr wrap="square" lIns="0" tIns="0" rIns="0" bIns="0" rtlCol="0">
            <a:spAutoFit/>
          </a:bodyPr>
          <a:lstStyle/>
          <a:p>
            <a:pPr defTabSz="914049">
              <a:defRPr/>
            </a:pPr>
            <a:r>
              <a:rPr lang="en-US" sz="980" b="1">
                <a:solidFill>
                  <a:schemeClr val="bg1"/>
                </a:solidFill>
              </a:rPr>
              <a:t>Organization Size</a:t>
            </a:r>
          </a:p>
        </p:txBody>
      </p:sp>
      <p:sp>
        <p:nvSpPr>
          <p:cNvPr id="62" name="TextBox 61"/>
          <p:cNvSpPr txBox="1"/>
          <p:nvPr userDrawn="1"/>
        </p:nvSpPr>
        <p:spPr>
          <a:xfrm>
            <a:off x="5846351" y="5914231"/>
            <a:ext cx="988642" cy="150884"/>
          </a:xfrm>
          <a:prstGeom prst="rect">
            <a:avLst/>
          </a:prstGeom>
          <a:noFill/>
        </p:spPr>
        <p:txBody>
          <a:bodyPr wrap="square" lIns="0" tIns="0" rIns="0" bIns="0" rtlCol="0">
            <a:spAutoFit/>
          </a:bodyPr>
          <a:lstStyle/>
          <a:p>
            <a:pPr defTabSz="914049">
              <a:defRPr/>
            </a:pPr>
            <a:r>
              <a:rPr lang="en-US" sz="980" b="1">
                <a:solidFill>
                  <a:schemeClr val="bg1"/>
                </a:solidFill>
              </a:rPr>
              <a:t>Industry</a:t>
            </a:r>
          </a:p>
        </p:txBody>
      </p:sp>
      <p:sp>
        <p:nvSpPr>
          <p:cNvPr id="63" name="TextBox 62"/>
          <p:cNvSpPr txBox="1"/>
          <p:nvPr userDrawn="1"/>
        </p:nvSpPr>
        <p:spPr>
          <a:xfrm>
            <a:off x="6970278" y="5914998"/>
            <a:ext cx="988642" cy="150884"/>
          </a:xfrm>
          <a:prstGeom prst="rect">
            <a:avLst/>
          </a:prstGeom>
          <a:noFill/>
        </p:spPr>
        <p:txBody>
          <a:bodyPr wrap="square" lIns="0" tIns="0" rIns="0" bIns="0" rtlCol="0">
            <a:spAutoFit/>
          </a:bodyPr>
          <a:lstStyle/>
          <a:p>
            <a:pPr defTabSz="914049">
              <a:defRPr/>
            </a:pPr>
            <a:r>
              <a:rPr lang="en-US" sz="980" b="1">
                <a:solidFill>
                  <a:schemeClr val="bg1"/>
                </a:solidFill>
              </a:rPr>
              <a:t>Country</a:t>
            </a:r>
          </a:p>
        </p:txBody>
      </p:sp>
      <p:sp>
        <p:nvSpPr>
          <p:cNvPr id="64" name="TextBox 63"/>
          <p:cNvSpPr txBox="1"/>
          <p:nvPr userDrawn="1"/>
        </p:nvSpPr>
        <p:spPr>
          <a:xfrm>
            <a:off x="9156939" y="5924360"/>
            <a:ext cx="988642" cy="150884"/>
          </a:xfrm>
          <a:prstGeom prst="rect">
            <a:avLst/>
          </a:prstGeom>
          <a:noFill/>
        </p:spPr>
        <p:txBody>
          <a:bodyPr wrap="square" lIns="0" tIns="0" rIns="0" bIns="0" rtlCol="0">
            <a:spAutoFit/>
          </a:bodyPr>
          <a:lstStyle/>
          <a:p>
            <a:pPr defTabSz="914049">
              <a:defRPr/>
            </a:pPr>
            <a:r>
              <a:rPr lang="en-US" sz="980" b="1">
                <a:solidFill>
                  <a:schemeClr val="bg1"/>
                </a:solidFill>
              </a:rPr>
              <a:t>Business Need</a:t>
            </a:r>
          </a:p>
        </p:txBody>
      </p:sp>
      <p:sp>
        <p:nvSpPr>
          <p:cNvPr id="65" name="Text Placeholder 136"/>
          <p:cNvSpPr>
            <a:spLocks noGrp="1"/>
          </p:cNvSpPr>
          <p:nvPr>
            <p:ph type="body" sz="quarter" idx="37"/>
          </p:nvPr>
        </p:nvSpPr>
        <p:spPr>
          <a:xfrm>
            <a:off x="8109289" y="6184047"/>
            <a:ext cx="805425"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66" name="TextBox 65"/>
          <p:cNvSpPr txBox="1"/>
          <p:nvPr userDrawn="1"/>
        </p:nvSpPr>
        <p:spPr>
          <a:xfrm>
            <a:off x="8093172" y="5917794"/>
            <a:ext cx="988642" cy="150884"/>
          </a:xfrm>
          <a:prstGeom prst="rect">
            <a:avLst/>
          </a:prstGeom>
          <a:noFill/>
        </p:spPr>
        <p:txBody>
          <a:bodyPr wrap="square" lIns="0" tIns="0" rIns="0" bIns="0" rtlCol="0">
            <a:spAutoFit/>
          </a:bodyPr>
          <a:lstStyle/>
          <a:p>
            <a:pPr defTabSz="914049">
              <a:defRPr/>
            </a:pPr>
            <a:r>
              <a:rPr lang="en-US" sz="980" b="1">
                <a:solidFill>
                  <a:schemeClr val="bg1"/>
                </a:solidFill>
              </a:rPr>
              <a:t>Partner</a:t>
            </a:r>
          </a:p>
        </p:txBody>
      </p:sp>
      <p:sp>
        <p:nvSpPr>
          <p:cNvPr id="23" name="Title 1">
            <a:extLst>
              <a:ext uri="{FF2B5EF4-FFF2-40B4-BE49-F238E27FC236}">
                <a16:creationId xmlns:a16="http://schemas.microsoft.com/office/drawing/2014/main" id="{406CEFA2-D75A-4CE6-BA46-E53CCEDA9F9B}"/>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117">
                <a:solidFill>
                  <a:schemeClr val="bg2"/>
                </a:solidFill>
                <a:latin typeface="+mj-lt"/>
              </a:defRPr>
            </a:lvl1pPr>
          </a:lstStyle>
          <a:p>
            <a:r>
              <a:rPr lang="en-US"/>
              <a:t>Click to edit Master title style</a:t>
            </a:r>
          </a:p>
        </p:txBody>
      </p:sp>
      <p:sp>
        <p:nvSpPr>
          <p:cNvPr id="25" name="Text Placeholder 3">
            <a:extLst>
              <a:ext uri="{FF2B5EF4-FFF2-40B4-BE49-F238E27FC236}">
                <a16:creationId xmlns:a16="http://schemas.microsoft.com/office/drawing/2014/main" id="{A57ED63D-AA42-47CA-955E-2EC48430EA4F}"/>
              </a:ext>
            </a:extLst>
          </p:cNvPr>
          <p:cNvSpPr>
            <a:spLocks noGrp="1"/>
          </p:cNvSpPr>
          <p:nvPr>
            <p:ph type="body" sz="quarter" idx="10"/>
          </p:nvPr>
        </p:nvSpPr>
        <p:spPr>
          <a:xfrm>
            <a:off x="269240" y="1189178"/>
            <a:ext cx="11653523" cy="2356691"/>
          </a:xfrm>
        </p:spPr>
        <p:txBody>
          <a:bodyPr>
            <a:spAutoFit/>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marL="0" indent="0">
              <a:lnSpc>
                <a:spcPct val="95000"/>
              </a:lnSpc>
              <a:spcBef>
                <a:spcPts val="588"/>
              </a:spcBef>
              <a:spcAft>
                <a:spcPts val="588"/>
              </a:spcAft>
              <a:buNone/>
              <a:defRPr sz="1176">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4968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43285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solidFill>
                  <a:schemeClr val="tx1"/>
                </a:solidFill>
                <a:latin typeface="+mj-lt"/>
              </a:defRPr>
            </a:lvl1pPr>
          </a:lstStyle>
          <a:p>
            <a:pPr lvl="0"/>
            <a:r>
              <a:rPr lang="en-US"/>
              <a:t>Speaker Name</a:t>
            </a:r>
          </a:p>
        </p:txBody>
      </p:sp>
      <p:pic>
        <p:nvPicPr>
          <p:cNvPr id="7" name="Picture 6">
            <a:extLst>
              <a:ext uri="{FF2B5EF4-FFF2-40B4-BE49-F238E27FC236}">
                <a16:creationId xmlns:a16="http://schemas.microsoft.com/office/drawing/2014/main" id="{150AB176-51D8-4F62-99AE-0733A8959B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950182"/>
            <a:ext cx="2025444" cy="907818"/>
          </a:xfrm>
          <a:prstGeom prst="rect">
            <a:avLst/>
          </a:prstGeom>
        </p:spPr>
      </p:pic>
    </p:spTree>
    <p:extLst>
      <p:ext uri="{BB962C8B-B14F-4D97-AF65-F5344CB8AC3E}">
        <p14:creationId xmlns:p14="http://schemas.microsoft.com/office/powerpoint/2010/main" val="1570843953"/>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89648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45192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89648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23775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962717"/>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97724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89648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50261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962717"/>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24177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787797"/>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787797"/>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5259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787797"/>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787797"/>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636436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854162"/>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854162"/>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21964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854162"/>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854162"/>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6459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76071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270220"/>
          </a:xfrm>
          <a:noFill/>
        </p:spPr>
        <p:txBody>
          <a:bodyPr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79334361"/>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270220"/>
          </a:xfrm>
          <a:noFill/>
        </p:spPr>
        <p:txBody>
          <a:bodyPr tIns="91440" bIns="91440" anchor="t" anchorCtr="0">
            <a:spAutoFit/>
          </a:bodyPr>
          <a:lstStyle>
            <a:lvl1pPr>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35742773"/>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270220"/>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91048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0885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0853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3511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2529290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86769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053073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1" y="-312"/>
            <a:ext cx="12191377" cy="6858623"/>
          </a:xfrm>
          <a:prstGeom prst="rect">
            <a:avLst/>
          </a:prstGeom>
        </p:spPr>
      </p:pic>
      <p:pic>
        <p:nvPicPr>
          <p:cNvPr id="6" name="MS logo white - EMF"/>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white">
          <a:xfrm>
            <a:off x="451632" y="470067"/>
            <a:ext cx="1423303" cy="304828"/>
          </a:xfrm>
          <a:prstGeom prst="rect">
            <a:avLst/>
          </a:prstGeom>
        </p:spPr>
      </p:pic>
      <p:pic>
        <p:nvPicPr>
          <p:cNvPr id="7" name="Picture 6"/>
          <p:cNvPicPr>
            <a:picLocks noChangeAspect="1"/>
          </p:cNvPicPr>
          <p:nvPr userDrawn="1"/>
        </p:nvPicPr>
        <p:blipFill>
          <a:blip r:embed="rId4"/>
          <a:stretch>
            <a:fillRect/>
          </a:stretch>
        </p:blipFill>
        <p:spPr>
          <a:xfrm>
            <a:off x="409135" y="4234751"/>
            <a:ext cx="4552746" cy="1793084"/>
          </a:xfrm>
          <a:prstGeom prst="rect">
            <a:avLst/>
          </a:prstGeom>
        </p:spPr>
      </p:pic>
    </p:spTree>
    <p:extLst>
      <p:ext uri="{BB962C8B-B14F-4D97-AF65-F5344CB8AC3E}">
        <p14:creationId xmlns:p14="http://schemas.microsoft.com/office/powerpoint/2010/main" val="3177927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3" name="Text Placeholder 2"/>
          <p:cNvSpPr>
            <a:spLocks noGrp="1"/>
          </p:cNvSpPr>
          <p:nvPr>
            <p:ph type="body" sz="quarter" idx="13" hasCustomPrompt="1"/>
          </p:nvPr>
        </p:nvSpPr>
        <p:spPr>
          <a:xfrm>
            <a:off x="7440638" y="291069"/>
            <a:ext cx="4482124" cy="506972"/>
          </a:xfrm>
        </p:spPr>
        <p:txBody>
          <a:bodyPr/>
          <a:lstStyle>
            <a:lvl1pPr marL="0" indent="0" algn="r">
              <a:buNone/>
              <a:defRPr sz="2353">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Session code</a:t>
            </a:r>
          </a:p>
        </p:txBody>
      </p:sp>
    </p:spTree>
    <p:extLst>
      <p:ext uri="{BB962C8B-B14F-4D97-AF65-F5344CB8AC3E}">
        <p14:creationId xmlns:p14="http://schemas.microsoft.com/office/powerpoint/2010/main" val="2280565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004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958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9918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89682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5997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5954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1" y="1"/>
            <a:ext cx="11925080" cy="756465"/>
          </a:xfrm>
        </p:spPr>
        <p:txBody>
          <a:bodyPr lIns="91440" tIns="91440" rIns="0"/>
          <a:lstStyle>
            <a:lvl1pPr>
              <a:defRPr sz="2157">
                <a:solidFill>
                  <a:schemeClr val="bg2"/>
                </a:solidFill>
                <a:latin typeface="+mn-lt"/>
              </a:defRPr>
            </a:lvl1pPr>
          </a:lstStyle>
          <a:p>
            <a:r>
              <a:rPr lang="en-US"/>
              <a:t>Click to edit Master title style</a:t>
            </a:r>
          </a:p>
        </p:txBody>
      </p:sp>
      <p:sp>
        <p:nvSpPr>
          <p:cNvPr id="4" name="Rectangle 3">
            <a:extLst>
              <a:ext uri="{FF2B5EF4-FFF2-40B4-BE49-F238E27FC236}">
                <a16:creationId xmlns:a16="http://schemas.microsoft.com/office/drawing/2014/main" id="{FF57A33A-3D8F-4CA0-9CBC-4D552F0603A6}"/>
              </a:ext>
            </a:extLst>
          </p:cNvPr>
          <p:cNvSpPr/>
          <p:nvPr userDrawn="1"/>
        </p:nvSpPr>
        <p:spPr>
          <a:xfrm>
            <a:off x="10665090" y="6597848"/>
            <a:ext cx="1353368" cy="233871"/>
          </a:xfrm>
          <a:prstGeom prst="rect">
            <a:avLst/>
          </a:prstGeom>
        </p:spPr>
        <p:txBody>
          <a:bodyPr wrap="none">
            <a:spAutoFit/>
          </a:bodyPr>
          <a:lstStyle/>
          <a:p>
            <a:pPr algn="r"/>
            <a:r>
              <a:rPr lang="en-US" sz="931">
                <a:solidFill>
                  <a:schemeClr val="bg1"/>
                </a:solidFill>
                <a:effectLst/>
                <a:latin typeface="Segoe UI" panose="020B0502040204020203" pitchFamily="34" charset="0"/>
                <a:ea typeface="PMingLiU" panose="02020500000000000000" pitchFamily="18" charset="-120"/>
                <a:cs typeface="Segoe UI" panose="020B0502040204020203" pitchFamily="34" charset="0"/>
              </a:rPr>
              <a:t>Microsoft Confidential</a:t>
            </a:r>
            <a:endParaRPr lang="en-US" sz="931">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909033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25690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002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5667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6263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artner outcome layout 1">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77" y="0"/>
            <a:ext cx="12191623" cy="6858000"/>
          </a:xfrm>
          <a:prstGeom prst="rect">
            <a:avLst/>
          </a:prstGeom>
        </p:spPr>
      </p:pic>
      <p:sp>
        <p:nvSpPr>
          <p:cNvPr id="3" name="Rectangle 2"/>
          <p:cNvSpPr/>
          <p:nvPr userDrawn="1"/>
        </p:nvSpPr>
        <p:spPr bwMode="auto">
          <a:xfrm>
            <a:off x="269303" y="1815225"/>
            <a:ext cx="6277778" cy="3317242"/>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921" b="0" i="0" u="none" strike="noStrike" kern="1200" cap="none" spc="-98" normalizeH="0" baseline="0" noProof="0" dirty="0">
              <a:ln w="3175">
                <a:noFill/>
              </a:ln>
              <a:gradFill>
                <a:gsLst>
                  <a:gs pos="5833">
                    <a:srgbClr val="FFFFFF"/>
                  </a:gs>
                  <a:gs pos="100000">
                    <a:srgbClr val="FFFFFF"/>
                  </a:gs>
                </a:gsLst>
                <a:lin ang="5400000" scaled="0"/>
              </a:gradFill>
              <a:effectLst/>
              <a:uLnTx/>
              <a:uFillTx/>
              <a:latin typeface="Segoe UI Light"/>
              <a:ea typeface="+mn-ea"/>
              <a:cs typeface="Segoe UI" pitchFamily="34" charset="0"/>
            </a:endParaRPr>
          </a:p>
        </p:txBody>
      </p:sp>
      <p:sp>
        <p:nvSpPr>
          <p:cNvPr id="5" name="Text Placeholder 4"/>
          <p:cNvSpPr>
            <a:spLocks noGrp="1"/>
          </p:cNvSpPr>
          <p:nvPr>
            <p:ph type="body" sz="quarter" idx="10"/>
          </p:nvPr>
        </p:nvSpPr>
        <p:spPr>
          <a:xfrm>
            <a:off x="269240" y="1814895"/>
            <a:ext cx="6278086" cy="3317572"/>
          </a:xfrm>
        </p:spPr>
        <p:txBody>
          <a:bodyPr lIns="182880" tIns="146304" rIns="182880" bIns="146304">
            <a:noAutofit/>
          </a:bodyPr>
          <a:lstStyle>
            <a:lvl1pPr marL="0" indent="0">
              <a:buNone/>
              <a:defRPr sz="3921"/>
            </a:lvl1pPr>
          </a:lstStyle>
          <a:p>
            <a:pPr lvl="0"/>
            <a:r>
              <a:rPr lang="en-US"/>
              <a:t>Edit Master text styles</a:t>
            </a:r>
          </a:p>
        </p:txBody>
      </p:sp>
    </p:spTree>
    <p:extLst>
      <p:ext uri="{BB962C8B-B14F-4D97-AF65-F5344CB8AC3E}">
        <p14:creationId xmlns:p14="http://schemas.microsoft.com/office/powerpoint/2010/main" val="924416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artner outcome layout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p:cNvSpPr/>
          <p:nvPr userDrawn="1"/>
        </p:nvSpPr>
        <p:spPr bwMode="auto">
          <a:xfrm>
            <a:off x="5647787" y="291069"/>
            <a:ext cx="6274974" cy="3317242"/>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5722" tIns="45722" rIns="45722" bIns="45722"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0" i="0" u="none" strike="noStrike" kern="0" cap="none" spc="-7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5644675" y="291068"/>
            <a:ext cx="6278086" cy="3317572"/>
          </a:xfrm>
        </p:spPr>
        <p:txBody>
          <a:bodyPr lIns="182880" tIns="146304" rIns="182880" bIns="146304">
            <a:noAutofit/>
          </a:bodyPr>
          <a:lstStyle>
            <a:lvl1pPr marL="0" indent="0">
              <a:buNone/>
              <a:defRPr sz="3921"/>
            </a:lvl1pPr>
          </a:lstStyle>
          <a:p>
            <a:pPr lvl="0"/>
            <a:r>
              <a:rPr lang="en-US"/>
              <a:t>Edit Master text styles</a:t>
            </a:r>
          </a:p>
        </p:txBody>
      </p:sp>
    </p:spTree>
    <p:extLst>
      <p:ext uri="{BB962C8B-B14F-4D97-AF65-F5344CB8AC3E}">
        <p14:creationId xmlns:p14="http://schemas.microsoft.com/office/powerpoint/2010/main" val="513943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artner outcome layout 3">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12706836" cy="6858000"/>
          </a:xfrm>
          <a:prstGeom prst="rect">
            <a:avLst/>
          </a:prstGeom>
        </p:spPr>
      </p:pic>
      <p:sp>
        <p:nvSpPr>
          <p:cNvPr id="3" name="Rectangle 2"/>
          <p:cNvSpPr/>
          <p:nvPr userDrawn="1"/>
        </p:nvSpPr>
        <p:spPr bwMode="auto">
          <a:xfrm>
            <a:off x="269239" y="291069"/>
            <a:ext cx="6274974" cy="3317242"/>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5722" tIns="45722" rIns="45722" bIns="45722"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0" i="0" u="none" strike="noStrike" kern="0" cap="none" spc="-7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269240" y="291068"/>
            <a:ext cx="6278086" cy="3317572"/>
          </a:xfrm>
        </p:spPr>
        <p:txBody>
          <a:bodyPr lIns="182880" tIns="146304" rIns="182880" bIns="146304">
            <a:noAutofit/>
          </a:bodyPr>
          <a:lstStyle>
            <a:lvl1pPr marL="0" indent="0">
              <a:buNone/>
              <a:defRPr sz="3921"/>
            </a:lvl1pPr>
          </a:lstStyle>
          <a:p>
            <a:pPr lvl="0"/>
            <a:r>
              <a:rPr lang="en-US"/>
              <a:t>Edit Master text styles</a:t>
            </a:r>
          </a:p>
        </p:txBody>
      </p:sp>
    </p:spTree>
    <p:extLst>
      <p:ext uri="{BB962C8B-B14F-4D97-AF65-F5344CB8AC3E}">
        <p14:creationId xmlns:p14="http://schemas.microsoft.com/office/powerpoint/2010/main" val="1222794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Inal outcome layout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065110" cy="899665"/>
          </a:xfrm>
        </p:spPr>
        <p:txBody>
          <a:bodyPr/>
          <a:lstStyle/>
          <a:p>
            <a:r>
              <a:rPr lang="en-US"/>
              <a:t>Click to edit Master title style</a:t>
            </a:r>
            <a:endParaRPr lang="en-US" dirty="0"/>
          </a:p>
        </p:txBody>
      </p:sp>
      <p:pic>
        <p:nvPicPr>
          <p:cNvPr id="3" name="Picture Placeholder 14"/>
          <p:cNvPicPr>
            <a:picLocks noChangeAspect="1"/>
          </p:cNvPicPr>
          <p:nvPr userDrawn="1"/>
        </p:nvPicPr>
        <p:blipFill>
          <a:blip r:embed="rId2" cstate="hqprint">
            <a:extLst>
              <a:ext uri="{28A0092B-C50C-407E-A947-70E740481C1C}">
                <a14:useLocalDpi xmlns:a14="http://schemas.microsoft.com/office/drawing/2010/main"/>
              </a:ext>
            </a:extLst>
          </a:blip>
          <a:srcRect l="16685" r="16685"/>
          <a:stretch>
            <a:fillRect/>
          </a:stretch>
        </p:blipFill>
        <p:spPr>
          <a:xfrm>
            <a:off x="5334350" y="0"/>
            <a:ext cx="6857650" cy="6856100"/>
          </a:xfrm>
          <a:prstGeom prst="rect">
            <a:avLst/>
          </a:prstGeom>
        </p:spPr>
      </p:pic>
      <p:sp>
        <p:nvSpPr>
          <p:cNvPr id="5" name="Text Placeholder 4"/>
          <p:cNvSpPr>
            <a:spLocks noGrp="1"/>
          </p:cNvSpPr>
          <p:nvPr>
            <p:ph type="body" sz="quarter" idx="10"/>
          </p:nvPr>
        </p:nvSpPr>
        <p:spPr>
          <a:xfrm>
            <a:off x="269239" y="2084172"/>
            <a:ext cx="5065733" cy="4482760"/>
          </a:xfrm>
        </p:spPr>
        <p:txBody>
          <a:bodyPr lIns="182880" tIns="146304" rIns="182880" bIns="146304">
            <a:noAutofit/>
          </a:bodyPr>
          <a:lstStyle>
            <a:lvl1pPr marL="0" indent="0">
              <a:buNone/>
              <a:defRPr sz="2353" b="0" i="1">
                <a:latin typeface="+mn-lt"/>
              </a:defRPr>
            </a:lvl1pPr>
          </a:lstStyle>
          <a:p>
            <a:pPr lvl="0"/>
            <a:r>
              <a:rPr lang="en-US"/>
              <a:t>Edit Master text styles</a:t>
            </a:r>
          </a:p>
        </p:txBody>
      </p:sp>
    </p:spTree>
    <p:extLst>
      <p:ext uri="{BB962C8B-B14F-4D97-AF65-F5344CB8AC3E}">
        <p14:creationId xmlns:p14="http://schemas.microsoft.com/office/powerpoint/2010/main" val="391380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5334350" y="0"/>
            <a:ext cx="6857650" cy="6856100"/>
          </a:xfrm>
          <a:prstGeom prst="rect">
            <a:avLst/>
          </a:prstGeom>
        </p:spPr>
      </p:pic>
      <p:sp>
        <p:nvSpPr>
          <p:cNvPr id="3" name="Title 2"/>
          <p:cNvSpPr>
            <a:spLocks noGrp="1"/>
          </p:cNvSpPr>
          <p:nvPr>
            <p:ph type="title"/>
          </p:nvPr>
        </p:nvSpPr>
        <p:spPr>
          <a:xfrm>
            <a:off x="269240" y="289511"/>
            <a:ext cx="5065110" cy="89966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69239" y="2084172"/>
            <a:ext cx="5065733" cy="4482760"/>
          </a:xfrm>
        </p:spPr>
        <p:txBody>
          <a:bodyPr lIns="182880" tIns="146304" rIns="182880" bIns="146304">
            <a:noAutofit/>
          </a:bodyPr>
          <a:lstStyle>
            <a:lvl1pPr marL="0" indent="0">
              <a:buNone/>
              <a:defRPr sz="2353" b="0" i="1">
                <a:latin typeface="+mn-lt"/>
              </a:defRPr>
            </a:lvl1pPr>
          </a:lstStyle>
          <a:p>
            <a:pPr lvl="0"/>
            <a:r>
              <a:rPr lang="en-US"/>
              <a:t>Edit Master text styles</a:t>
            </a:r>
          </a:p>
        </p:txBody>
      </p:sp>
    </p:spTree>
    <p:extLst>
      <p:ext uri="{BB962C8B-B14F-4D97-AF65-F5344CB8AC3E}">
        <p14:creationId xmlns:p14="http://schemas.microsoft.com/office/powerpoint/2010/main" val="310226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Inal outcome layout 3">
    <p:spTree>
      <p:nvGrpSpPr>
        <p:cNvPr id="1" name=""/>
        <p:cNvGrpSpPr/>
        <p:nvPr/>
      </p:nvGrpSpPr>
      <p:grpSpPr>
        <a:xfrm>
          <a:off x="0" y="0"/>
          <a:ext cx="0" cy="0"/>
          <a:chOff x="0" y="0"/>
          <a:chExt cx="0" cy="0"/>
        </a:xfrm>
      </p:grpSpPr>
      <p:pic>
        <p:nvPicPr>
          <p:cNvPr id="2" name="Picture Placeholder 15"/>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5334350" y="0"/>
            <a:ext cx="6857650" cy="6856100"/>
          </a:xfrm>
          <a:prstGeom prst="rect">
            <a:avLst/>
          </a:prstGeom>
        </p:spPr>
      </p:pic>
      <p:sp>
        <p:nvSpPr>
          <p:cNvPr id="3" name="Title 2"/>
          <p:cNvSpPr>
            <a:spLocks noGrp="1"/>
          </p:cNvSpPr>
          <p:nvPr>
            <p:ph type="title"/>
          </p:nvPr>
        </p:nvSpPr>
        <p:spPr>
          <a:xfrm>
            <a:off x="269240" y="289511"/>
            <a:ext cx="5065110" cy="89966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69239" y="2084172"/>
            <a:ext cx="5065733" cy="4482760"/>
          </a:xfrm>
        </p:spPr>
        <p:txBody>
          <a:bodyPr lIns="182880" tIns="146304" rIns="182880" bIns="146304">
            <a:noAutofit/>
          </a:bodyPr>
          <a:lstStyle>
            <a:lvl1pPr marL="0" indent="0">
              <a:buNone/>
              <a:defRPr sz="2353" b="0" i="1">
                <a:latin typeface="+mn-lt"/>
              </a:defRPr>
            </a:lvl1pPr>
          </a:lstStyle>
          <a:p>
            <a:pPr lvl="0"/>
            <a:r>
              <a:rPr lang="en-US"/>
              <a:t>Edit Master text styles</a:t>
            </a:r>
          </a:p>
        </p:txBody>
      </p:sp>
    </p:spTree>
    <p:extLst>
      <p:ext uri="{BB962C8B-B14F-4D97-AF65-F5344CB8AC3E}">
        <p14:creationId xmlns:p14="http://schemas.microsoft.com/office/powerpoint/2010/main" val="37403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40" y="179310"/>
            <a:ext cx="5737837" cy="756465"/>
          </a:xfrm>
        </p:spPr>
        <p:txBody>
          <a:bodyPr lIns="0" tIns="91440" rIns="0" bIns="0"/>
          <a:lstStyle>
            <a:lvl1pPr>
              <a:lnSpc>
                <a:spcPct val="110000"/>
              </a:lnSpc>
              <a:spcBef>
                <a:spcPts val="1176"/>
              </a:spcBef>
              <a:spcAft>
                <a:spcPts val="1176"/>
              </a:spcAft>
              <a:defRPr sz="2157">
                <a:solidFill>
                  <a:schemeClr val="bg2"/>
                </a:solidFill>
                <a:latin typeface="+mn-lt"/>
              </a:defRPr>
            </a:lvl1pPr>
          </a:lstStyle>
          <a:p>
            <a:r>
              <a:rPr lang="en-US"/>
              <a:t>Click to edit Master title style</a:t>
            </a:r>
          </a:p>
        </p:txBody>
      </p:sp>
      <p:sp>
        <p:nvSpPr>
          <p:cNvPr id="4" name="Rectangle 3">
            <a:extLst>
              <a:ext uri="{FF2B5EF4-FFF2-40B4-BE49-F238E27FC236}">
                <a16:creationId xmlns:a16="http://schemas.microsoft.com/office/drawing/2014/main" id="{FF57A33A-3D8F-4CA0-9CBC-4D552F0603A6}"/>
              </a:ext>
            </a:extLst>
          </p:cNvPr>
          <p:cNvSpPr/>
          <p:nvPr userDrawn="1"/>
        </p:nvSpPr>
        <p:spPr>
          <a:xfrm>
            <a:off x="10665090" y="6597848"/>
            <a:ext cx="1353368" cy="233871"/>
          </a:xfrm>
          <a:prstGeom prst="rect">
            <a:avLst/>
          </a:prstGeom>
        </p:spPr>
        <p:txBody>
          <a:bodyPr wrap="none">
            <a:spAutoFit/>
          </a:bodyPr>
          <a:lstStyle/>
          <a:p>
            <a:pPr algn="r"/>
            <a:r>
              <a:rPr lang="en-US" sz="931">
                <a:solidFill>
                  <a:schemeClr val="bg1"/>
                </a:solidFill>
                <a:effectLst/>
                <a:latin typeface="Segoe UI" panose="020B0502040204020203" pitchFamily="34" charset="0"/>
                <a:ea typeface="PMingLiU" panose="02020500000000000000" pitchFamily="18" charset="-120"/>
                <a:cs typeface="Segoe UI" panose="020B0502040204020203" pitchFamily="34" charset="0"/>
              </a:rPr>
              <a:t>Microsoft Confidential</a:t>
            </a:r>
            <a:endParaRPr lang="en-US" sz="931">
              <a:solidFill>
                <a:schemeClr val="bg1"/>
              </a:solidFill>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01F61F92-46EF-4AD5-B4FC-1EFA03DD2C5D}"/>
              </a:ext>
            </a:extLst>
          </p:cNvPr>
          <p:cNvSpPr>
            <a:spLocks noGrp="1"/>
          </p:cNvSpPr>
          <p:nvPr>
            <p:ph type="body" sz="quarter" idx="10"/>
          </p:nvPr>
        </p:nvSpPr>
        <p:spPr>
          <a:xfrm>
            <a:off x="6096001" y="179310"/>
            <a:ext cx="5826761" cy="546203"/>
          </a:xfrm>
        </p:spPr>
        <p:txBody>
          <a:bodyPr tIns="91440"/>
          <a:lstStyle>
            <a:lvl1pPr marL="0" indent="0">
              <a:lnSpc>
                <a:spcPct val="110000"/>
              </a:lnSpc>
              <a:spcBef>
                <a:spcPts val="1176"/>
              </a:spcBef>
              <a:spcAft>
                <a:spcPts val="1176"/>
              </a:spcAft>
              <a:buNone/>
              <a:defRPr sz="2157">
                <a:solidFill>
                  <a:schemeClr val="bg2"/>
                </a:solidFill>
                <a:latin typeface="+mn-lt"/>
              </a:defRPr>
            </a:lvl1pPr>
          </a:lstStyle>
          <a:p>
            <a:pPr lvl="0"/>
            <a:endParaRPr lang="en-US"/>
          </a:p>
        </p:txBody>
      </p:sp>
    </p:spTree>
    <p:extLst>
      <p:ext uri="{BB962C8B-B14F-4D97-AF65-F5344CB8AC3E}">
        <p14:creationId xmlns:p14="http://schemas.microsoft.com/office/powerpoint/2010/main" val="68722427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73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898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685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17339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8178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7729077" y="6356690"/>
            <a:ext cx="4023333" cy="256504"/>
          </a:xfrm>
          <a:prstGeom prst="rect">
            <a:avLst/>
          </a:prstGeom>
          <a:noFill/>
        </p:spPr>
        <p:txBody>
          <a:bodyPr wrap="none" lIns="0" tIns="0" rIns="0" bIns="0" rtlCol="0">
            <a:spAutoFit/>
          </a:bodyPr>
          <a:lstStyle/>
          <a:p>
            <a:pPr algn="r"/>
            <a:r>
              <a:rPr lang="en-CA" sz="1667"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287170168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8279120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976220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17024779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868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18097549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86720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86712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9852889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07282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1008868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637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9043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0475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64719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42"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88462022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
        <p:nvSpPr>
          <p:cNvPr id="6" name="Text Placeholder 3">
            <a:extLst>
              <a:ext uri="{FF2B5EF4-FFF2-40B4-BE49-F238E27FC236}">
                <a16:creationId xmlns:a16="http://schemas.microsoft.com/office/drawing/2014/main" id="{A2348ECF-26C5-46F7-AB4A-94957FAB561F}"/>
              </a:ext>
            </a:extLst>
          </p:cNvPr>
          <p:cNvSpPr>
            <a:spLocks noGrp="1"/>
          </p:cNvSpPr>
          <p:nvPr>
            <p:ph type="body" sz="quarter" idx="10"/>
          </p:nvPr>
        </p:nvSpPr>
        <p:spPr>
          <a:xfrm>
            <a:off x="269240" y="1189178"/>
            <a:ext cx="11653523" cy="2356691"/>
          </a:xfrm>
        </p:spPr>
        <p:txBody>
          <a:bodyPr>
            <a:spAutoFit/>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a:lnSpc>
                <a:spcPct val="95000"/>
              </a:lnSpc>
              <a:spcBef>
                <a:spcPts val="588"/>
              </a:spcBef>
              <a:spcAft>
                <a:spcPts val="588"/>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10913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80451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653912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Tree>
    <p:extLst>
      <p:ext uri="{BB962C8B-B14F-4D97-AF65-F5344CB8AC3E}">
        <p14:creationId xmlns:p14="http://schemas.microsoft.com/office/powerpoint/2010/main" val="2868657852"/>
      </p:ext>
    </p:extLst>
  </p:cSld>
  <p:clrMapOvr>
    <a:masterClrMapping/>
  </p:clrMapOvr>
  <p:transition advClick="0">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5"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13752665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87715"/>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174481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91130"/>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965434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4">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269239" y="6558796"/>
            <a:ext cx="3859607" cy="134483"/>
          </a:xfrm>
          <a:prstGeom prst="rect">
            <a:avLst/>
          </a:prstGeom>
        </p:spPr>
        <p:txBody>
          <a:bodyPr/>
          <a:lstStyle>
            <a:lvl1pPr fontAlgn="base">
              <a:spcBef>
                <a:spcPct val="0"/>
              </a:spcBef>
              <a:spcAft>
                <a:spcPct val="0"/>
              </a:spcAft>
              <a:defRPr dirty="0" smtClean="0">
                <a:solidFill>
                  <a:srgbClr val="505050"/>
                </a:solidFill>
              </a:defRPr>
            </a:lvl1pPr>
          </a:lstStyle>
          <a:p>
            <a:pPr defTabSz="914049">
              <a:defRPr/>
            </a:pPr>
            <a:r>
              <a:rPr lang="en-US"/>
              <a:t>Microsoft Confidential</a:t>
            </a:r>
          </a:p>
        </p:txBody>
      </p:sp>
      <p:sp>
        <p:nvSpPr>
          <p:cNvPr id="5" name="Slide Number Placeholder 3"/>
          <p:cNvSpPr>
            <a:spLocks noGrp="1"/>
          </p:cNvSpPr>
          <p:nvPr>
            <p:ph type="sldNum" sz="quarter" idx="15"/>
          </p:nvPr>
        </p:nvSpPr>
        <p:spPr>
          <a:xfrm>
            <a:off x="11367166" y="6558796"/>
            <a:ext cx="555596" cy="134483"/>
          </a:xfrm>
          <a:prstGeom prst="rect">
            <a:avLst/>
          </a:prstGeom>
        </p:spPr>
        <p:txBody>
          <a:bodyPr/>
          <a:lstStyle>
            <a:lvl1pPr defTabSz="912803"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75868481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055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055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225">
              <a:defRPr/>
            </a:pPr>
            <a:fld id="{E35FFCD0-55DC-4FA1-A75B-CAC7F2FFA607}" type="datetimeFigureOut">
              <a:rPr lang="en-US" sz="1765" kern="0" smtClean="0">
                <a:solidFill>
                  <a:prstClr val="black">
                    <a:tint val="75000"/>
                  </a:prstClr>
                </a:solidFill>
              </a:rPr>
              <a:pPr defTabSz="914225">
                <a:defRPr/>
              </a:pPr>
              <a:t>9/5/2018</a:t>
            </a:fld>
            <a:endParaRPr lang="en-US" sz="1765" kern="0">
              <a:solidFill>
                <a:prstClr val="black">
                  <a:tint val="75000"/>
                </a:prstClr>
              </a:solidFill>
            </a:endParaRPr>
          </a:p>
        </p:txBody>
      </p:sp>
      <p:sp>
        <p:nvSpPr>
          <p:cNvPr id="6" name="Footer Placeholder 5"/>
          <p:cNvSpPr>
            <a:spLocks noGrp="1"/>
          </p:cNvSpPr>
          <p:nvPr>
            <p:ph type="ftr" sz="quarter" idx="11"/>
          </p:nvPr>
        </p:nvSpPr>
        <p:spPr/>
        <p:txBody>
          <a:bodyPr/>
          <a:lstStyle/>
          <a:p>
            <a:pPr defTabSz="914225">
              <a:defRPr/>
            </a:pPr>
            <a:endParaRPr lang="en-US" sz="1765" kern="0">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defRPr/>
            </a:pPr>
            <a:fld id="{6A59D5AF-717C-4F63-B565-3835D17431FA}" type="slidenum">
              <a:rPr lang="en-US" sz="1765" kern="0" smtClean="0">
                <a:solidFill>
                  <a:prstClr val="black">
                    <a:tint val="75000"/>
                  </a:prstClr>
                </a:solidFill>
              </a:rPr>
              <a:pPr defTabSz="914225">
                <a:defRPr/>
              </a:pPr>
              <a:t>‹#›</a:t>
            </a:fld>
            <a:endParaRPr lang="en-US" sz="1765" kern="0">
              <a:solidFill>
                <a:prstClr val="black">
                  <a:tint val="75000"/>
                </a:prstClr>
              </a:solidFill>
            </a:endParaRPr>
          </a:p>
        </p:txBody>
      </p:sp>
    </p:spTree>
    <p:extLst>
      <p:ext uri="{BB962C8B-B14F-4D97-AF65-F5344CB8AC3E}">
        <p14:creationId xmlns:p14="http://schemas.microsoft.com/office/powerpoint/2010/main" val="145730008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3855849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783334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418479" y="175188"/>
            <a:ext cx="9506601" cy="581277"/>
          </a:xfrm>
        </p:spPr>
        <p:txBody>
          <a:bodyPr lIns="91440" tIns="91440" rIns="0"/>
          <a:lstStyle>
            <a:lvl1pPr>
              <a:lnSpc>
                <a:spcPct val="110000"/>
              </a:lnSpc>
              <a:spcBef>
                <a:spcPts val="1176"/>
              </a:spcBef>
              <a:spcAft>
                <a:spcPts val="1176"/>
              </a:spcAft>
              <a:defRPr sz="2157">
                <a:solidFill>
                  <a:schemeClr val="bg2"/>
                </a:solidFill>
                <a:latin typeface="+mn-lt"/>
              </a:defRPr>
            </a:lvl1pPr>
          </a:lstStyle>
          <a:p>
            <a:r>
              <a:rPr lang="en-US"/>
              <a:t>Click to edit Master title style</a:t>
            </a:r>
          </a:p>
        </p:txBody>
      </p:sp>
      <p:sp>
        <p:nvSpPr>
          <p:cNvPr id="3" name="Rectangle 2">
            <a:extLst>
              <a:ext uri="{FF2B5EF4-FFF2-40B4-BE49-F238E27FC236}">
                <a16:creationId xmlns:a16="http://schemas.microsoft.com/office/drawing/2014/main" id="{4F243B09-5841-4563-9530-811E07832996}"/>
              </a:ext>
            </a:extLst>
          </p:cNvPr>
          <p:cNvSpPr/>
          <p:nvPr userDrawn="1"/>
        </p:nvSpPr>
        <p:spPr bwMode="auto">
          <a:xfrm>
            <a:off x="0" y="0"/>
            <a:ext cx="2241062"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347527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522"/>
          </a:xfrm>
        </p:spPr>
        <p:txBody>
          <a:bodyPr>
            <a:spAutoFit/>
          </a:bodyPr>
          <a:lstStyle>
            <a:lvl3pPr>
              <a:defRPr sz="2352"/>
            </a:lvl3pPr>
            <a:lvl4pPr>
              <a:defRPr sz="1960"/>
            </a:lvl4pPr>
            <a:lvl5pPr>
              <a:defRPr sz="196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81686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6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09362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3"/>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a:xfrm>
            <a:off x="8850631" y="6356351"/>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7" y="1143000"/>
            <a:ext cx="11173968" cy="2055050"/>
          </a:xfrm>
        </p:spPr>
        <p:txBody>
          <a:bodyPr/>
          <a:lstStyle>
            <a:lvl2pPr>
              <a:buSzPct val="9000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98684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5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498992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74846"/>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39"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113353056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1"/>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1"/>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1"/>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340172446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34319267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55050"/>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22752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36707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ue bar">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3903150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2521552"/>
            <a:ext cx="9423291" cy="3595546"/>
          </a:xfrm>
          <a:noFill/>
        </p:spPr>
        <p:txBody>
          <a:bodyPr lIns="146304" tIns="0" rIns="0" bIns="91440" anchor="t" anchorCtr="0"/>
          <a:lstStyle>
            <a:lvl1pPr>
              <a:defRPr sz="5293" spc="-98" baseline="0">
                <a:solidFill>
                  <a:schemeClr val="tx1"/>
                </a:solidFill>
              </a:defRPr>
            </a:lvl1pPr>
          </a:lstStyle>
          <a:p>
            <a:r>
              <a:rPr lang="en-US"/>
              <a:t>Lorem ipsum</a:t>
            </a:r>
          </a:p>
        </p:txBody>
      </p:sp>
    </p:spTree>
    <p:extLst>
      <p:ext uri="{BB962C8B-B14F-4D97-AF65-F5344CB8AC3E}">
        <p14:creationId xmlns:p14="http://schemas.microsoft.com/office/powerpoint/2010/main" val="28776928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190456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80083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492798"/>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1059892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74846"/>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1"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250357092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1" y="3376961"/>
            <a:ext cx="11684000" cy="2235200"/>
          </a:xfrm>
          <a:prstGeom prst="rect">
            <a:avLst/>
          </a:prstGeom>
          <a:noFill/>
          <a:ln>
            <a:noFill/>
          </a:ln>
        </p:spPr>
        <p:txBody>
          <a:bodyPr vert="horz" wrap="square" lIns="243805" tIns="182854" rIns="121903" bIns="60952" rtlCol="0" anchor="t" anchorCtr="0">
            <a:noAutofit/>
          </a:bodyPr>
          <a:lstStyle/>
          <a:p>
            <a:pPr defTabSz="609468">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468">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468">
              <a:lnSpc>
                <a:spcPct val="90000"/>
              </a:lnSpc>
              <a:spcAft>
                <a:spcPts val="800"/>
              </a:spcAft>
            </a:pPr>
            <a:r>
              <a:rPr lang="en-US" sz="1333" dirty="0">
                <a:solidFill>
                  <a:srgbClr val="000000">
                    <a:alpha val="87000"/>
                  </a:srgbClr>
                </a:solidFill>
              </a:rPr>
              <a:t>For more information, see Use of Microsoft Copyrighted Content at</a:t>
            </a:r>
          </a:p>
          <a:p>
            <a:pPr algn="ctr" defTabSz="609468">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05" tIns="182854" rIns="121903" bIns="60952" rtlCol="0" anchor="ctr" anchorCtr="0">
            <a:noAutofit/>
          </a:bodyPr>
          <a:lstStyle/>
          <a:p>
            <a:pPr defTabSz="609468"/>
            <a:r>
              <a:rPr lang="en-US" sz="1467" b="1" dirty="0">
                <a:solidFill>
                  <a:srgbClr val="000000"/>
                </a:solidFill>
              </a:rPr>
              <a:t>Conditions and Terms of Use</a:t>
            </a:r>
            <a:endParaRPr lang="en-US" sz="1467" dirty="0">
              <a:solidFill>
                <a:srgbClr val="000000"/>
              </a:solidFill>
            </a:endParaRPr>
          </a:p>
        </p:txBody>
      </p:sp>
      <p:sp>
        <p:nvSpPr>
          <p:cNvPr id="8" name="TextBox 7"/>
          <p:cNvSpPr txBox="1"/>
          <p:nvPr userDrawn="1"/>
        </p:nvSpPr>
        <p:spPr>
          <a:xfrm>
            <a:off x="307789" y="2868962"/>
            <a:ext cx="3149600" cy="370545"/>
          </a:xfrm>
          <a:prstGeom prst="rect">
            <a:avLst/>
          </a:prstGeom>
          <a:noFill/>
          <a:ln>
            <a:noFill/>
          </a:ln>
        </p:spPr>
        <p:txBody>
          <a:bodyPr vert="horz" wrap="none" lIns="243805" tIns="182854" rIns="121903" bIns="60952" rtlCol="0" anchor="ctr" anchorCtr="0">
            <a:noAutofit/>
          </a:bodyPr>
          <a:lstStyle/>
          <a:p>
            <a:pPr defTabSz="609468"/>
            <a:r>
              <a:rPr lang="en-US" sz="1467" b="1" dirty="0">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05" tIns="182854" rIns="121903" bIns="60952" rtlCol="0" anchor="ctr" anchorCtr="0">
            <a:noAutofit/>
          </a:bodyPr>
          <a:lstStyle/>
          <a:p>
            <a:pPr defTabSz="609468"/>
            <a:r>
              <a:rPr lang="en-US" sz="1067" dirty="0">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05" tIns="182854" rIns="121903" bIns="60952" rtlCol="0" anchor="ctr" anchorCtr="0">
            <a:noAutofit/>
          </a:bodyPr>
          <a:lstStyle/>
          <a:p>
            <a:pPr defTabSz="609468"/>
            <a:r>
              <a:rPr lang="en-US" sz="1067" dirty="0">
                <a:solidFill>
                  <a:srgbClr val="277EB5"/>
                </a:solidFill>
              </a:rPr>
              <a:t>© 2013 Microsoft Corporation. All rights reserved.</a:t>
            </a:r>
          </a:p>
        </p:txBody>
      </p:sp>
      <p:sp>
        <p:nvSpPr>
          <p:cNvPr id="11" name="TextBox 10"/>
          <p:cNvSpPr txBox="1"/>
          <p:nvPr userDrawn="1"/>
        </p:nvSpPr>
        <p:spPr>
          <a:xfrm>
            <a:off x="304801" y="613936"/>
            <a:ext cx="11684000" cy="2438400"/>
          </a:xfrm>
          <a:prstGeom prst="rect">
            <a:avLst/>
          </a:prstGeom>
          <a:noFill/>
          <a:ln>
            <a:noFill/>
          </a:ln>
        </p:spPr>
        <p:txBody>
          <a:bodyPr vert="horz" wrap="square" lIns="243805" tIns="182854" rIns="121903" bIns="60952" rtlCol="0" anchor="t" anchorCtr="0">
            <a:normAutofit lnSpcReduction="10000"/>
          </a:bodyPr>
          <a:lstStyle/>
          <a:p>
            <a:pPr defTabSz="609468">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468">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468">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468">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119938018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1"/>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5" name="Slide Number Placeholder 4"/>
          <p:cNvSpPr>
            <a:spLocks noGrp="1"/>
          </p:cNvSpPr>
          <p:nvPr>
            <p:ph type="sldNum" sz="quarter" idx="12"/>
          </p:nvPr>
        </p:nvSpPr>
        <p:spPr>
          <a:xfrm>
            <a:off x="8850631" y="6356351"/>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8161695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1"/>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41519455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1"/>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5" name="Slide Number Placeholder 4"/>
          <p:cNvSpPr>
            <a:spLocks noGrp="1"/>
          </p:cNvSpPr>
          <p:nvPr>
            <p:ph type="sldNum" sz="quarter" idx="12"/>
          </p:nvPr>
        </p:nvSpPr>
        <p:spPr>
          <a:xfrm>
            <a:off x="8850631" y="6356351"/>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38180678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74846"/>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39"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393775937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378565"/>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1"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74846"/>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36603747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1"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4740934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81.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50" Type="http://schemas.openxmlformats.org/officeDocument/2006/relationships/slideLayout" Target="../slideLayouts/slideLayout105.xml"/><Relationship Id="rId55" Type="http://schemas.openxmlformats.org/officeDocument/2006/relationships/slideLayout" Target="../slideLayouts/slideLayout110.xml"/><Relationship Id="rId63" Type="http://schemas.openxmlformats.org/officeDocument/2006/relationships/slideLayout" Target="../slideLayouts/slideLayout11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3" Type="http://schemas.openxmlformats.org/officeDocument/2006/relationships/slideLayout" Target="../slideLayouts/slideLayout108.xml"/><Relationship Id="rId58" Type="http://schemas.openxmlformats.org/officeDocument/2006/relationships/slideLayout" Target="../slideLayouts/slideLayout113.xml"/><Relationship Id="rId5" Type="http://schemas.openxmlformats.org/officeDocument/2006/relationships/slideLayout" Target="../slideLayouts/slideLayout60.xml"/><Relationship Id="rId61" Type="http://schemas.openxmlformats.org/officeDocument/2006/relationships/slideLayout" Target="../slideLayouts/slideLayout116.xml"/><Relationship Id="rId19" Type="http://schemas.openxmlformats.org/officeDocument/2006/relationships/slideLayout" Target="../slideLayouts/slideLayout7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slideLayout" Target="../slideLayouts/slideLayout103.xml"/><Relationship Id="rId56" Type="http://schemas.openxmlformats.org/officeDocument/2006/relationships/slideLayout" Target="../slideLayouts/slideLayout111.xml"/><Relationship Id="rId64" Type="http://schemas.openxmlformats.org/officeDocument/2006/relationships/slideLayout" Target="../slideLayouts/slideLayout119.xml"/><Relationship Id="rId8" Type="http://schemas.openxmlformats.org/officeDocument/2006/relationships/slideLayout" Target="../slideLayouts/slideLayout63.xml"/><Relationship Id="rId51" Type="http://schemas.openxmlformats.org/officeDocument/2006/relationships/slideLayout" Target="../slideLayouts/slideLayout106.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59" Type="http://schemas.openxmlformats.org/officeDocument/2006/relationships/slideLayout" Target="../slideLayouts/slideLayout114.xml"/><Relationship Id="rId20" Type="http://schemas.openxmlformats.org/officeDocument/2006/relationships/slideLayout" Target="../slideLayouts/slideLayout75.xml"/><Relationship Id="rId41" Type="http://schemas.openxmlformats.org/officeDocument/2006/relationships/slideLayout" Target="../slideLayouts/slideLayout96.xml"/><Relationship Id="rId54" Type="http://schemas.openxmlformats.org/officeDocument/2006/relationships/slideLayout" Target="../slideLayouts/slideLayout109.xml"/><Relationship Id="rId62" Type="http://schemas.openxmlformats.org/officeDocument/2006/relationships/slideLayout" Target="../slideLayouts/slideLayout11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49" Type="http://schemas.openxmlformats.org/officeDocument/2006/relationships/slideLayout" Target="../slideLayouts/slideLayout104.xml"/><Relationship Id="rId57" Type="http://schemas.openxmlformats.org/officeDocument/2006/relationships/slideLayout" Target="../slideLayouts/slideLayout112.xml"/><Relationship Id="rId10" Type="http://schemas.openxmlformats.org/officeDocument/2006/relationships/slideLayout" Target="../slideLayouts/slideLayout65.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52" Type="http://schemas.openxmlformats.org/officeDocument/2006/relationships/slideLayout" Target="../slideLayouts/slideLayout107.xml"/><Relationship Id="rId60" Type="http://schemas.openxmlformats.org/officeDocument/2006/relationships/slideLayout" Target="../slideLayouts/slideLayout115.xml"/><Relationship Id="rId65" Type="http://schemas.openxmlformats.org/officeDocument/2006/relationships/theme" Target="../theme/theme3.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9"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0" tIns="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1559" y="1486472"/>
            <a:ext cx="11653521" cy="1961373"/>
          </a:xfrm>
          <a:prstGeom prst="rect">
            <a:avLst/>
          </a:prstGeom>
        </p:spPr>
        <p:txBody>
          <a:bodyPr vert="horz" wrap="square" lIns="0"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2796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transition>
    <p:fade/>
  </p:transition>
  <p:txStyles>
    <p:titleStyle>
      <a:lvl1pPr algn="l" defTabSz="914192" rtl="0" eaLnBrk="1" latinLnBrk="0" hangingPunct="1">
        <a:lnSpc>
          <a:spcPct val="100000"/>
        </a:lnSpc>
        <a:spcBef>
          <a:spcPts val="588"/>
        </a:spcBef>
        <a:spcAft>
          <a:spcPts val="588"/>
        </a:spcAft>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guide id="30" orient="horz" pos="283">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035883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37941"/>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5" r:id="rId37"/>
    <p:sldLayoutId id="2147483756" r:id="rId38"/>
    <p:sldLayoutId id="2147483757" r:id="rId39"/>
    <p:sldLayoutId id="2147483758" r:id="rId40"/>
    <p:sldLayoutId id="2147483759" r:id="rId41"/>
    <p:sldLayoutId id="2147483760" r:id="rId42"/>
    <p:sldLayoutId id="2147483761" r:id="rId43"/>
    <p:sldLayoutId id="2147483762" r:id="rId44"/>
    <p:sldLayoutId id="2147483763" r:id="rId45"/>
    <p:sldLayoutId id="2147483764" r:id="rId46"/>
    <p:sldLayoutId id="2147483765" r:id="rId47"/>
    <p:sldLayoutId id="2147483766" r:id="rId48"/>
    <p:sldLayoutId id="2147483767" r:id="rId49"/>
    <p:sldLayoutId id="2147483768" r:id="rId50"/>
    <p:sldLayoutId id="2147483769" r:id="rId51"/>
    <p:sldLayoutId id="2147483770" r:id="rId52"/>
    <p:sldLayoutId id="2147483771" r:id="rId53"/>
    <p:sldLayoutId id="2147483772" r:id="rId54"/>
    <p:sldLayoutId id="2147483773" r:id="rId55"/>
    <p:sldLayoutId id="2147483774" r:id="rId56"/>
    <p:sldLayoutId id="2147483775" r:id="rId57"/>
    <p:sldLayoutId id="2147483776" r:id="rId58"/>
    <p:sldLayoutId id="2147483777" r:id="rId59"/>
    <p:sldLayoutId id="2147483778" r:id="rId60"/>
    <p:sldLayoutId id="2147483779" r:id="rId61"/>
    <p:sldLayoutId id="2147483780" r:id="rId62"/>
    <p:sldLayoutId id="2147483783" r:id="rId63"/>
    <p:sldLayoutId id="2147483784" r:id="rId64"/>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11.xml"/><Relationship Id="rId1" Type="http://schemas.openxmlformats.org/officeDocument/2006/relationships/slideLayout" Target="../slideLayouts/slideLayout66.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40.png"/><Relationship Id="rId26" Type="http://schemas.openxmlformats.org/officeDocument/2006/relationships/image" Target="../media/image48.png"/><Relationship Id="rId39" Type="http://schemas.openxmlformats.org/officeDocument/2006/relationships/image" Target="../media/image61.png"/><Relationship Id="rId21" Type="http://schemas.openxmlformats.org/officeDocument/2006/relationships/image" Target="../media/image43.png"/><Relationship Id="rId34" Type="http://schemas.openxmlformats.org/officeDocument/2006/relationships/image" Target="../media/image56.png"/><Relationship Id="rId7" Type="http://schemas.openxmlformats.org/officeDocument/2006/relationships/image" Target="../media/image31.png"/><Relationship Id="rId12" Type="http://schemas.openxmlformats.org/officeDocument/2006/relationships/hyperlink" Target="http://www.asd.gov.au/infosec/irap/index.htm" TargetMode="External"/><Relationship Id="rId17" Type="http://schemas.openxmlformats.org/officeDocument/2006/relationships/image" Target="../media/image39.jpeg"/><Relationship Id="rId25" Type="http://schemas.openxmlformats.org/officeDocument/2006/relationships/image" Target="../media/image47.jpeg"/><Relationship Id="rId33" Type="http://schemas.openxmlformats.org/officeDocument/2006/relationships/image" Target="../media/image55.jpeg"/><Relationship Id="rId38" Type="http://schemas.openxmlformats.org/officeDocument/2006/relationships/image" Target="../media/image60.png"/><Relationship Id="rId2" Type="http://schemas.openxmlformats.org/officeDocument/2006/relationships/notesSlide" Target="../notesSlides/notesSlide13.xml"/><Relationship Id="rId16" Type="http://schemas.openxmlformats.org/officeDocument/2006/relationships/image" Target="../media/image38.jpeg"/><Relationship Id="rId20" Type="http://schemas.openxmlformats.org/officeDocument/2006/relationships/image" Target="../media/image42.png"/><Relationship Id="rId29" Type="http://schemas.openxmlformats.org/officeDocument/2006/relationships/image" Target="../media/image51.png"/><Relationship Id="rId1" Type="http://schemas.openxmlformats.org/officeDocument/2006/relationships/slideLayout" Target="../slideLayouts/slideLayout66.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2.png"/><Relationship Id="rId5" Type="http://schemas.openxmlformats.org/officeDocument/2006/relationships/image" Target="../media/image29.jpeg"/><Relationship Id="rId15" Type="http://schemas.openxmlformats.org/officeDocument/2006/relationships/image" Target="../media/image37.jpeg"/><Relationship Id="rId23" Type="http://schemas.openxmlformats.org/officeDocument/2006/relationships/image" Target="../media/image45.jpeg"/><Relationship Id="rId28" Type="http://schemas.openxmlformats.org/officeDocument/2006/relationships/image" Target="../media/image50.jpeg"/><Relationship Id="rId36" Type="http://schemas.openxmlformats.org/officeDocument/2006/relationships/image" Target="../media/image58.jpeg"/><Relationship Id="rId10" Type="http://schemas.openxmlformats.org/officeDocument/2006/relationships/image" Target="../media/image34.png"/><Relationship Id="rId19" Type="http://schemas.openxmlformats.org/officeDocument/2006/relationships/image" Target="../media/image41.png"/><Relationship Id="rId31" Type="http://schemas.openxmlformats.org/officeDocument/2006/relationships/image" Target="../media/image53.png"/><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hyperlink" Target="https://www.fisc.or.jp/" TargetMode="External"/><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 Id="rId35" Type="http://schemas.openxmlformats.org/officeDocument/2006/relationships/image" Target="../media/image57.jpeg"/><Relationship Id="rId8" Type="http://schemas.openxmlformats.org/officeDocument/2006/relationships/image" Target="../media/image32.png"/><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66.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66.tmp"/><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67.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2.tmp"/></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66.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6667E-3DAF-4B47-BD8C-50446FDD6DE4}"/>
              </a:ext>
            </a:extLst>
          </p:cNvPr>
          <p:cNvSpPr>
            <a:spLocks noGrp="1"/>
          </p:cNvSpPr>
          <p:nvPr>
            <p:ph type="title"/>
          </p:nvPr>
        </p:nvSpPr>
        <p:spPr>
          <a:xfrm>
            <a:off x="269301" y="1277634"/>
            <a:ext cx="7900477" cy="2173041"/>
          </a:xfrm>
        </p:spPr>
        <p:txBody>
          <a:bodyPr/>
          <a:lstStyle/>
          <a:p>
            <a:r>
              <a:rPr lang="en-US" sz="5882" dirty="0"/>
              <a:t>Datacenter</a:t>
            </a:r>
            <a:br>
              <a:rPr lang="en-US" sz="5882" dirty="0"/>
            </a:br>
            <a:r>
              <a:rPr lang="en-US" sz="5882" dirty="0"/>
              <a:t>Cloud Assessment </a:t>
            </a:r>
            <a:endParaRPr lang="en-US" sz="6470" dirty="0"/>
          </a:p>
        </p:txBody>
      </p:sp>
      <p:sp>
        <p:nvSpPr>
          <p:cNvPr id="8" name="Text Placeholder 7">
            <a:extLst>
              <a:ext uri="{FF2B5EF4-FFF2-40B4-BE49-F238E27FC236}">
                <a16:creationId xmlns:a16="http://schemas.microsoft.com/office/drawing/2014/main" id="{EB69F611-E7D9-41D7-9A23-E7D5698AFE9F}"/>
              </a:ext>
            </a:extLst>
          </p:cNvPr>
          <p:cNvSpPr>
            <a:spLocks noGrp="1"/>
          </p:cNvSpPr>
          <p:nvPr>
            <p:ph type="body" sz="quarter" idx="10"/>
          </p:nvPr>
        </p:nvSpPr>
        <p:spPr>
          <a:xfrm>
            <a:off x="269239" y="3576339"/>
            <a:ext cx="6200271" cy="1178400"/>
          </a:xfrm>
        </p:spPr>
        <p:txBody>
          <a:bodyPr/>
          <a:lstStyle/>
          <a:p>
            <a:r>
              <a:rPr lang="en-US" dirty="0"/>
              <a:t>Migrating Apps, Workloads, and Data to Azure</a:t>
            </a:r>
          </a:p>
        </p:txBody>
      </p:sp>
    </p:spTree>
    <p:extLst>
      <p:ext uri="{BB962C8B-B14F-4D97-AF65-F5344CB8AC3E}">
        <p14:creationId xmlns:p14="http://schemas.microsoft.com/office/powerpoint/2010/main" val="1392466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p:cNvSpPr/>
          <p:nvPr/>
        </p:nvSpPr>
        <p:spPr bwMode="auto">
          <a:xfrm>
            <a:off x="-1" y="-6350"/>
            <a:ext cx="12192001"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998038-252F-4A79-BEF3-C5734235F8A5}"/>
              </a:ext>
            </a:extLst>
          </p:cNvPr>
          <p:cNvSpPr>
            <a:spLocks noGrp="1"/>
          </p:cNvSpPr>
          <p:nvPr>
            <p:ph type="title" idx="4294967295"/>
          </p:nvPr>
        </p:nvSpPr>
        <p:spPr>
          <a:xfrm>
            <a:off x="2811468" y="1557338"/>
            <a:ext cx="8523287" cy="900112"/>
          </a:xfrm>
        </p:spPr>
        <p:txBody>
          <a:bodyPr/>
          <a:lstStyle/>
          <a:p>
            <a:pPr algn="ctr">
              <a:spcAft>
                <a:spcPts val="588"/>
              </a:spcAft>
              <a:defRPr/>
            </a:pPr>
            <a:r>
              <a:rPr lang="en-US" sz="4313" dirty="0">
                <a:gradFill>
                  <a:gsLst>
                    <a:gs pos="6952">
                      <a:srgbClr val="353535"/>
                    </a:gs>
                    <a:gs pos="18182">
                      <a:srgbClr val="353535"/>
                    </a:gs>
                  </a:gsLst>
                  <a:lin ang="0" scaled="0"/>
                </a:gradFill>
                <a:latin typeface="Segoe UI Light"/>
              </a:rPr>
              <a:t>Azure Stack: an extension of Azure</a:t>
            </a:r>
          </a:p>
        </p:txBody>
      </p:sp>
      <p:sp>
        <p:nvSpPr>
          <p:cNvPr id="3" name="Rectangle 2">
            <a:extLst>
              <a:ext uri="{FF2B5EF4-FFF2-40B4-BE49-F238E27FC236}">
                <a16:creationId xmlns:a16="http://schemas.microsoft.com/office/drawing/2014/main" id="{3878BACA-665C-43E8-B79F-5D1734674749}"/>
              </a:ext>
            </a:extLst>
          </p:cNvPr>
          <p:cNvSpPr/>
          <p:nvPr/>
        </p:nvSpPr>
        <p:spPr>
          <a:xfrm>
            <a:off x="2307162" y="4352784"/>
            <a:ext cx="2948228"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a:ea typeface="Segoe UI Light" charset="0"/>
                <a:cs typeface="Segoe UI Light" charset="0"/>
              </a:rPr>
              <a:t>At the edge and disconnected</a:t>
            </a:r>
          </a:p>
        </p:txBody>
      </p:sp>
      <p:sp>
        <p:nvSpPr>
          <p:cNvPr id="5" name="Rectangle 4">
            <a:extLst>
              <a:ext uri="{FF2B5EF4-FFF2-40B4-BE49-F238E27FC236}">
                <a16:creationId xmlns:a16="http://schemas.microsoft.com/office/drawing/2014/main" id="{BB850DE3-4FE1-48DD-AF58-DEC1AFF52AD2}"/>
              </a:ext>
            </a:extLst>
          </p:cNvPr>
          <p:cNvSpPr/>
          <p:nvPr/>
        </p:nvSpPr>
        <p:spPr>
          <a:xfrm>
            <a:off x="8725939" y="4352784"/>
            <a:ext cx="2948228"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a:ea typeface="Segoe UI Light" charset="0"/>
                <a:cs typeface="Segoe UI Light" charset="0"/>
              </a:rPr>
              <a:t>Cloud application </a:t>
            </a:r>
            <a:br>
              <a:rPr kumimoji="0" lang="en-US" sz="2000" b="1" i="0" u="none" strike="noStrike" kern="1200" cap="none" spc="0" normalizeH="0" baseline="0" noProof="0" dirty="0">
                <a:ln>
                  <a:noFill/>
                </a:ln>
                <a:solidFill>
                  <a:srgbClr val="0078D7"/>
                </a:solidFill>
                <a:effectLst/>
                <a:uLnTx/>
                <a:uFillTx/>
                <a:latin typeface="Segoe UI"/>
                <a:ea typeface="Segoe UI Light" charset="0"/>
                <a:cs typeface="Segoe UI Light" charset="0"/>
              </a:rPr>
            </a:br>
            <a:r>
              <a:rPr kumimoji="0" lang="en-US" sz="2000" b="1" i="0" u="none" strike="noStrike" kern="1200" cap="none" spc="0" normalizeH="0" baseline="0" noProof="0" dirty="0">
                <a:ln>
                  <a:noFill/>
                </a:ln>
                <a:solidFill>
                  <a:srgbClr val="0078D7"/>
                </a:solidFill>
                <a:effectLst/>
                <a:uLnTx/>
                <a:uFillTx/>
                <a:latin typeface="Segoe UI"/>
                <a:ea typeface="Segoe UI Light" charset="0"/>
                <a:cs typeface="Segoe UI Light" charset="0"/>
              </a:rPr>
              <a:t>model on-premises</a:t>
            </a:r>
          </a:p>
        </p:txBody>
      </p:sp>
      <p:sp>
        <p:nvSpPr>
          <p:cNvPr id="4" name="Rectangle 3">
            <a:extLst>
              <a:ext uri="{FF2B5EF4-FFF2-40B4-BE49-F238E27FC236}">
                <a16:creationId xmlns:a16="http://schemas.microsoft.com/office/drawing/2014/main" id="{61C07C58-0548-44EC-A326-ED3073E59F48}"/>
              </a:ext>
            </a:extLst>
          </p:cNvPr>
          <p:cNvSpPr/>
          <p:nvPr/>
        </p:nvSpPr>
        <p:spPr>
          <a:xfrm>
            <a:off x="5434828" y="4352784"/>
            <a:ext cx="2948228"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a:ea typeface="Segoe UI Light" charset="0"/>
                <a:cs typeface="Segoe UI Light" charset="0"/>
              </a:rPr>
              <a:t>Meet every regulatory requirement</a:t>
            </a:r>
          </a:p>
        </p:txBody>
      </p:sp>
      <p:sp>
        <p:nvSpPr>
          <p:cNvPr id="6" name="Manufacturing_E99C">
            <a:extLst>
              <a:ext uri="{FF2B5EF4-FFF2-40B4-BE49-F238E27FC236}">
                <a16:creationId xmlns:a16="http://schemas.microsoft.com/office/drawing/2014/main" id="{FF976AA6-6ADE-4E21-80F4-4F6241EF04E4}"/>
              </a:ext>
            </a:extLst>
          </p:cNvPr>
          <p:cNvSpPr>
            <a:spLocks noChangeAspect="1" noEditPoints="1"/>
          </p:cNvSpPr>
          <p:nvPr/>
        </p:nvSpPr>
        <p:spPr bwMode="auto">
          <a:xfrm>
            <a:off x="3366037" y="3224920"/>
            <a:ext cx="841314" cy="822424"/>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building_4">
            <a:extLst>
              <a:ext uri="{FF2B5EF4-FFF2-40B4-BE49-F238E27FC236}">
                <a16:creationId xmlns:a16="http://schemas.microsoft.com/office/drawing/2014/main" id="{0E605066-4202-4501-930B-BC4E2D3C9F9D}"/>
              </a:ext>
            </a:extLst>
          </p:cNvPr>
          <p:cNvSpPr>
            <a:spLocks noChangeAspect="1" noEditPoints="1"/>
          </p:cNvSpPr>
          <p:nvPr/>
        </p:nvSpPr>
        <p:spPr bwMode="auto">
          <a:xfrm>
            <a:off x="9800638" y="3224920"/>
            <a:ext cx="809668" cy="822424"/>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building_9">
            <a:extLst>
              <a:ext uri="{FF2B5EF4-FFF2-40B4-BE49-F238E27FC236}">
                <a16:creationId xmlns:a16="http://schemas.microsoft.com/office/drawing/2014/main" id="{EA01BE84-4B88-4C31-AA17-A7CFCFA05859}"/>
              </a:ext>
            </a:extLst>
          </p:cNvPr>
          <p:cNvSpPr>
            <a:spLocks noChangeAspect="1" noEditPoints="1"/>
          </p:cNvSpPr>
          <p:nvPr/>
        </p:nvSpPr>
        <p:spPr bwMode="auto">
          <a:xfrm>
            <a:off x="6511008" y="3224920"/>
            <a:ext cx="806706" cy="822424"/>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cxnSp>
        <p:nvCxnSpPr>
          <p:cNvPr id="33" name="Straight Connector 32">
            <a:extLst>
              <a:ext uri="{FF2B5EF4-FFF2-40B4-BE49-F238E27FC236}">
                <a16:creationId xmlns:a16="http://schemas.microsoft.com/office/drawing/2014/main" id="{88BB89F7-22BE-402F-8BF9-F1355B22F3C5}"/>
              </a:ext>
            </a:extLst>
          </p:cNvPr>
          <p:cNvCxnSpPr>
            <a:cxnSpLocks/>
          </p:cNvCxnSpPr>
          <p:nvPr/>
        </p:nvCxnSpPr>
        <p:spPr>
          <a:xfrm>
            <a:off x="1954222" y="487"/>
            <a:ext cx="0" cy="6888317"/>
          </a:xfrm>
          <a:prstGeom prst="line">
            <a:avLst/>
          </a:prstGeom>
          <a:noFill/>
          <a:ln w="19050" cap="flat">
            <a:solidFill>
              <a:srgbClr val="FFFFFF">
                <a:lumMod val="75000"/>
                <a:alpha val="70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6" name="Rectangle 45">
            <a:extLst>
              <a:ext uri="{FF2B5EF4-FFF2-40B4-BE49-F238E27FC236}">
                <a16:creationId xmlns:a16="http://schemas.microsoft.com/office/drawing/2014/main" id="{7ADE3359-4163-41CA-A790-7E240C4BFC36}"/>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47" name="Rectangle 46">
            <a:extLst>
              <a:ext uri="{FF2B5EF4-FFF2-40B4-BE49-F238E27FC236}">
                <a16:creationId xmlns:a16="http://schemas.microsoft.com/office/drawing/2014/main" id="{1529E82A-B810-4BF4-92EA-AF1FBD134144}"/>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48" name="light">
            <a:extLst>
              <a:ext uri="{FF2B5EF4-FFF2-40B4-BE49-F238E27FC236}">
                <a16:creationId xmlns:a16="http://schemas.microsoft.com/office/drawing/2014/main" id="{044A82CB-9D94-42B0-9FD1-A35B6C069A82}"/>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9" name="Freeform 60">
            <a:extLst>
              <a:ext uri="{FF2B5EF4-FFF2-40B4-BE49-F238E27FC236}">
                <a16:creationId xmlns:a16="http://schemas.microsoft.com/office/drawing/2014/main" id="{78B296D4-5840-478A-A148-6A1EF79F17D7}"/>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22"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 name="Rectangle 22">
            <a:extLst>
              <a:ext uri="{FF2B5EF4-FFF2-40B4-BE49-F238E27FC236}">
                <a16:creationId xmlns:a16="http://schemas.microsoft.com/office/drawing/2014/main" id="{363C846E-432E-4E96-8B4E-9BF8EB00F050}"/>
              </a:ext>
            </a:extLst>
          </p:cNvPr>
          <p:cNvSpPr/>
          <p:nvPr/>
        </p:nvSpPr>
        <p:spPr>
          <a:xfrm>
            <a:off x="445682" y="3136899"/>
            <a:ext cx="1112930"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Hybrid</a:t>
            </a:r>
          </a:p>
        </p:txBody>
      </p:sp>
      <p:grpSp>
        <p:nvGrpSpPr>
          <p:cNvPr id="24" name="Group 23">
            <a:extLst>
              <a:ext uri="{FF2B5EF4-FFF2-40B4-BE49-F238E27FC236}">
                <a16:creationId xmlns:a16="http://schemas.microsoft.com/office/drawing/2014/main" id="{77AD9DD7-EB86-45CE-9B27-089347C7D079}"/>
              </a:ext>
            </a:extLst>
          </p:cNvPr>
          <p:cNvGrpSpPr/>
          <p:nvPr/>
        </p:nvGrpSpPr>
        <p:grpSpPr>
          <a:xfrm>
            <a:off x="719246" y="2353156"/>
            <a:ext cx="579531" cy="566046"/>
            <a:chOff x="2088630" y="3287843"/>
            <a:chExt cx="429718" cy="419725"/>
          </a:xfrm>
          <a:noFill/>
        </p:grpSpPr>
        <p:sp>
          <p:nvSpPr>
            <p:cNvPr id="25" name="Rectangle 24">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Rectangle 25">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Tree>
    <p:extLst>
      <p:ext uri="{BB962C8B-B14F-4D97-AF65-F5344CB8AC3E}">
        <p14:creationId xmlns:p14="http://schemas.microsoft.com/office/powerpoint/2010/main" val="18428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7 -2.59259E-6 L -4.16667E-7 0.04584 " pathEditMode="relative" rAng="0" ptsTypes="AA">
                                      <p:cBhvr>
                                        <p:cTn id="9" dur="500" spd="-100000" fill="hold"/>
                                        <p:tgtEl>
                                          <p:spTgt spid="2"/>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2" presetClass="path" presetSubtype="0" decel="100000" fill="hold" grpId="1" nodeType="withEffect">
                                  <p:stCondLst>
                                    <p:cond delay="0"/>
                                  </p:stCondLst>
                                  <p:childTnLst>
                                    <p:animMotion origin="layout" path="M 3.95833E-6 3.33333E-6 L 3.95833E-6 0.13379 " pathEditMode="relative" rAng="0" ptsTypes="AA">
                                      <p:cBhvr>
                                        <p:cTn id="18" dur="700" spd="-100000" fill="hold"/>
                                        <p:tgtEl>
                                          <p:spTgt spid="3"/>
                                        </p:tgtEl>
                                        <p:attrNameLst>
                                          <p:attrName>ppt_x</p:attrName>
                                          <p:attrName>ppt_y</p:attrName>
                                        </p:attrNameLst>
                                      </p:cBhvr>
                                      <p:rCtr x="0" y="6690"/>
                                    </p:animMotion>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300"/>
                                        <p:tgtEl>
                                          <p:spTgt spid="4"/>
                                        </p:tgtEl>
                                      </p:cBhvr>
                                    </p:animEffect>
                                  </p:childTnLst>
                                </p:cTn>
                              </p:par>
                              <p:par>
                                <p:cTn id="25" presetID="42" presetClass="path" presetSubtype="0" decel="100000" fill="hold" grpId="1" nodeType="withEffect">
                                  <p:stCondLst>
                                    <p:cond delay="250"/>
                                  </p:stCondLst>
                                  <p:childTnLst>
                                    <p:animMotion origin="layout" path="M 3.33333E-6 3.33333E-6 L 3.33333E-6 0.13379 " pathEditMode="relative" rAng="0" ptsTypes="AA">
                                      <p:cBhvr>
                                        <p:cTn id="26" dur="700" spd="-100000" fill="hold"/>
                                        <p:tgtEl>
                                          <p:spTgt spid="4"/>
                                        </p:tgtEl>
                                        <p:attrNameLst>
                                          <p:attrName>ppt_x</p:attrName>
                                          <p:attrName>ppt_y</p:attrName>
                                        </p:attrNameLst>
                                      </p:cBhvr>
                                      <p:rCtr x="0" y="6690"/>
                                    </p:animMotion>
                                  </p:childTnLst>
                                </p:cTn>
                              </p:par>
                              <p:par>
                                <p:cTn id="27" presetID="10"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childTnLst>
                                </p:cTn>
                              </p:par>
                              <p:par>
                                <p:cTn id="33" presetID="42" presetClass="path" presetSubtype="0" decel="100000" fill="hold" grpId="1" nodeType="withEffect">
                                  <p:stCondLst>
                                    <p:cond delay="500"/>
                                  </p:stCondLst>
                                  <p:childTnLst>
                                    <p:animMotion origin="layout" path="M 1.45833E-6 3.33333E-6 L 1.45833E-6 0.13379 " pathEditMode="relative" rAng="0" ptsTypes="AA">
                                      <p:cBhvr>
                                        <p:cTn id="34" dur="700" spd="-100000" fill="hold"/>
                                        <p:tgtEl>
                                          <p:spTgt spid="5"/>
                                        </p:tgtEl>
                                        <p:attrNameLst>
                                          <p:attrName>ppt_x</p:attrName>
                                          <p:attrName>ppt_y</p:attrName>
                                        </p:attrNameLst>
                                      </p:cBhvr>
                                      <p:rCtr x="0" y="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4" grpId="0"/>
      <p:bldP spid="4" grpId="1"/>
      <p:bldP spid="6"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grpSp>
        <p:nvGrpSpPr>
          <p:cNvPr id="96" name="Group 95"/>
          <p:cNvGrpSpPr/>
          <p:nvPr/>
        </p:nvGrpSpPr>
        <p:grpSpPr>
          <a:xfrm>
            <a:off x="3765784" y="3800783"/>
            <a:ext cx="403925" cy="415978"/>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04"/>
          <p:cNvGrpSpPr/>
          <p:nvPr/>
        </p:nvGrpSpPr>
        <p:grpSpPr>
          <a:xfrm>
            <a:off x="2635853" y="4209857"/>
            <a:ext cx="407519" cy="392530"/>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3" name="Group 112"/>
          <p:cNvGrpSpPr/>
          <p:nvPr/>
        </p:nvGrpSpPr>
        <p:grpSpPr>
          <a:xfrm>
            <a:off x="4693823" y="5536844"/>
            <a:ext cx="597140" cy="386452"/>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8" name="Group 247"/>
          <p:cNvGrpSpPr/>
          <p:nvPr/>
        </p:nvGrpSpPr>
        <p:grpSpPr>
          <a:xfrm>
            <a:off x="2995708" y="5650640"/>
            <a:ext cx="433176" cy="327474"/>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162731" y="4792033"/>
            <a:ext cx="1697744" cy="3159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568"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54222" y="5542175"/>
            <a:ext cx="1262335" cy="25534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894528" y="4023005"/>
            <a:ext cx="1099404" cy="4383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3950102" y="4001090"/>
            <a:ext cx="47481" cy="10519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19600" y="5156347"/>
            <a:ext cx="643577" cy="63812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3950101" y="5074926"/>
            <a:ext cx="942346" cy="7231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870532" y="5071273"/>
            <a:ext cx="964262" cy="72684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54222" y="3723850"/>
            <a:ext cx="932091" cy="73745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681707" y="4788828"/>
            <a:ext cx="545684" cy="545685"/>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159" y="4825879"/>
              <a:ext cx="281856" cy="300587"/>
            </a:xfrm>
            <a:prstGeom prst="rect">
              <a:avLst/>
            </a:prstGeom>
            <a:ln w="19050">
              <a:noFill/>
            </a:ln>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842098" y="5078579"/>
            <a:ext cx="857569" cy="7916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426676" y="-18822"/>
            <a:ext cx="262401" cy="171312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8981779" y="2695971"/>
            <a:ext cx="1668535" cy="109456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16728" y="2496095"/>
            <a:ext cx="508308" cy="61483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733521" y="2219988"/>
            <a:ext cx="1458479" cy="54744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435936" y="1344271"/>
            <a:ext cx="298288" cy="8644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14444" y="2316512"/>
            <a:ext cx="1232721" cy="20697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14444" y="1485568"/>
            <a:ext cx="1266201" cy="8279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772435" y="1485568"/>
            <a:ext cx="1379421" cy="598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142726" y="-58484"/>
            <a:ext cx="742002" cy="154405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495415" y="1348532"/>
            <a:ext cx="938693" cy="38351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677438" y="1477272"/>
            <a:ext cx="803369" cy="26573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437762" y="-4571"/>
            <a:ext cx="476511" cy="13677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142745" y="4971467"/>
            <a:ext cx="381990" cy="105313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526258" y="5579201"/>
            <a:ext cx="1217495" cy="44997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7974705" y="4958122"/>
            <a:ext cx="1187746" cy="90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772118" y="5579201"/>
            <a:ext cx="1419882" cy="1943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8988452" y="1743002"/>
            <a:ext cx="510008" cy="917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192944" y="1491285"/>
            <a:ext cx="2483999" cy="1082662"/>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091447" y="634995"/>
            <a:ext cx="592348" cy="8549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673908" y="1978741"/>
            <a:ext cx="1567751" cy="178571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328414" y="3777181"/>
            <a:ext cx="1335250" cy="5475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388380" y="611361"/>
            <a:ext cx="382375" cy="8833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267982" y="3414462"/>
            <a:ext cx="5629864" cy="5848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4000" b="0" i="0" u="none" strike="noStrike" kern="0" cap="none" spc="49" normalizeH="0" baseline="0" noProof="0" dirty="0">
                <a:ln w="3175">
                  <a:noFill/>
                </a:ln>
                <a:solidFill>
                  <a:srgbClr val="505050"/>
                </a:solidFill>
                <a:effectLst/>
                <a:uLnTx/>
                <a:uFillTx/>
                <a:latin typeface="Segoe UI Light" panose="020B0502040204020203" pitchFamily="34" charset="0"/>
                <a:ea typeface="+mn-ea"/>
                <a:cs typeface="Segoe UI Light" panose="020B0502040204020203" pitchFamily="34" charset="0"/>
              </a:rPr>
              <a:t>AI for every developer and every scenario</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05258" y="2460715"/>
            <a:ext cx="1792210" cy="1840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Language APIs</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004901" y="1429462"/>
            <a:ext cx="1603025" cy="2731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Machine Learning  Workbench</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6965073" y="5670641"/>
            <a:ext cx="1562413"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Bot </a:t>
            </a:r>
            <a:b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b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257489" y="2572922"/>
            <a:ext cx="1562413"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SQL DB</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416270" y="4876503"/>
            <a:ext cx="1642591" cy="202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Vison API</a:t>
            </a:r>
          </a:p>
        </p:txBody>
      </p:sp>
      <p:sp>
        <p:nvSpPr>
          <p:cNvPr id="221" name="Oval 220">
            <a:extLst>
              <a:ext uri="{FF2B5EF4-FFF2-40B4-BE49-F238E27FC236}">
                <a16:creationId xmlns:a16="http://schemas.microsoft.com/office/drawing/2014/main" id="{EAB920A8-7852-4DA5-8120-CFBBE9B86EAC}"/>
              </a:ext>
            </a:extLst>
          </p:cNvPr>
          <p:cNvSpPr/>
          <p:nvPr/>
        </p:nvSpPr>
        <p:spPr bwMode="auto">
          <a:xfrm>
            <a:off x="5059178" y="140406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689317" y="141531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26456" y="222648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443664" y="593653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677377" y="550278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255551" y="423941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573125" y="370175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390433" y="165739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332771" y="127369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596307" y="140184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008182" y="2384662"/>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098933" y="249441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7899986" y="487952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650405" y="213687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173635" y="307097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20131" y="524513"/>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021095" y="584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637173" y="250040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5" name="Oval 244">
            <a:extLst>
              <a:ext uri="{FF2B5EF4-FFF2-40B4-BE49-F238E27FC236}">
                <a16:creationId xmlns:a16="http://schemas.microsoft.com/office/drawing/2014/main" id="{320BEBA8-B3B6-4832-884A-CDE003AD799B}"/>
              </a:ext>
            </a:extLst>
          </p:cNvPr>
          <p:cNvSpPr/>
          <p:nvPr/>
        </p:nvSpPr>
        <p:spPr bwMode="auto">
          <a:xfrm>
            <a:off x="3457410" y="2303444"/>
            <a:ext cx="545684" cy="545685"/>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A12305F9-6ACD-47DB-924E-0B0A5B7B5FEC}"/>
              </a:ext>
            </a:extLst>
          </p:cNvPr>
          <p:cNvGrpSpPr/>
          <p:nvPr/>
        </p:nvGrpSpPr>
        <p:grpSpPr>
          <a:xfrm>
            <a:off x="6444329" y="1433056"/>
            <a:ext cx="545684" cy="545685"/>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724" y="1170780"/>
              <a:ext cx="346922" cy="346922"/>
            </a:xfrm>
            <a:prstGeom prst="rect">
              <a:avLst/>
            </a:prstGeom>
            <a:ln w="19050">
              <a:noFill/>
            </a:ln>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708845" y="2415651"/>
            <a:ext cx="545684" cy="545685"/>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032" y="2215551"/>
              <a:ext cx="363727" cy="363727"/>
            </a:xfrm>
            <a:prstGeom prst="rect">
              <a:avLst/>
            </a:prstGeom>
            <a:ln w="19050">
              <a:noFill/>
            </a:ln>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8865668" y="4688716"/>
            <a:ext cx="545684" cy="545685"/>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7642" y="4662266"/>
              <a:ext cx="420836" cy="420836"/>
            </a:xfrm>
            <a:prstGeom prst="rect">
              <a:avLst/>
            </a:prstGeom>
            <a:ln w="19050">
              <a:noFill/>
            </a:ln>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13838" y="392832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09912" y="4378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138174"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787449"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739208" y="4994518"/>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412131" y="5513369"/>
            <a:ext cx="545684" cy="5456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2560" y="5617955"/>
            <a:ext cx="353031" cy="353031"/>
          </a:xfrm>
          <a:prstGeom prst="rect">
            <a:avLst/>
          </a:prstGeom>
          <a:ln w="19050">
            <a:noFill/>
          </a:ln>
        </p:spPr>
      </p:pic>
      <p:grpSp>
        <p:nvGrpSpPr>
          <p:cNvPr id="265" name="Group 264"/>
          <p:cNvGrpSpPr/>
          <p:nvPr/>
        </p:nvGrpSpPr>
        <p:grpSpPr>
          <a:xfrm>
            <a:off x="5628388" y="2974328"/>
            <a:ext cx="1422018" cy="1422018"/>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p:cNvSpPr/>
            <p:nvPr/>
          </p:nvSpPr>
          <p:spPr>
            <a:xfrm>
              <a:off x="6354132" y="3326364"/>
              <a:ext cx="1290097" cy="615553"/>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0" cap="none" spc="49" normalizeH="0" baseline="0" noProof="0" dirty="0">
                  <a:ln w="3175">
                    <a:noFill/>
                  </a:ln>
                  <a:solidFill>
                    <a:srgbClr val="FFFFFF">
                      <a:alpha val="0"/>
                    </a:srgbClr>
                  </a:solidFill>
                  <a:effectLst/>
                  <a:uLnTx/>
                  <a:uFillTx/>
                  <a:latin typeface="Segoe UI Light" panose="020B0502040204020203" pitchFamily="34" charset="0"/>
                  <a:ea typeface="+mn-ea"/>
                  <a:cs typeface="Segoe UI Light" panose="020B0502040204020203" pitchFamily="34" charset="0"/>
                </a:rPr>
                <a:t>Azure</a:t>
              </a:r>
              <a:endParaRPr kumimoji="0" lang="en-US" sz="3400" b="0" i="0" u="none" strike="noStrike" kern="1200" cap="none" spc="0" normalizeH="0" baseline="0" noProof="0" dirty="0">
                <a:ln>
                  <a:noFill/>
                </a:ln>
                <a:solidFill>
                  <a:srgbClr val="FFFFFF">
                    <a:alpha val="0"/>
                  </a:srgbClr>
                </a:solidFill>
                <a:effectLst/>
                <a:uLnTx/>
                <a:uFillTx/>
                <a:latin typeface="Segoe UI"/>
                <a:ea typeface="+mn-ea"/>
                <a:cs typeface="+mn-cs"/>
              </a:endParaRPr>
            </a:p>
          </p:txBody>
        </p:sp>
      </p:grpSp>
      <p:grpSp>
        <p:nvGrpSpPr>
          <p:cNvPr id="273" name="Group 272"/>
          <p:cNvGrpSpPr>
            <a:grpSpLocks noChangeAspect="1"/>
          </p:cNvGrpSpPr>
          <p:nvPr/>
        </p:nvGrpSpPr>
        <p:grpSpPr>
          <a:xfrm>
            <a:off x="3552217" y="2403233"/>
            <a:ext cx="381317" cy="292830"/>
            <a:chOff x="7356475" y="-1781175"/>
            <a:chExt cx="1958978" cy="1497013"/>
          </a:xfrm>
          <a:solidFill>
            <a:schemeClr val="bg1"/>
          </a:solidFill>
        </p:grpSpPr>
        <p:sp>
          <p:nvSpPr>
            <p:cNvPr id="274"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6"/>
            <p:cNvSpPr>
              <a:spLocks noEditPoints="1"/>
            </p:cNvSpPr>
            <p:nvPr/>
          </p:nvSpPr>
          <p:spPr bwMode="auto">
            <a:xfrm>
              <a:off x="7394578" y="-1470025"/>
              <a:ext cx="1920875" cy="1027112"/>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74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90"/>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195833" y="3590219"/>
            <a:ext cx="3298214"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Customizable services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VS, ML STUB, Tensor, Caffe</a:t>
            </a:r>
          </a:p>
        </p:txBody>
      </p:sp>
      <p:sp>
        <p:nvSpPr>
          <p:cNvPr id="109" name="TextBox 108"/>
          <p:cNvSpPr txBox="1"/>
          <p:nvPr/>
        </p:nvSpPr>
        <p:spPr>
          <a:xfrm>
            <a:off x="8265311" y="3590219"/>
            <a:ext cx="3675527"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Infrastructure and compute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CPU, GPU, FPGA</a:t>
            </a:r>
          </a:p>
        </p:txBody>
      </p:sp>
      <p:sp>
        <p:nvSpPr>
          <p:cNvPr id="112" name="TextBox 111"/>
          <p:cNvSpPr txBox="1"/>
          <p:nvPr/>
        </p:nvSpPr>
        <p:spPr>
          <a:xfrm>
            <a:off x="4909409" y="3590219"/>
            <a:ext cx="3678513"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Tools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Bots, Cognitive, ML</a:t>
            </a:r>
          </a:p>
        </p:txBody>
      </p:sp>
      <p:grpSp>
        <p:nvGrpSpPr>
          <p:cNvPr id="6" name="Group 5"/>
          <p:cNvGrpSpPr/>
          <p:nvPr/>
        </p:nvGrpSpPr>
        <p:grpSpPr>
          <a:xfrm>
            <a:off x="6357443" y="2586072"/>
            <a:ext cx="782444" cy="805790"/>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3409871" y="2569901"/>
            <a:ext cx="870138" cy="838132"/>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Rectangle 107"/>
          <p:cNvSpPr/>
          <p:nvPr/>
        </p:nvSpPr>
        <p:spPr>
          <a:xfrm>
            <a:off x="5946522" y="5279939"/>
            <a:ext cx="1604286"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49" normalizeH="0" baseline="0" noProof="0" dirty="0">
                <a:ln w="3175">
                  <a:noFill/>
                </a:ln>
                <a:solidFill>
                  <a:srgbClr val="0078D7"/>
                </a:solidFill>
                <a:effectLst/>
                <a:uLnTx/>
                <a:uFillTx/>
                <a:latin typeface="Segoe UI Light" panose="020B0502040204020203" pitchFamily="34" charset="0"/>
                <a:ea typeface="+mn-ea"/>
                <a:cs typeface="Segoe UI Light" panose="020B0502040204020203" pitchFamily="34" charset="0"/>
              </a:rPr>
              <a:t>Azure</a:t>
            </a:r>
            <a:endParaRPr kumimoji="0" lang="en-US" sz="44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192" name="Group 191"/>
          <p:cNvGrpSpPr/>
          <p:nvPr/>
        </p:nvGrpSpPr>
        <p:grpSpPr>
          <a:xfrm>
            <a:off x="9714889" y="2599928"/>
            <a:ext cx="776370" cy="77807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25871" y="463077"/>
            <a:ext cx="9880426" cy="1273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Comprehensive deep learning, </a:t>
            </a:r>
          </a:p>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844941" y="5014711"/>
            <a:ext cx="6347790"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69802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6930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0458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49560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cxnSp>
        <p:nvCxnSpPr>
          <p:cNvPr id="136" name="Straight Connector 135"/>
          <p:cNvCxnSpPr/>
          <p:nvPr/>
        </p:nvCxnSpPr>
        <p:spPr>
          <a:xfrm>
            <a:off x="2567636" y="277727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567636" y="482170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100"/>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75290" y="2524056"/>
            <a:ext cx="451261" cy="440761"/>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0904675" y="2964155"/>
            <a:ext cx="612165" cy="545334"/>
          </a:xfrm>
          <a:prstGeom prst="rect">
            <a:avLst/>
          </a:prstGeom>
        </p:spPr>
      </p:pic>
      <p:sp>
        <p:nvSpPr>
          <p:cNvPr id="33" name="Rectangle 32"/>
          <p:cNvSpPr/>
          <p:nvPr/>
        </p:nvSpPr>
        <p:spPr>
          <a:xfrm>
            <a:off x="10812917" y="3533510"/>
            <a:ext cx="795681"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HIPAA / HITECH Act</a:t>
            </a:r>
          </a:p>
        </p:txBody>
      </p:sp>
      <p:sp>
        <p:nvSpPr>
          <p:cNvPr id="34" name="Rectangle 33"/>
          <p:cNvSpPr/>
          <p:nvPr/>
        </p:nvSpPr>
        <p:spPr>
          <a:xfrm>
            <a:off x="8279499"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5227" y="3963540"/>
            <a:ext cx="430617" cy="430617"/>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4897" y="4066084"/>
            <a:ext cx="559158" cy="225528"/>
          </a:xfrm>
          <a:prstGeom prst="rect">
            <a:avLst/>
          </a:prstGeom>
        </p:spPr>
      </p:pic>
      <p:sp>
        <p:nvSpPr>
          <p:cNvPr id="42" name="Rectangle 41"/>
          <p:cNvSpPr/>
          <p:nvPr/>
        </p:nvSpPr>
        <p:spPr>
          <a:xfrm>
            <a:off x="4028159" y="4449032"/>
            <a:ext cx="1072634"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GxP</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954514" y="963637"/>
            <a:ext cx="529632" cy="530752"/>
          </a:xfrm>
          <a:prstGeom prst="rect">
            <a:avLst/>
          </a:prstGeom>
        </p:spPr>
      </p:pic>
      <p:sp>
        <p:nvSpPr>
          <p:cNvPr id="44" name="Rectangle 43"/>
          <p:cNvSpPr/>
          <p:nvPr/>
        </p:nvSpPr>
        <p:spPr>
          <a:xfrm>
            <a:off x="2935716" y="1549155"/>
            <a:ext cx="567229"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906305" y="965736"/>
            <a:ext cx="575164" cy="526556"/>
          </a:xfrm>
          <a:prstGeom prst="rect">
            <a:avLst/>
          </a:prstGeom>
        </p:spPr>
      </p:pic>
      <p:sp>
        <p:nvSpPr>
          <p:cNvPr id="47" name="Rectangle 46"/>
          <p:cNvSpPr/>
          <p:nvPr/>
        </p:nvSpPr>
        <p:spPr>
          <a:xfrm>
            <a:off x="10820711" y="1549155"/>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1 Type 2</a:t>
            </a:r>
          </a:p>
        </p:txBody>
      </p:sp>
      <p:pic>
        <p:nvPicPr>
          <p:cNvPr id="4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0132"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899625"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758641" y="1931301"/>
            <a:ext cx="778358" cy="298452"/>
          </a:xfrm>
          <a:prstGeom prst="rect">
            <a:avLst/>
          </a:prstGeom>
        </p:spPr>
      </p:pic>
      <p:sp>
        <p:nvSpPr>
          <p:cNvPr id="51" name="Rectangle 50"/>
          <p:cNvSpPr/>
          <p:nvPr/>
        </p:nvSpPr>
        <p:spPr>
          <a:xfrm>
            <a:off x="673379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Self-Assessment</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847423" y="5139357"/>
            <a:ext cx="647522" cy="211918"/>
          </a:xfrm>
          <a:prstGeom prst="rect">
            <a:avLst/>
          </a:prstGeom>
        </p:spPr>
      </p:pic>
      <p:sp>
        <p:nvSpPr>
          <p:cNvPr id="53" name="Rectangle 52"/>
          <p:cNvSpPr/>
          <p:nvPr/>
        </p:nvSpPr>
        <p:spPr>
          <a:xfrm>
            <a:off x="8862521" y="5476403"/>
            <a:ext cx="61732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Singapore</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MTCS</a:t>
            </a:r>
          </a:p>
        </p:txBody>
      </p:sp>
      <p:sp>
        <p:nvSpPr>
          <p:cNvPr id="54" name="Rectangle 53"/>
          <p:cNvSpPr/>
          <p:nvPr/>
        </p:nvSpPr>
        <p:spPr>
          <a:xfrm>
            <a:off x="5008826" y="5476403"/>
            <a:ext cx="56235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UK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110720" y="5066031"/>
            <a:ext cx="358570" cy="358569"/>
          </a:xfrm>
          <a:prstGeom prst="rect">
            <a:avLst/>
          </a:prstGeom>
        </p:spPr>
      </p:pic>
      <p:sp>
        <p:nvSpPr>
          <p:cNvPr id="56" name="Rectangle 55"/>
          <p:cNvSpPr/>
          <p:nvPr/>
        </p:nvSpPr>
        <p:spPr>
          <a:xfrm>
            <a:off x="9825378" y="5476403"/>
            <a:ext cx="638708"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Australia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9734" y="5090058"/>
            <a:ext cx="469996" cy="310512"/>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654743" y="3122422"/>
            <a:ext cx="551550" cy="228802"/>
          </a:xfrm>
          <a:prstGeom prst="rect">
            <a:avLst/>
          </a:prstGeom>
          <a:noFill/>
          <a:ln>
            <a:noFill/>
          </a:ln>
        </p:spPr>
      </p:pic>
      <p:sp>
        <p:nvSpPr>
          <p:cNvPr id="59" name="Rectangle 58"/>
          <p:cNvSpPr/>
          <p:nvPr/>
        </p:nvSpPr>
        <p:spPr>
          <a:xfrm>
            <a:off x="9550934" y="3533510"/>
            <a:ext cx="759168"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63367" y="5027363"/>
            <a:ext cx="477089" cy="435906"/>
          </a:xfrm>
          <a:prstGeom prst="rect">
            <a:avLst/>
          </a:prstGeom>
          <a:noFill/>
          <a:ln>
            <a:noFill/>
          </a:ln>
        </p:spPr>
      </p:pic>
      <p:sp>
        <p:nvSpPr>
          <p:cNvPr id="61" name="Rectangle 60"/>
          <p:cNvSpPr/>
          <p:nvPr/>
        </p:nvSpPr>
        <p:spPr>
          <a:xfrm>
            <a:off x="10801997" y="5476403"/>
            <a:ext cx="79982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 New Zealand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039585" y="5028456"/>
            <a:ext cx="433722" cy="4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6952024" y="5476403"/>
            <a:ext cx="608845"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GB 18030</a:t>
            </a:r>
          </a:p>
        </p:txBody>
      </p:sp>
      <p:sp>
        <p:nvSpPr>
          <p:cNvPr id="64" name="Rectangle 63"/>
          <p:cNvSpPr/>
          <p:nvPr/>
        </p:nvSpPr>
        <p:spPr>
          <a:xfrm>
            <a:off x="3886470" y="5476403"/>
            <a:ext cx="792363" cy="306001"/>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EU</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05892" y="5053528"/>
            <a:ext cx="553519" cy="383571"/>
          </a:xfrm>
          <a:prstGeom prst="rect">
            <a:avLst/>
          </a:prstGeom>
        </p:spPr>
      </p:pic>
      <p:sp>
        <p:nvSpPr>
          <p:cNvPr id="66" name="Rectangle 65"/>
          <p:cNvSpPr/>
          <p:nvPr/>
        </p:nvSpPr>
        <p:spPr>
          <a:xfrm>
            <a:off x="4034465" y="6392184"/>
            <a:ext cx="49637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ENISA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074704" y="5965120"/>
            <a:ext cx="415895" cy="392604"/>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2970317" y="5116588"/>
            <a:ext cx="429327" cy="257458"/>
          </a:xfrm>
          <a:prstGeom prst="rect">
            <a:avLst/>
          </a:prstGeom>
        </p:spPr>
      </p:pic>
      <p:sp>
        <p:nvSpPr>
          <p:cNvPr id="69" name="Rectangle 68"/>
          <p:cNvSpPr/>
          <p:nvPr/>
        </p:nvSpPr>
        <p:spPr>
          <a:xfrm>
            <a:off x="2853063" y="5476403"/>
            <a:ext cx="663834"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Argentina </a:t>
            </a:r>
            <a:br>
              <a:rPr kumimoji="0" lang="en-US" sz="700" b="1" i="0" u="none" strike="noStrike" kern="0" cap="none" spc="0" normalizeH="0" baseline="0" noProof="0">
                <a:ln>
                  <a:noFill/>
                </a:ln>
                <a:solidFill>
                  <a:srgbClr val="505050"/>
                </a:solidFill>
                <a:effectLst/>
                <a:uLnTx/>
                <a:uFillTx/>
                <a:latin typeface="Segoe UI Semilight"/>
                <a:ea typeface="+mn-ea"/>
                <a:cs typeface="+mn-cs"/>
              </a:rPr>
            </a:br>
            <a:r>
              <a:rPr kumimoji="0" lang="en-US" sz="700" b="1" i="0" u="none" strike="noStrike" kern="0" cap="none" spc="0" normalizeH="0" baseline="0" noProof="0">
                <a:ln>
                  <a:noFill/>
                </a:ln>
                <a:solidFill>
                  <a:srgbClr val="505050"/>
                </a:solidFill>
                <a:effectLst/>
                <a:uLnTx/>
                <a:uFillTx/>
                <a:latin typeface="Segoe UI Semilight"/>
                <a:ea typeface="+mn-ea"/>
                <a:cs typeface="+mn-cs"/>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095686" y="5990418"/>
            <a:ext cx="388639" cy="342001"/>
          </a:xfrm>
          <a:prstGeom prst="rect">
            <a:avLst/>
          </a:prstGeom>
          <a:noFill/>
          <a:ln>
            <a:noFill/>
          </a:ln>
        </p:spPr>
      </p:pic>
      <p:sp>
        <p:nvSpPr>
          <p:cNvPr id="71" name="Rectangle 70"/>
          <p:cNvSpPr/>
          <p:nvPr/>
        </p:nvSpPr>
        <p:spPr>
          <a:xfrm>
            <a:off x="4974895" y="6392184"/>
            <a:ext cx="630221"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04726" y="2977073"/>
            <a:ext cx="519500" cy="519500"/>
          </a:xfrm>
          <a:prstGeom prst="rect">
            <a:avLst/>
          </a:prstGeom>
        </p:spPr>
      </p:pic>
      <p:sp>
        <p:nvSpPr>
          <p:cNvPr id="73" name="Rectangle 72"/>
          <p:cNvSpPr/>
          <p:nvPr/>
        </p:nvSpPr>
        <p:spPr>
          <a:xfrm>
            <a:off x="4240026" y="3533510"/>
            <a:ext cx="648900" cy="149783"/>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CDSA</a:t>
            </a:r>
          </a:p>
        </p:txBody>
      </p:sp>
      <p:sp>
        <p:nvSpPr>
          <p:cNvPr id="74" name="Rectangle 73"/>
          <p:cNvSpPr/>
          <p:nvPr/>
        </p:nvSpPr>
        <p:spPr>
          <a:xfrm>
            <a:off x="8254577" y="3533510"/>
            <a:ext cx="791917"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Shared</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5899" y="3095955"/>
            <a:ext cx="569273" cy="281736"/>
          </a:xfrm>
          <a:prstGeom prst="rect">
            <a:avLst/>
          </a:prstGeom>
        </p:spPr>
      </p:pic>
      <p:sp>
        <p:nvSpPr>
          <p:cNvPr id="76" name="Rectangle 75"/>
          <p:cNvSpPr/>
          <p:nvPr/>
        </p:nvSpPr>
        <p:spPr>
          <a:xfrm>
            <a:off x="2874204" y="6392184"/>
            <a:ext cx="621552" cy="301684"/>
          </a:xfrm>
          <a:prstGeom prst="rect">
            <a:avLst/>
          </a:prstGeom>
        </p:spPr>
        <p:txBody>
          <a:bodyPr wrap="none" lIns="0" tIns="0" rIns="0" bIns="0" anchor="ctr">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My</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35313" y="5970332"/>
            <a:ext cx="499335" cy="382182"/>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73357" y="3034990"/>
            <a:ext cx="606384" cy="403665"/>
          </a:xfrm>
          <a:prstGeom prst="rect">
            <a:avLst/>
          </a:prstGeom>
        </p:spPr>
      </p:pic>
      <p:sp>
        <p:nvSpPr>
          <p:cNvPr id="79" name="Rectangle 78"/>
          <p:cNvSpPr/>
          <p:nvPr/>
        </p:nvSpPr>
        <p:spPr>
          <a:xfrm>
            <a:off x="6803373" y="3533510"/>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711308" y="3959639"/>
            <a:ext cx="438420" cy="4384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559482"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GLBA</a:t>
            </a:r>
          </a:p>
        </p:txBody>
      </p:sp>
      <p:sp>
        <p:nvSpPr>
          <p:cNvPr id="82" name="Rectangle 81"/>
          <p:cNvSpPr/>
          <p:nvPr/>
        </p:nvSpPr>
        <p:spPr>
          <a:xfrm>
            <a:off x="6078427" y="6392184"/>
            <a:ext cx="48198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5975263" y="5941935"/>
            <a:ext cx="688316" cy="526826"/>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2942437" y="3533510"/>
            <a:ext cx="553078" cy="270537"/>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PCI DSS</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47003" y="3045613"/>
            <a:ext cx="559971" cy="38242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410886" y="3968850"/>
            <a:ext cx="839994" cy="41999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459847" y="4449032"/>
            <a:ext cx="742072"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MARS-E</a:t>
            </a:r>
          </a:p>
        </p:txBody>
      </p:sp>
      <p:sp>
        <p:nvSpPr>
          <p:cNvPr id="88" name="Rectangle 87"/>
          <p:cNvSpPr/>
          <p:nvPr/>
        </p:nvSpPr>
        <p:spPr>
          <a:xfrm>
            <a:off x="10998199" y="4449032"/>
            <a:ext cx="425117" cy="215444"/>
          </a:xfrm>
          <a:prstGeom prst="rect">
            <a:avLst/>
          </a:prstGeom>
        </p:spPr>
        <p:txBody>
          <a:bodyPr wrap="none">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0901235" y="4058444"/>
            <a:ext cx="619044" cy="240808"/>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7978133" y="5476403"/>
            <a:ext cx="492520"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0543" y="5061728"/>
            <a:ext cx="507700" cy="36717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35396" y="1817249"/>
            <a:ext cx="575164" cy="526556"/>
          </a:xfrm>
          <a:prstGeom prst="rect">
            <a:avLst/>
          </a:prstGeom>
        </p:spPr>
      </p:pic>
      <p:sp>
        <p:nvSpPr>
          <p:cNvPr id="97" name="Rectangle 96"/>
          <p:cNvSpPr/>
          <p:nvPr/>
        </p:nvSpPr>
        <p:spPr>
          <a:xfrm>
            <a:off x="2849802"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895657" y="1817249"/>
            <a:ext cx="575164" cy="526556"/>
          </a:xfrm>
          <a:prstGeom prst="rect">
            <a:avLst/>
          </a:prstGeom>
        </p:spPr>
      </p:pic>
      <p:sp>
        <p:nvSpPr>
          <p:cNvPr id="99" name="Rectangle 98"/>
          <p:cNvSpPr/>
          <p:nvPr/>
        </p:nvSpPr>
        <p:spPr>
          <a:xfrm>
            <a:off x="4810063"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3</a:t>
            </a:r>
          </a:p>
        </p:txBody>
      </p:sp>
      <p:pic>
        <p:nvPicPr>
          <p:cNvPr id="104"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8948443" y="6050051"/>
            <a:ext cx="445483" cy="222742"/>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796433" y="6392184"/>
            <a:ext cx="74950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Canada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 Laws</a:t>
            </a:r>
          </a:p>
        </p:txBody>
      </p:sp>
      <p:sp>
        <p:nvSpPr>
          <p:cNvPr id="106" name="Rectangle 105"/>
          <p:cNvSpPr/>
          <p:nvPr/>
        </p:nvSpPr>
        <p:spPr>
          <a:xfrm>
            <a:off x="5457707" y="3533510"/>
            <a:ext cx="746353"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1573" y="3108868"/>
            <a:ext cx="458621" cy="25590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2483" y="5942699"/>
            <a:ext cx="304499" cy="437448"/>
          </a:xfrm>
          <a:prstGeom prst="rect">
            <a:avLst/>
          </a:prstGeom>
        </p:spPr>
      </p:pic>
      <p:sp>
        <p:nvSpPr>
          <p:cNvPr id="109" name="Rectangle 108"/>
          <p:cNvSpPr/>
          <p:nvPr/>
        </p:nvSpPr>
        <p:spPr>
          <a:xfrm>
            <a:off x="9874176" y="6392184"/>
            <a:ext cx="54111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505050"/>
                </a:solidFill>
                <a:effectLst/>
                <a:uLnTx/>
                <a:uFillTx/>
                <a:latin typeface="Segoe UI Semilight"/>
                <a:ea typeface="+mn-ea"/>
                <a:cs typeface="+mn-cs"/>
              </a:rPr>
              <a:t>Shield</a:t>
            </a:r>
          </a:p>
        </p:txBody>
      </p:sp>
      <p:pic>
        <p:nvPicPr>
          <p:cNvPr id="11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186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890135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22301</a:t>
            </a:r>
          </a:p>
        </p:txBody>
      </p:sp>
      <p:sp>
        <p:nvSpPr>
          <p:cNvPr id="112" name="Rectangle 111"/>
          <p:cNvSpPr/>
          <p:nvPr/>
        </p:nvSpPr>
        <p:spPr>
          <a:xfrm>
            <a:off x="8006594" y="6392184"/>
            <a:ext cx="43559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India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err="1">
                <a:ln>
                  <a:noFill/>
                </a:ln>
                <a:solidFill>
                  <a:srgbClr val="505050"/>
                </a:solidFill>
                <a:effectLst/>
                <a:uLnTx/>
                <a:uFillTx/>
                <a:latin typeface="Segoe UI Semilight"/>
                <a:ea typeface="+mn-ea"/>
                <a:cs typeface="+mn-cs"/>
              </a:rPr>
              <a:t>MeitY</a:t>
            </a:r>
            <a:endParaRPr kumimoji="0" lang="en-US" sz="7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011645" y="6043199"/>
            <a:ext cx="425496" cy="236448"/>
          </a:xfrm>
          <a:prstGeom prst="rect">
            <a:avLst/>
          </a:prstGeom>
        </p:spPr>
      </p:pic>
      <p:sp>
        <p:nvSpPr>
          <p:cNvPr id="114" name="Rectangle 113"/>
          <p:cNvSpPr/>
          <p:nvPr/>
        </p:nvSpPr>
        <p:spPr>
          <a:xfrm>
            <a:off x="10820114" y="6392184"/>
            <a:ext cx="763595" cy="421979"/>
          </a:xfrm>
          <a:prstGeom prst="rect">
            <a:avLst/>
          </a:prstGeom>
        </p:spPr>
        <p:txBody>
          <a:bodyPr wrap="square" anchor="ctr">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Germany IT</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Grundschutz</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0547" y="5967353"/>
            <a:ext cx="402729" cy="388137"/>
          </a:xfrm>
          <a:prstGeom prst="rect">
            <a:avLst/>
          </a:prstGeom>
        </p:spPr>
      </p:pic>
      <p:sp>
        <p:nvSpPr>
          <p:cNvPr id="116" name="Rectangle 115"/>
          <p:cNvSpPr/>
          <p:nvPr/>
        </p:nvSpPr>
        <p:spPr>
          <a:xfrm>
            <a:off x="7027611" y="6392184"/>
            <a:ext cx="457671"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091780" y="5972386"/>
            <a:ext cx="329333" cy="378073"/>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795791" y="1931301"/>
            <a:ext cx="778358" cy="298452"/>
          </a:xfrm>
          <a:prstGeom prst="rect">
            <a:avLst/>
          </a:prstGeom>
        </p:spPr>
      </p:pic>
      <p:sp>
        <p:nvSpPr>
          <p:cNvPr id="119" name="Rectangle 118"/>
          <p:cNvSpPr/>
          <p:nvPr/>
        </p:nvSpPr>
        <p:spPr>
          <a:xfrm>
            <a:off x="877094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Certification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804708" y="1931301"/>
            <a:ext cx="778358" cy="298452"/>
          </a:xfrm>
          <a:prstGeom prst="rect">
            <a:avLst/>
          </a:prstGeom>
        </p:spPr>
      </p:pic>
      <p:sp>
        <p:nvSpPr>
          <p:cNvPr id="121" name="Rectangle 120"/>
          <p:cNvSpPr/>
          <p:nvPr/>
        </p:nvSpPr>
        <p:spPr>
          <a:xfrm>
            <a:off x="10779858"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Attestation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13588" y="4053363"/>
            <a:ext cx="601917" cy="25097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849901"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Calibri"/>
                <a:ea typeface="+mn-ea"/>
                <a:cs typeface="+mn-cs"/>
              </a:rPr>
              <a:t>HITRUST</a:t>
            </a:r>
          </a:p>
        </p:txBody>
      </p:sp>
      <p:pic>
        <p:nvPicPr>
          <p:cNvPr id="124" name="Picture 123"/>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6875996" y="4058510"/>
            <a:ext cx="601107" cy="240678"/>
          </a:xfrm>
          <a:prstGeom prst="rect">
            <a:avLst/>
          </a:prstGeom>
        </p:spPr>
      </p:pic>
      <p:sp>
        <p:nvSpPr>
          <p:cNvPr id="125" name="Rectangle 124"/>
          <p:cNvSpPr/>
          <p:nvPr/>
        </p:nvSpPr>
        <p:spPr>
          <a:xfrm>
            <a:off x="6683227" y="4449032"/>
            <a:ext cx="986644"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IG Toolkit UK</a:t>
            </a:r>
          </a:p>
        </p:txBody>
      </p:sp>
      <p:sp>
        <p:nvSpPr>
          <p:cNvPr id="126" name="Rectangle 125"/>
          <p:cNvSpPr/>
          <p:nvPr/>
        </p:nvSpPr>
        <p:spPr>
          <a:xfrm>
            <a:off x="6090478" y="5476403"/>
            <a:ext cx="45788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DJCP</a:t>
            </a:r>
          </a:p>
        </p:txBody>
      </p:sp>
      <p:pic>
        <p:nvPicPr>
          <p:cNvPr id="127" name="Picture 126"/>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6012081" y="4937978"/>
            <a:ext cx="614680" cy="614679"/>
          </a:xfrm>
          <a:prstGeom prst="rect">
            <a:avLst/>
          </a:prstGeom>
        </p:spPr>
      </p:pic>
      <p:pic>
        <p:nvPicPr>
          <p:cNvPr id="12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471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686420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27017</a:t>
            </a:r>
          </a:p>
        </p:txBody>
      </p:sp>
      <p:sp>
        <p:nvSpPr>
          <p:cNvPr id="130" name="Rectangle 129"/>
          <p:cNvSpPr/>
          <p:nvPr/>
        </p:nvSpPr>
        <p:spPr bwMode="auto">
          <a:xfrm>
            <a:off x="2162215" y="122113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B6F0"/>
                </a:solidFill>
                <a:effectLst/>
                <a:uLnTx/>
                <a:uFillTx/>
                <a:latin typeface="Segoe UI"/>
                <a:ea typeface="+mn-ea"/>
                <a:cs typeface="Segoe UI Semibold" panose="020B0702040204020203" pitchFamily="34" charset="0"/>
              </a:rPr>
              <a:t>GLOBAL</a:t>
            </a:r>
          </a:p>
        </p:txBody>
      </p:sp>
      <p:sp>
        <p:nvSpPr>
          <p:cNvPr id="132" name="Rectangle 131"/>
          <p:cNvSpPr/>
          <p:nvPr/>
        </p:nvSpPr>
        <p:spPr bwMode="auto">
          <a:xfrm>
            <a:off x="2162216" y="3294069"/>
            <a:ext cx="410214" cy="98433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327A"/>
                </a:solidFill>
                <a:effectLst/>
                <a:uLnTx/>
                <a:uFillTx/>
                <a:latin typeface="Segoe UI"/>
                <a:ea typeface="+mn-ea"/>
                <a:cs typeface="Segoe UI Semibold" panose="020B0702040204020203" pitchFamily="34" charset="0"/>
              </a:rPr>
              <a:t>INDUSTRY</a:t>
            </a:r>
          </a:p>
        </p:txBody>
      </p:sp>
      <p:sp>
        <p:nvSpPr>
          <p:cNvPr id="134" name="Rectangle 133"/>
          <p:cNvSpPr/>
          <p:nvPr/>
        </p:nvSpPr>
        <p:spPr bwMode="auto">
          <a:xfrm>
            <a:off x="2166336" y="5366684"/>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200" b="1" i="0" u="none" strike="noStrike" kern="0" cap="none" spc="0" normalizeH="0" baseline="0" noProof="0" dirty="0">
                <a:ln>
                  <a:noFill/>
                </a:ln>
                <a:solidFill>
                  <a:srgbClr val="001F50"/>
                </a:solidFill>
                <a:effectLst/>
                <a:uLnTx/>
                <a:uFillTx/>
                <a:latin typeface="Segoe UI"/>
                <a:ea typeface="+mn-ea"/>
                <a:cs typeface="Segoe UI Semibold" panose="020B0702040204020203" pitchFamily="34" charset="0"/>
              </a:rPr>
              <a:t>REGIONAL</a:t>
            </a:r>
          </a:p>
        </p:txBody>
      </p:sp>
      <p:cxnSp>
        <p:nvCxnSpPr>
          <p:cNvPr id="153" name="Straight Connector 152"/>
          <p:cNvCxnSpPr/>
          <p:nvPr/>
        </p:nvCxnSpPr>
        <p:spPr>
          <a:xfrm>
            <a:off x="2577857" y="913214"/>
            <a:ext cx="0" cy="1645920"/>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577857" y="2966226"/>
            <a:ext cx="0" cy="1645920"/>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577857" y="5009852"/>
            <a:ext cx="0" cy="1645920"/>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357012" y="71325"/>
            <a:ext cx="9251586"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More certifications than any cloud provider</a:t>
            </a:r>
          </a:p>
        </p:txBody>
      </p: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sp>
        <p:nvSpPr>
          <p:cNvPr id="93" name="Freeform 6">
            <a:extLst>
              <a:ext uri="{FF2B5EF4-FFF2-40B4-BE49-F238E27FC236}">
                <a16:creationId xmlns:a16="http://schemas.microsoft.com/office/drawing/2014/main" id="{3693DD08-7DA5-44E4-B3AA-91519EED6DF2}"/>
              </a:ext>
            </a:extLst>
          </p:cNvPr>
          <p:cNvSpPr>
            <a:spLocks noEditPoints="1"/>
          </p:cNvSpPr>
          <p:nvPr/>
        </p:nvSpPr>
        <p:spPr bwMode="auto">
          <a:xfrm>
            <a:off x="1154424" y="486"/>
            <a:ext cx="11185699" cy="520333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1903" tIns="60952" rIns="121903" bIns="60952" numCol="1" anchor="t" anchorCtr="0" compatLnSpc="1">
            <a:prstTxWarp prst="textNoShape">
              <a:avLst/>
            </a:prstTxWarp>
          </a:bodyPr>
          <a:lstStyle/>
          <a:p>
            <a:pPr marL="0" marR="0" lvl="0" indent="0" algn="l" defTabSz="121893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1C944E01-D6CE-42A2-A35B-AACCA0723B21}"/>
              </a:ext>
            </a:extLst>
          </p:cNvPr>
          <p:cNvSpPr/>
          <p:nvPr/>
        </p:nvSpPr>
        <p:spPr bwMode="auto">
          <a:xfrm>
            <a:off x="1" y="486"/>
            <a:ext cx="1954222" cy="685702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4" name="Oval 93">
            <a:extLst>
              <a:ext uri="{FF2B5EF4-FFF2-40B4-BE49-F238E27FC236}">
                <a16:creationId xmlns:a16="http://schemas.microsoft.com/office/drawing/2014/main" id="{873EBAA1-18BA-452A-8502-5375E15D996A}"/>
              </a:ext>
            </a:extLst>
          </p:cNvPr>
          <p:cNvSpPr/>
          <p:nvPr/>
        </p:nvSpPr>
        <p:spPr bwMode="auto">
          <a:xfrm>
            <a:off x="9782332" y="307332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5" name="Oval 94">
            <a:extLst>
              <a:ext uri="{FF2B5EF4-FFF2-40B4-BE49-F238E27FC236}">
                <a16:creationId xmlns:a16="http://schemas.microsoft.com/office/drawing/2014/main" id="{6A65532B-4FC6-40DC-AE1B-CFC155C29A02}"/>
              </a:ext>
            </a:extLst>
          </p:cNvPr>
          <p:cNvSpPr/>
          <p:nvPr/>
        </p:nvSpPr>
        <p:spPr bwMode="auto">
          <a:xfrm>
            <a:off x="10071764" y="1689361"/>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6" name="Oval 95">
            <a:extLst>
              <a:ext uri="{FF2B5EF4-FFF2-40B4-BE49-F238E27FC236}">
                <a16:creationId xmlns:a16="http://schemas.microsoft.com/office/drawing/2014/main" id="{C0438A4C-69AF-4AC0-96E3-7A1BC41ABD66}"/>
              </a:ext>
            </a:extLst>
          </p:cNvPr>
          <p:cNvSpPr/>
          <p:nvPr/>
        </p:nvSpPr>
        <p:spPr bwMode="auto">
          <a:xfrm>
            <a:off x="10142120" y="1154250"/>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7" name="Oval 96">
            <a:extLst>
              <a:ext uri="{FF2B5EF4-FFF2-40B4-BE49-F238E27FC236}">
                <a16:creationId xmlns:a16="http://schemas.microsoft.com/office/drawing/2014/main" id="{43565768-FF51-41F0-99A1-14A4EE5DB266}"/>
              </a:ext>
            </a:extLst>
          </p:cNvPr>
          <p:cNvSpPr/>
          <p:nvPr/>
        </p:nvSpPr>
        <p:spPr bwMode="auto">
          <a:xfrm>
            <a:off x="9011201" y="203541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8" name="Oval 97">
            <a:extLst>
              <a:ext uri="{FF2B5EF4-FFF2-40B4-BE49-F238E27FC236}">
                <a16:creationId xmlns:a16="http://schemas.microsoft.com/office/drawing/2014/main" id="{7D920139-03B5-4159-A4D9-162D3F2A9F2C}"/>
              </a:ext>
            </a:extLst>
          </p:cNvPr>
          <p:cNvSpPr/>
          <p:nvPr/>
        </p:nvSpPr>
        <p:spPr bwMode="auto">
          <a:xfrm>
            <a:off x="9313938" y="2195170"/>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9" name="Oval 98">
            <a:extLst>
              <a:ext uri="{FF2B5EF4-FFF2-40B4-BE49-F238E27FC236}">
                <a16:creationId xmlns:a16="http://schemas.microsoft.com/office/drawing/2014/main" id="{1E167ECE-8D1B-430C-88E9-65068B88E30B}"/>
              </a:ext>
            </a:extLst>
          </p:cNvPr>
          <p:cNvSpPr/>
          <p:nvPr/>
        </p:nvSpPr>
        <p:spPr bwMode="auto">
          <a:xfrm>
            <a:off x="6644469" y="144953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0" name="Oval 99">
            <a:extLst>
              <a:ext uri="{FF2B5EF4-FFF2-40B4-BE49-F238E27FC236}">
                <a16:creationId xmlns:a16="http://schemas.microsoft.com/office/drawing/2014/main" id="{405B8EE7-F616-4FF1-ADAD-8CDCA1ED4EAA}"/>
              </a:ext>
            </a:extLst>
          </p:cNvPr>
          <p:cNvSpPr/>
          <p:nvPr/>
        </p:nvSpPr>
        <p:spPr bwMode="auto">
          <a:xfrm>
            <a:off x="6216881" y="140789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1" name="Oval 100">
            <a:extLst>
              <a:ext uri="{FF2B5EF4-FFF2-40B4-BE49-F238E27FC236}">
                <a16:creationId xmlns:a16="http://schemas.microsoft.com/office/drawing/2014/main" id="{8D6AAB85-5A0A-45DE-B878-C8335D7D2113}"/>
              </a:ext>
            </a:extLst>
          </p:cNvPr>
          <p:cNvSpPr/>
          <p:nvPr/>
        </p:nvSpPr>
        <p:spPr bwMode="auto">
          <a:xfrm>
            <a:off x="4809447" y="343363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2" name="Oval 101">
            <a:extLst>
              <a:ext uri="{FF2B5EF4-FFF2-40B4-BE49-F238E27FC236}">
                <a16:creationId xmlns:a16="http://schemas.microsoft.com/office/drawing/2014/main" id="{9F69122F-5A20-414D-87E3-9585E7D0EAB5}"/>
              </a:ext>
            </a:extLst>
          </p:cNvPr>
          <p:cNvSpPr/>
          <p:nvPr/>
        </p:nvSpPr>
        <p:spPr bwMode="auto">
          <a:xfrm>
            <a:off x="3145392" y="1632900"/>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3" name="Oval 102">
            <a:extLst>
              <a:ext uri="{FF2B5EF4-FFF2-40B4-BE49-F238E27FC236}">
                <a16:creationId xmlns:a16="http://schemas.microsoft.com/office/drawing/2014/main" id="{6A461276-709E-4E14-A313-3A2EFEB8F801}"/>
              </a:ext>
            </a:extLst>
          </p:cNvPr>
          <p:cNvSpPr/>
          <p:nvPr/>
        </p:nvSpPr>
        <p:spPr bwMode="auto">
          <a:xfrm>
            <a:off x="3237975" y="129491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4" name="Oval 103">
            <a:extLst>
              <a:ext uri="{FF2B5EF4-FFF2-40B4-BE49-F238E27FC236}">
                <a16:creationId xmlns:a16="http://schemas.microsoft.com/office/drawing/2014/main" id="{F25F6D0C-9044-4568-9A5A-5E00118C3114}"/>
              </a:ext>
            </a:extLst>
          </p:cNvPr>
          <p:cNvSpPr/>
          <p:nvPr/>
        </p:nvSpPr>
        <p:spPr bwMode="auto">
          <a:xfrm>
            <a:off x="2907974" y="121683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5" name="Oval 104">
            <a:extLst>
              <a:ext uri="{FF2B5EF4-FFF2-40B4-BE49-F238E27FC236}">
                <a16:creationId xmlns:a16="http://schemas.microsoft.com/office/drawing/2014/main" id="{9784D49C-9753-420D-A823-D5D08F72E05E}"/>
              </a:ext>
            </a:extLst>
          </p:cNvPr>
          <p:cNvSpPr/>
          <p:nvPr/>
        </p:nvSpPr>
        <p:spPr bwMode="auto">
          <a:xfrm>
            <a:off x="3698358" y="126669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6" name="Oval 105">
            <a:extLst>
              <a:ext uri="{FF2B5EF4-FFF2-40B4-BE49-F238E27FC236}">
                <a16:creationId xmlns:a16="http://schemas.microsoft.com/office/drawing/2014/main" id="{80A4F9FF-6257-431B-B7F3-BF328F512811}"/>
              </a:ext>
            </a:extLst>
          </p:cNvPr>
          <p:cNvSpPr/>
          <p:nvPr/>
        </p:nvSpPr>
        <p:spPr bwMode="auto">
          <a:xfrm>
            <a:off x="2904208" y="1912565"/>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7" name="Oval 106">
            <a:extLst>
              <a:ext uri="{FF2B5EF4-FFF2-40B4-BE49-F238E27FC236}">
                <a16:creationId xmlns:a16="http://schemas.microsoft.com/office/drawing/2014/main" id="{E7ABFECD-221A-489D-A0F6-6430E7BA8742}"/>
              </a:ext>
            </a:extLst>
          </p:cNvPr>
          <p:cNvSpPr/>
          <p:nvPr/>
        </p:nvSpPr>
        <p:spPr bwMode="auto">
          <a:xfrm>
            <a:off x="2264337" y="172444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8" name="Oval 107">
            <a:extLst>
              <a:ext uri="{FF2B5EF4-FFF2-40B4-BE49-F238E27FC236}">
                <a16:creationId xmlns:a16="http://schemas.microsoft.com/office/drawing/2014/main" id="{B1E8B547-B30D-4A81-9FF3-6FFBF4AC0036}"/>
              </a:ext>
            </a:extLst>
          </p:cNvPr>
          <p:cNvSpPr/>
          <p:nvPr/>
        </p:nvSpPr>
        <p:spPr bwMode="auto">
          <a:xfrm>
            <a:off x="10958500" y="1234773"/>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9" name="Oval 108">
            <a:extLst>
              <a:ext uri="{FF2B5EF4-FFF2-40B4-BE49-F238E27FC236}">
                <a16:creationId xmlns:a16="http://schemas.microsoft.com/office/drawing/2014/main" id="{C24406AD-261D-4923-A91A-5405419D50DC}"/>
              </a:ext>
            </a:extLst>
          </p:cNvPr>
          <p:cNvSpPr/>
          <p:nvPr/>
        </p:nvSpPr>
        <p:spPr bwMode="auto">
          <a:xfrm>
            <a:off x="10705912" y="1616073"/>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0" name="Oval 109">
            <a:extLst>
              <a:ext uri="{FF2B5EF4-FFF2-40B4-BE49-F238E27FC236}">
                <a16:creationId xmlns:a16="http://schemas.microsoft.com/office/drawing/2014/main" id="{A9B71984-4196-46AA-B4BC-2BA0F58D9783}"/>
              </a:ext>
            </a:extLst>
          </p:cNvPr>
          <p:cNvSpPr/>
          <p:nvPr/>
        </p:nvSpPr>
        <p:spPr bwMode="auto">
          <a:xfrm>
            <a:off x="11360117" y="3987564"/>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1" name="Oval 110">
            <a:extLst>
              <a:ext uri="{FF2B5EF4-FFF2-40B4-BE49-F238E27FC236}">
                <a16:creationId xmlns:a16="http://schemas.microsoft.com/office/drawing/2014/main" id="{78095FA5-BF16-4D77-83A4-EDB2838C4473}"/>
              </a:ext>
            </a:extLst>
          </p:cNvPr>
          <p:cNvSpPr/>
          <p:nvPr/>
        </p:nvSpPr>
        <p:spPr bwMode="auto">
          <a:xfrm>
            <a:off x="11098767" y="427071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2" name="Oval 111">
            <a:extLst>
              <a:ext uri="{FF2B5EF4-FFF2-40B4-BE49-F238E27FC236}">
                <a16:creationId xmlns:a16="http://schemas.microsoft.com/office/drawing/2014/main" id="{DC0FB658-7494-4639-B39A-6436C3E996FE}"/>
              </a:ext>
            </a:extLst>
          </p:cNvPr>
          <p:cNvSpPr/>
          <p:nvPr/>
        </p:nvSpPr>
        <p:spPr bwMode="auto">
          <a:xfrm>
            <a:off x="9920395" y="2012061"/>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3" name="Oval 112">
            <a:extLst>
              <a:ext uri="{FF2B5EF4-FFF2-40B4-BE49-F238E27FC236}">
                <a16:creationId xmlns:a16="http://schemas.microsoft.com/office/drawing/2014/main" id="{0CD75865-0940-4D0B-8A65-962DBDF85C24}"/>
              </a:ext>
            </a:extLst>
          </p:cNvPr>
          <p:cNvSpPr/>
          <p:nvPr/>
        </p:nvSpPr>
        <p:spPr bwMode="auto">
          <a:xfrm>
            <a:off x="2880710" y="152639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4" name="Oval 113">
            <a:extLst>
              <a:ext uri="{FF2B5EF4-FFF2-40B4-BE49-F238E27FC236}">
                <a16:creationId xmlns:a16="http://schemas.microsoft.com/office/drawing/2014/main" id="{E4FAE74A-C88C-43A1-A201-EBBDD7770F0D}"/>
              </a:ext>
            </a:extLst>
          </p:cNvPr>
          <p:cNvSpPr/>
          <p:nvPr/>
        </p:nvSpPr>
        <p:spPr bwMode="auto">
          <a:xfrm>
            <a:off x="9099841" y="2533406"/>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5" name="Oval 114">
            <a:extLst>
              <a:ext uri="{FF2B5EF4-FFF2-40B4-BE49-F238E27FC236}">
                <a16:creationId xmlns:a16="http://schemas.microsoft.com/office/drawing/2014/main" id="{B5D3D8C3-7466-453F-BC13-9AA5711DC872}"/>
              </a:ext>
            </a:extLst>
          </p:cNvPr>
          <p:cNvSpPr/>
          <p:nvPr/>
        </p:nvSpPr>
        <p:spPr bwMode="auto">
          <a:xfrm>
            <a:off x="3462465" y="173666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6" name="Oval 115">
            <a:extLst>
              <a:ext uri="{FF2B5EF4-FFF2-40B4-BE49-F238E27FC236}">
                <a16:creationId xmlns:a16="http://schemas.microsoft.com/office/drawing/2014/main" id="{9F96A7BA-2356-49B1-9423-BA758A4FA5D3}"/>
              </a:ext>
            </a:extLst>
          </p:cNvPr>
          <p:cNvSpPr/>
          <p:nvPr/>
        </p:nvSpPr>
        <p:spPr bwMode="auto">
          <a:xfrm>
            <a:off x="3560221" y="155707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7" name="Oval 116">
            <a:extLst>
              <a:ext uri="{FF2B5EF4-FFF2-40B4-BE49-F238E27FC236}">
                <a16:creationId xmlns:a16="http://schemas.microsoft.com/office/drawing/2014/main" id="{1430C6AF-27ED-4053-9F6E-D1065CF3B6FF}"/>
              </a:ext>
            </a:extLst>
          </p:cNvPr>
          <p:cNvSpPr/>
          <p:nvPr/>
        </p:nvSpPr>
        <p:spPr bwMode="auto">
          <a:xfrm>
            <a:off x="6150141" y="114410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8" name="Oval 117">
            <a:extLst>
              <a:ext uri="{FF2B5EF4-FFF2-40B4-BE49-F238E27FC236}">
                <a16:creationId xmlns:a16="http://schemas.microsoft.com/office/drawing/2014/main" id="{E6CD10A4-723A-4AD1-9C95-EEC885F623F5}"/>
              </a:ext>
            </a:extLst>
          </p:cNvPr>
          <p:cNvSpPr/>
          <p:nvPr/>
        </p:nvSpPr>
        <p:spPr bwMode="auto">
          <a:xfrm>
            <a:off x="6602199" y="124403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9" name="Oval 118">
            <a:extLst>
              <a:ext uri="{FF2B5EF4-FFF2-40B4-BE49-F238E27FC236}">
                <a16:creationId xmlns:a16="http://schemas.microsoft.com/office/drawing/2014/main" id="{50F5C2E3-DCDB-4F6E-B1FD-7AA608F120C4}"/>
              </a:ext>
            </a:extLst>
          </p:cNvPr>
          <p:cNvSpPr/>
          <p:nvPr/>
        </p:nvSpPr>
        <p:spPr bwMode="auto">
          <a:xfrm>
            <a:off x="6430675" y="157362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0" name="Oval 119">
            <a:extLst>
              <a:ext uri="{FF2B5EF4-FFF2-40B4-BE49-F238E27FC236}">
                <a16:creationId xmlns:a16="http://schemas.microsoft.com/office/drawing/2014/main" id="{740C2F45-5558-4003-8B06-F90C2885B27D}"/>
              </a:ext>
            </a:extLst>
          </p:cNvPr>
          <p:cNvSpPr/>
          <p:nvPr/>
        </p:nvSpPr>
        <p:spPr bwMode="auto">
          <a:xfrm>
            <a:off x="6430675" y="116084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1" name="Oval 120">
            <a:extLst>
              <a:ext uri="{FF2B5EF4-FFF2-40B4-BE49-F238E27FC236}">
                <a16:creationId xmlns:a16="http://schemas.microsoft.com/office/drawing/2014/main" id="{4BFF3132-501E-40CF-8532-D984FD9C6F65}"/>
              </a:ext>
            </a:extLst>
          </p:cNvPr>
          <p:cNvSpPr/>
          <p:nvPr/>
        </p:nvSpPr>
        <p:spPr bwMode="auto">
          <a:xfrm>
            <a:off x="7053371" y="390892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2" name="Oval 121">
            <a:extLst>
              <a:ext uri="{FF2B5EF4-FFF2-40B4-BE49-F238E27FC236}">
                <a16:creationId xmlns:a16="http://schemas.microsoft.com/office/drawing/2014/main" id="{72987119-F430-4D6F-9DFA-B6911C1152E0}"/>
              </a:ext>
            </a:extLst>
          </p:cNvPr>
          <p:cNvSpPr/>
          <p:nvPr/>
        </p:nvSpPr>
        <p:spPr bwMode="auto">
          <a:xfrm>
            <a:off x="6956444" y="415958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3" name="Oval 122">
            <a:extLst>
              <a:ext uri="{FF2B5EF4-FFF2-40B4-BE49-F238E27FC236}">
                <a16:creationId xmlns:a16="http://schemas.microsoft.com/office/drawing/2014/main" id="{D3E0030C-8386-4F3B-A460-8FE7BDC31E7A}"/>
              </a:ext>
            </a:extLst>
          </p:cNvPr>
          <p:cNvSpPr/>
          <p:nvPr/>
        </p:nvSpPr>
        <p:spPr bwMode="auto">
          <a:xfrm>
            <a:off x="6413166" y="135535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91286FB6-53D7-42F2-A345-B699EF1EB52F}"/>
              </a:ext>
            </a:extLst>
          </p:cNvPr>
          <p:cNvGrpSpPr/>
          <p:nvPr/>
        </p:nvGrpSpPr>
        <p:grpSpPr>
          <a:xfrm>
            <a:off x="2504443" y="4240178"/>
            <a:ext cx="4054990" cy="2644632"/>
            <a:chOff x="824268" y="4593027"/>
            <a:chExt cx="4136300" cy="2697662"/>
          </a:xfrm>
        </p:grpSpPr>
        <p:sp>
          <p:nvSpPr>
            <p:cNvPr id="125" name="TextBox 124">
              <a:extLst>
                <a:ext uri="{FF2B5EF4-FFF2-40B4-BE49-F238E27FC236}">
                  <a16:creationId xmlns:a16="http://schemas.microsoft.com/office/drawing/2014/main" id="{517E3171-8D21-4F2A-973B-1125769C370F}"/>
                </a:ext>
              </a:extLst>
            </p:cNvPr>
            <p:cNvSpPr txBox="1"/>
            <p:nvPr/>
          </p:nvSpPr>
          <p:spPr>
            <a:xfrm>
              <a:off x="824268" y="4593027"/>
              <a:ext cx="2743059" cy="2697662"/>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596" b="0" i="0" u="none" strike="noStrike" kern="1200" cap="none" spc="-784" normalizeH="0" baseline="0" noProof="0" dirty="0">
                  <a:ln>
                    <a:noFill/>
                  </a:ln>
                  <a:solidFill>
                    <a:srgbClr val="0078D7"/>
                  </a:solidFill>
                  <a:effectLst/>
                  <a:uLnTx/>
                  <a:uFillTx/>
                  <a:latin typeface="Segoe UI Light"/>
                  <a:ea typeface="+mn-ea"/>
                  <a:cs typeface="Segoe UI Semilight" panose="020B0402040204020203" pitchFamily="34" charset="0"/>
                </a:rPr>
                <a:t>42</a:t>
              </a:r>
              <a:r>
                <a:rPr kumimoji="0" lang="en-US" sz="16596" b="0" i="0" u="none" strike="noStrike" kern="1200" cap="none" spc="-784" normalizeH="0" baseline="0" noProof="0" dirty="0">
                  <a:ln>
                    <a:noFill/>
                  </a:ln>
                  <a:solidFill>
                    <a:srgbClr val="0078D7"/>
                  </a:solidFill>
                  <a:effectLst/>
                  <a:uLnTx/>
                  <a:uFillTx/>
                  <a:latin typeface="Segoe UI Light"/>
                  <a:ea typeface="+mn-ea"/>
                  <a:cs typeface="Segoe UI Semibold" panose="020B0702040204020203" pitchFamily="34" charset="0"/>
                </a:rPr>
                <a:t> </a:t>
              </a:r>
              <a:endParaRPr kumimoji="0" lang="en-US" sz="4800" b="0" i="0" u="none" strike="noStrike" kern="1200" cap="none" spc="-784" normalizeH="0" baseline="0" noProof="0" dirty="0">
                <a:ln>
                  <a:noFill/>
                </a:ln>
                <a:solidFill>
                  <a:srgbClr val="0078D7"/>
                </a:solidFill>
                <a:effectLst/>
                <a:uLnTx/>
                <a:uFillTx/>
                <a:latin typeface="Segoe UI Light"/>
                <a:ea typeface="+mn-ea"/>
                <a:cs typeface="Segoe UI Semilight" panose="020B0402040204020203" pitchFamily="34" charset="0"/>
              </a:endParaRPr>
            </a:p>
          </p:txBody>
        </p:sp>
        <p:sp>
          <p:nvSpPr>
            <p:cNvPr id="126" name="Rectangle 125">
              <a:extLst>
                <a:ext uri="{FF2B5EF4-FFF2-40B4-BE49-F238E27FC236}">
                  <a16:creationId xmlns:a16="http://schemas.microsoft.com/office/drawing/2014/main" id="{2933195A-C922-4689-92B2-6487BDC3B85C}"/>
                </a:ext>
              </a:extLst>
            </p:cNvPr>
            <p:cNvSpPr/>
            <p:nvPr/>
          </p:nvSpPr>
          <p:spPr>
            <a:xfrm>
              <a:off x="3009577" y="5727570"/>
              <a:ext cx="1950991" cy="1193003"/>
            </a:xfrm>
            <a:prstGeom prst="rect">
              <a:avLst/>
            </a:prstGeom>
          </p:spPr>
          <p:txBody>
            <a:bodyPr wrap="none">
              <a:spAutoFit/>
            </a:bodyPr>
            <a:lstStyle/>
            <a:p>
              <a:pPr marL="0" marR="0" lvl="0" indent="0" algn="l" defTabSz="914225" rtl="0" eaLnBrk="1" fontAlgn="auto" latinLnBrk="0" hangingPunct="1">
                <a:lnSpc>
                  <a:spcPts val="42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Azure </a:t>
              </a:r>
              <a:br>
                <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br>
              <a:r>
                <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regions</a:t>
              </a:r>
            </a:p>
          </p:txBody>
        </p:sp>
      </p:grpSp>
      <p:sp>
        <p:nvSpPr>
          <p:cNvPr id="48" name="Oval 47">
            <a:extLst/>
          </p:cNvPr>
          <p:cNvSpPr/>
          <p:nvPr/>
        </p:nvSpPr>
        <p:spPr bwMode="auto">
          <a:xfrm>
            <a:off x="11239034" y="3890814"/>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9" name="Oval 48">
            <a:extLst/>
          </p:cNvPr>
          <p:cNvSpPr/>
          <p:nvPr/>
        </p:nvSpPr>
        <p:spPr bwMode="auto">
          <a:xfrm>
            <a:off x="10977684" y="417396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50" name="Rectangle 49">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51" name="Rectangle 50">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55"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9" name="Freeform 58"/>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D840CA15-E7AF-4D80-A226-6F2F62F5E3F3}"/>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61" name="Rectangle 60">
            <a:extLst>
              <a:ext uri="{FF2B5EF4-FFF2-40B4-BE49-F238E27FC236}">
                <a16:creationId xmlns:a16="http://schemas.microsoft.com/office/drawing/2014/main" id="{F69E30BA-F4E2-487C-9E26-A8FB0904BDE2}"/>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62" name="speedometer_2">
            <a:extLst>
              <a:ext uri="{FF2B5EF4-FFF2-40B4-BE49-F238E27FC236}">
                <a16:creationId xmlns:a16="http://schemas.microsoft.com/office/drawing/2014/main" id="{2697FF53-82DB-44EB-BCE6-BE244712CD87}"/>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63" name="Group 62">
            <a:extLst>
              <a:ext uri="{FF2B5EF4-FFF2-40B4-BE49-F238E27FC236}">
                <a16:creationId xmlns:a16="http://schemas.microsoft.com/office/drawing/2014/main" id="{D3F4AD1F-822E-4276-8AFD-9C6F53B0B083}"/>
              </a:ext>
            </a:extLst>
          </p:cNvPr>
          <p:cNvGrpSpPr/>
          <p:nvPr/>
        </p:nvGrpSpPr>
        <p:grpSpPr>
          <a:xfrm>
            <a:off x="775290" y="2524056"/>
            <a:ext cx="451261" cy="440761"/>
            <a:chOff x="2088630" y="3287843"/>
            <a:chExt cx="429718" cy="419725"/>
          </a:xfrm>
          <a:noFill/>
        </p:grpSpPr>
        <p:sp>
          <p:nvSpPr>
            <p:cNvPr id="64" name="Rectangle 63">
              <a:extLst>
                <a:ext uri="{FF2B5EF4-FFF2-40B4-BE49-F238E27FC236}">
                  <a16:creationId xmlns:a16="http://schemas.microsoft.com/office/drawing/2014/main" id="{E9C4BBE8-54F1-44C8-9909-78FC54BA0B7B}"/>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5" name="Rectangle 64">
              <a:extLst>
                <a:ext uri="{FF2B5EF4-FFF2-40B4-BE49-F238E27FC236}">
                  <a16:creationId xmlns:a16="http://schemas.microsoft.com/office/drawing/2014/main" id="{F5DAF9FD-18B3-45B3-BC0D-0E21FBE8F28F}"/>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53" name="Title 2">
            <a:extLst>
              <a:ext uri="{FF2B5EF4-FFF2-40B4-BE49-F238E27FC236}">
                <a16:creationId xmlns:a16="http://schemas.microsoft.com/office/drawing/2014/main" id="{2A2796AA-A8AA-4242-A1DE-15F8FBFBDB27}"/>
              </a:ext>
            </a:extLst>
          </p:cNvPr>
          <p:cNvSpPr txBox="1">
            <a:spLocks/>
          </p:cNvSpPr>
          <p:nvPr/>
        </p:nvSpPr>
        <p:spPr>
          <a:xfrm>
            <a:off x="8062333" y="5762599"/>
            <a:ext cx="3466576" cy="624421"/>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dirty="0">
                <a:ln w="3175">
                  <a:noFill/>
                </a:ln>
                <a:solidFill>
                  <a:srgbClr val="505050">
                    <a:lumMod val="60000"/>
                    <a:lumOff val="40000"/>
                  </a:srgbClr>
                </a:solidFill>
                <a:effectLst/>
                <a:uLnTx/>
                <a:uFillTx/>
                <a:latin typeface="Segoe UI"/>
                <a:ea typeface="+mn-ea"/>
                <a:cs typeface="Segoe UI" pitchFamily="34" charset="0"/>
              </a:rPr>
              <a:t>Learn more: Microsoft.com/datacenter</a:t>
            </a:r>
          </a:p>
        </p:txBody>
      </p:sp>
    </p:spTree>
    <p:extLst>
      <p:ext uri="{BB962C8B-B14F-4D97-AF65-F5344CB8AC3E}">
        <p14:creationId xmlns:p14="http://schemas.microsoft.com/office/powerpoint/2010/main" val="9476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anim calcmode="lin" valueType="num">
                                      <p:cBhvr>
                                        <p:cTn id="8" dur="500" fill="hold"/>
                                        <p:tgtEl>
                                          <p:spTgt spid="93"/>
                                        </p:tgtEl>
                                        <p:attrNameLst>
                                          <p:attrName>ppt_x</p:attrName>
                                        </p:attrNameLst>
                                      </p:cBhvr>
                                      <p:tavLst>
                                        <p:tav tm="0">
                                          <p:val>
                                            <p:strVal val="#ppt_x"/>
                                          </p:val>
                                        </p:tav>
                                        <p:tav tm="100000">
                                          <p:val>
                                            <p:strVal val="#ppt_x"/>
                                          </p:val>
                                        </p:tav>
                                      </p:tavLst>
                                    </p:anim>
                                    <p:anim calcmode="lin" valueType="num">
                                      <p:cBhvr>
                                        <p:cTn id="9" dur="500" fill="hold"/>
                                        <p:tgtEl>
                                          <p:spTgt spid="9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grpId="0" nodeType="withEffect">
                                  <p:stCondLst>
                                    <p:cond delay="2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grpId="0" nodeType="withEffect">
                                  <p:stCondLst>
                                    <p:cond delay="4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6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8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500"/>
                                        <p:tgtEl>
                                          <p:spTgt spid="99"/>
                                        </p:tgtEl>
                                      </p:cBhvr>
                                    </p:animEffect>
                                  </p:childTnLst>
                                </p:cTn>
                              </p:par>
                              <p:par>
                                <p:cTn id="35" presetID="10" presetClass="entr" presetSubtype="0" fill="hold" grpId="0" nodeType="withEffect">
                                  <p:stCondLst>
                                    <p:cond delay="12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10" presetClass="entr" presetSubtype="0" fill="hold" grpId="0" nodeType="withEffect">
                                  <p:stCondLst>
                                    <p:cond delay="14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10" presetClass="entr" presetSubtype="0" fill="hold" grpId="0" nodeType="withEffect">
                                  <p:stCondLst>
                                    <p:cond delay="18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500"/>
                                        <p:tgtEl>
                                          <p:spTgt spid="102"/>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par>
                                <p:cTn id="47" presetID="10" presetClass="entr" presetSubtype="0" fill="hold" grpId="0" nodeType="withEffect">
                                  <p:stCondLst>
                                    <p:cond delay="22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500"/>
                                        <p:tgtEl>
                                          <p:spTgt spid="104"/>
                                        </p:tgtEl>
                                      </p:cBhvr>
                                    </p:animEffect>
                                  </p:childTnLst>
                                </p:cTn>
                              </p:par>
                              <p:par>
                                <p:cTn id="50" presetID="10" presetClass="entr" presetSubtype="0" fill="hold" grpId="0" nodeType="withEffect">
                                  <p:stCondLst>
                                    <p:cond delay="24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500"/>
                                        <p:tgtEl>
                                          <p:spTgt spid="105"/>
                                        </p:tgtEl>
                                      </p:cBhvr>
                                    </p:animEffect>
                                  </p:childTnLst>
                                </p:cTn>
                              </p:par>
                              <p:par>
                                <p:cTn id="53" presetID="10" presetClass="entr" presetSubtype="0" fill="hold" grpId="0" nodeType="withEffect">
                                  <p:stCondLst>
                                    <p:cond delay="26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8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30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grpId="0" nodeType="withEffect">
                                  <p:stCondLst>
                                    <p:cond delay="34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500"/>
                                        <p:tgtEl>
                                          <p:spTgt spid="109"/>
                                        </p:tgtEl>
                                      </p:cBhvr>
                                    </p:animEffect>
                                  </p:childTnLst>
                                </p:cTn>
                              </p:par>
                              <p:par>
                                <p:cTn id="65" presetID="10" presetClass="entr" presetSubtype="0" fill="hold" grpId="0" nodeType="withEffect">
                                  <p:stCondLst>
                                    <p:cond delay="38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420"/>
                                  </p:stCondLst>
                                  <p:childTnLst>
                                    <p:set>
                                      <p:cBhvr>
                                        <p:cTn id="69" dur="1" fill="hold">
                                          <p:stCondLst>
                                            <p:cond delay="0"/>
                                          </p:stCondLst>
                                        </p:cTn>
                                        <p:tgtEl>
                                          <p:spTgt spid="111"/>
                                        </p:tgtEl>
                                        <p:attrNameLst>
                                          <p:attrName>style.visibility</p:attrName>
                                        </p:attrNameLst>
                                      </p:cBhvr>
                                      <p:to>
                                        <p:strVal val="visible"/>
                                      </p:to>
                                    </p:set>
                                    <p:animEffect transition="in" filter="fade">
                                      <p:cBhvr>
                                        <p:cTn id="70" dur="500"/>
                                        <p:tgtEl>
                                          <p:spTgt spid="111"/>
                                        </p:tgtEl>
                                      </p:cBhvr>
                                    </p:animEffect>
                                  </p:childTnLst>
                                </p:cTn>
                              </p:par>
                              <p:par>
                                <p:cTn id="71" presetID="10" presetClass="entr" presetSubtype="0" fill="hold" grpId="0" nodeType="withEffect">
                                  <p:stCondLst>
                                    <p:cond delay="55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500"/>
                                        <p:tgtEl>
                                          <p:spTgt spid="113"/>
                                        </p:tgtEl>
                                      </p:cBhvr>
                                    </p:animEffect>
                                  </p:childTnLst>
                                </p:cTn>
                              </p:par>
                              <p:par>
                                <p:cTn id="74" presetID="10" presetClass="entr" presetSubtype="0" fill="hold" grpId="0" nodeType="withEffect">
                                  <p:stCondLst>
                                    <p:cond delay="550"/>
                                  </p:stCondLst>
                                  <p:childTnLst>
                                    <p:set>
                                      <p:cBhvr>
                                        <p:cTn id="75" dur="1" fill="hold">
                                          <p:stCondLst>
                                            <p:cond delay="0"/>
                                          </p:stCondLst>
                                        </p:cTn>
                                        <p:tgtEl>
                                          <p:spTgt spid="114"/>
                                        </p:tgtEl>
                                        <p:attrNameLst>
                                          <p:attrName>style.visibility</p:attrName>
                                        </p:attrNameLst>
                                      </p:cBhvr>
                                      <p:to>
                                        <p:strVal val="visible"/>
                                      </p:to>
                                    </p:set>
                                    <p:animEffect transition="in" filter="fade">
                                      <p:cBhvr>
                                        <p:cTn id="76" dur="500"/>
                                        <p:tgtEl>
                                          <p:spTgt spid="114"/>
                                        </p:tgtEl>
                                      </p:cBhvr>
                                    </p:animEffect>
                                  </p:childTnLst>
                                </p:cTn>
                              </p:par>
                              <p:par>
                                <p:cTn id="77" presetID="10" presetClass="entr" presetSubtype="0" fill="hold" grpId="0" nodeType="withEffect">
                                  <p:stCondLst>
                                    <p:cond delay="600"/>
                                  </p:stCondLst>
                                  <p:childTnLst>
                                    <p:set>
                                      <p:cBhvr>
                                        <p:cTn id="78" dur="1" fill="hold">
                                          <p:stCondLst>
                                            <p:cond delay="0"/>
                                          </p:stCondLst>
                                        </p:cTn>
                                        <p:tgtEl>
                                          <p:spTgt spid="115"/>
                                        </p:tgtEl>
                                        <p:attrNameLst>
                                          <p:attrName>style.visibility</p:attrName>
                                        </p:attrNameLst>
                                      </p:cBhvr>
                                      <p:to>
                                        <p:strVal val="visible"/>
                                      </p:to>
                                    </p:set>
                                    <p:animEffect transition="in" filter="fade">
                                      <p:cBhvr>
                                        <p:cTn id="79" dur="500"/>
                                        <p:tgtEl>
                                          <p:spTgt spid="115"/>
                                        </p:tgtEl>
                                      </p:cBhvr>
                                    </p:animEffect>
                                  </p:childTnLst>
                                </p:cTn>
                              </p:par>
                              <p:par>
                                <p:cTn id="80" presetID="10" presetClass="entr" presetSubtype="0" fill="hold" grpId="0" nodeType="withEffect">
                                  <p:stCondLst>
                                    <p:cond delay="650"/>
                                  </p:stCondLst>
                                  <p:childTnLst>
                                    <p:set>
                                      <p:cBhvr>
                                        <p:cTn id="81" dur="1" fill="hold">
                                          <p:stCondLst>
                                            <p:cond delay="0"/>
                                          </p:stCondLst>
                                        </p:cTn>
                                        <p:tgtEl>
                                          <p:spTgt spid="116"/>
                                        </p:tgtEl>
                                        <p:attrNameLst>
                                          <p:attrName>style.visibility</p:attrName>
                                        </p:attrNameLst>
                                      </p:cBhvr>
                                      <p:to>
                                        <p:strVal val="visible"/>
                                      </p:to>
                                    </p:set>
                                    <p:animEffect transition="in" filter="fade">
                                      <p:cBhvr>
                                        <p:cTn id="82" dur="500"/>
                                        <p:tgtEl>
                                          <p:spTgt spid="116"/>
                                        </p:tgtEl>
                                      </p:cBhvr>
                                    </p:animEffect>
                                  </p:childTnLst>
                                </p:cTn>
                              </p:par>
                              <p:par>
                                <p:cTn id="83" presetID="10" presetClass="entr" presetSubtype="0" fill="hold" grpId="0" nodeType="withEffect">
                                  <p:stCondLst>
                                    <p:cond delay="700"/>
                                  </p:stCondLst>
                                  <p:childTnLst>
                                    <p:set>
                                      <p:cBhvr>
                                        <p:cTn id="84" dur="1" fill="hold">
                                          <p:stCondLst>
                                            <p:cond delay="0"/>
                                          </p:stCondLst>
                                        </p:cTn>
                                        <p:tgtEl>
                                          <p:spTgt spid="117"/>
                                        </p:tgtEl>
                                        <p:attrNameLst>
                                          <p:attrName>style.visibility</p:attrName>
                                        </p:attrNameLst>
                                      </p:cBhvr>
                                      <p:to>
                                        <p:strVal val="visible"/>
                                      </p:to>
                                    </p:set>
                                    <p:animEffect transition="in" filter="fade">
                                      <p:cBhvr>
                                        <p:cTn id="85" dur="500"/>
                                        <p:tgtEl>
                                          <p:spTgt spid="117"/>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118"/>
                                        </p:tgtEl>
                                        <p:attrNameLst>
                                          <p:attrName>style.visibility</p:attrName>
                                        </p:attrNameLst>
                                      </p:cBhvr>
                                      <p:to>
                                        <p:strVal val="visible"/>
                                      </p:to>
                                    </p:set>
                                    <p:animEffect transition="in" filter="fade">
                                      <p:cBhvr>
                                        <p:cTn id="88" dur="500"/>
                                        <p:tgtEl>
                                          <p:spTgt spid="118"/>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19"/>
                                        </p:tgtEl>
                                        <p:attrNameLst>
                                          <p:attrName>style.visibility</p:attrName>
                                        </p:attrNameLst>
                                      </p:cBhvr>
                                      <p:to>
                                        <p:strVal val="visible"/>
                                      </p:to>
                                    </p:set>
                                    <p:animEffect transition="in" filter="fade">
                                      <p:cBhvr>
                                        <p:cTn id="91" dur="500"/>
                                        <p:tgtEl>
                                          <p:spTgt spid="119"/>
                                        </p:tgtEl>
                                      </p:cBhvr>
                                    </p:animEffect>
                                  </p:childTnLst>
                                </p:cTn>
                              </p:par>
                              <p:par>
                                <p:cTn id="92" presetID="10" presetClass="entr" presetSubtype="0" fill="hold" grpId="0" nodeType="withEffect">
                                  <p:stCondLst>
                                    <p:cond delay="850"/>
                                  </p:stCondLst>
                                  <p:childTnLst>
                                    <p:set>
                                      <p:cBhvr>
                                        <p:cTn id="93" dur="1" fill="hold">
                                          <p:stCondLst>
                                            <p:cond delay="0"/>
                                          </p:stCondLst>
                                        </p:cTn>
                                        <p:tgtEl>
                                          <p:spTgt spid="120"/>
                                        </p:tgtEl>
                                        <p:attrNameLst>
                                          <p:attrName>style.visibility</p:attrName>
                                        </p:attrNameLst>
                                      </p:cBhvr>
                                      <p:to>
                                        <p:strVal val="visible"/>
                                      </p:to>
                                    </p:set>
                                    <p:animEffect transition="in" filter="fade">
                                      <p:cBhvr>
                                        <p:cTn id="94" dur="500"/>
                                        <p:tgtEl>
                                          <p:spTgt spid="120"/>
                                        </p:tgtEl>
                                      </p:cBhvr>
                                    </p:animEffect>
                                  </p:childTnLst>
                                </p:cTn>
                              </p:par>
                              <p:par>
                                <p:cTn id="95" presetID="10" presetClass="entr" presetSubtype="0" fill="hold" grpId="0" nodeType="withEffect">
                                  <p:stCondLst>
                                    <p:cond delay="900"/>
                                  </p:stCondLst>
                                  <p:childTnLst>
                                    <p:set>
                                      <p:cBhvr>
                                        <p:cTn id="96" dur="1" fill="hold">
                                          <p:stCondLst>
                                            <p:cond delay="0"/>
                                          </p:stCondLst>
                                        </p:cTn>
                                        <p:tgtEl>
                                          <p:spTgt spid="121"/>
                                        </p:tgtEl>
                                        <p:attrNameLst>
                                          <p:attrName>style.visibility</p:attrName>
                                        </p:attrNameLst>
                                      </p:cBhvr>
                                      <p:to>
                                        <p:strVal val="visible"/>
                                      </p:to>
                                    </p:set>
                                    <p:animEffect transition="in" filter="fade">
                                      <p:cBhvr>
                                        <p:cTn id="97" dur="500"/>
                                        <p:tgtEl>
                                          <p:spTgt spid="121"/>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childTnLst>
                          </p:cTn>
                        </p:par>
                        <p:par>
                          <p:cTn id="101" fill="hold">
                            <p:stCondLst>
                              <p:cond delay="1900"/>
                            </p:stCondLst>
                            <p:childTnLst>
                              <p:par>
                                <p:cTn id="102" presetID="10" presetClass="entr" presetSubtype="0" fill="hold" nodeType="after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fade">
                                      <p:cBhvr>
                                        <p:cTn id="104" dur="500"/>
                                        <p:tgtEl>
                                          <p:spTgt spid="124"/>
                                        </p:tgtEl>
                                      </p:cBhvr>
                                    </p:animEffect>
                                  </p:childTnLst>
                                </p:cTn>
                              </p:par>
                              <p:par>
                                <p:cTn id="105" presetID="10" presetClass="entr" presetSubtype="0" fill="hold" grpId="0" nodeType="withEffect">
                                  <p:stCondLst>
                                    <p:cond delay="38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grpId="0" nodeType="withEffect">
                                  <p:stCondLst>
                                    <p:cond delay="420"/>
                                  </p:stCondLst>
                                  <p:childTnLst>
                                    <p:set>
                                      <p:cBhvr>
                                        <p:cTn id="109" dur="1" fill="hold">
                                          <p:stCondLst>
                                            <p:cond delay="0"/>
                                          </p:stCondLst>
                                        </p:cTn>
                                        <p:tgtEl>
                                          <p:spTgt spid="49"/>
                                        </p:tgtEl>
                                        <p:attrNameLst>
                                          <p:attrName>style.visibility</p:attrName>
                                        </p:attrNameLst>
                                      </p:cBhvr>
                                      <p:to>
                                        <p:strVal val="visible"/>
                                      </p:to>
                                    </p:set>
                                    <p:animEffect transition="in" filter="fade">
                                      <p:cBhvr>
                                        <p:cTn id="110" dur="500"/>
                                        <p:tgtEl>
                                          <p:spTgt spid="49"/>
                                        </p:tgtEl>
                                      </p:cBhvr>
                                    </p:animEffect>
                                  </p:childTnLst>
                                </p:cTn>
                              </p:par>
                              <p:par>
                                <p:cTn id="111" presetID="10" presetClass="entr" presetSubtype="0" fill="hold" grpId="0" nodeType="withEffect">
                                  <p:stCondLst>
                                    <p:cond delay="420"/>
                                  </p:stCondLst>
                                  <p:childTnLst>
                                    <p:set>
                                      <p:cBhvr>
                                        <p:cTn id="112" dur="1" fill="hold">
                                          <p:stCondLst>
                                            <p:cond delay="0"/>
                                          </p:stCondLst>
                                        </p:cTn>
                                        <p:tgtEl>
                                          <p:spTgt spid="53"/>
                                        </p:tgtEl>
                                        <p:attrNameLst>
                                          <p:attrName>style.visibility</p:attrName>
                                        </p:attrNameLst>
                                      </p:cBhvr>
                                      <p:to>
                                        <p:strVal val="visible"/>
                                      </p:to>
                                    </p:set>
                                    <p:animEffect transition="in" filter="fade">
                                      <p:cBhvr>
                                        <p:cTn id="11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48" grpId="0" animBg="1"/>
      <p:bldP spid="49" grpId="0" animBg="1"/>
      <p:bldP spid="53"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53D86BF-D60D-4D45-AD9A-B2638811C3FD}"/>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0" name="Rectangle 19">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21" name="Rectangle 20">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25"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 name="Freeform 28"/>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A1146EDB-2AF1-424A-9EF5-E4304E03BFAD}"/>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6" name="Rectangle 15">
            <a:extLst>
              <a:ext uri="{FF2B5EF4-FFF2-40B4-BE49-F238E27FC236}">
                <a16:creationId xmlns:a16="http://schemas.microsoft.com/office/drawing/2014/main" id="{B35646DF-8C43-4E4D-B624-7900389633A3}"/>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 name="speedometer_2">
            <a:extLst>
              <a:ext uri="{FF2B5EF4-FFF2-40B4-BE49-F238E27FC236}">
                <a16:creationId xmlns:a16="http://schemas.microsoft.com/office/drawing/2014/main" id="{6B36E8F2-7074-4E46-8F79-AB1429268D3C}"/>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 name="Group 18">
            <a:extLst>
              <a:ext uri="{FF2B5EF4-FFF2-40B4-BE49-F238E27FC236}">
                <a16:creationId xmlns:a16="http://schemas.microsoft.com/office/drawing/2014/main" id="{3063E2FD-E14B-41C4-8DA5-5C5F57591146}"/>
              </a:ext>
            </a:extLst>
          </p:cNvPr>
          <p:cNvGrpSpPr/>
          <p:nvPr/>
        </p:nvGrpSpPr>
        <p:grpSpPr>
          <a:xfrm>
            <a:off x="775290" y="2524056"/>
            <a:ext cx="451261" cy="440761"/>
            <a:chOff x="2088630" y="3287843"/>
            <a:chExt cx="429718" cy="419725"/>
          </a:xfrm>
          <a:noFill/>
        </p:grpSpPr>
        <p:sp>
          <p:nvSpPr>
            <p:cNvPr id="30" name="Rectangle 29">
              <a:extLst>
                <a:ext uri="{FF2B5EF4-FFF2-40B4-BE49-F238E27FC236}">
                  <a16:creationId xmlns:a16="http://schemas.microsoft.com/office/drawing/2014/main" id="{037D5AFB-935A-4FAB-8C62-922CAA8CE52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 name="Rectangle 30">
              <a:extLst>
                <a:ext uri="{FF2B5EF4-FFF2-40B4-BE49-F238E27FC236}">
                  <a16:creationId xmlns:a16="http://schemas.microsoft.com/office/drawing/2014/main" id="{380087E5-6DB4-4B71-8C58-CE39C1BD283A}"/>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3" name="Title 1">
            <a:extLst>
              <a:ext uri="{FF2B5EF4-FFF2-40B4-BE49-F238E27FC236}">
                <a16:creationId xmlns:a16="http://schemas.microsoft.com/office/drawing/2014/main" id="{DD8C2ABE-87D9-4EFD-B245-F7078E0BB1A4}"/>
              </a:ext>
            </a:extLst>
          </p:cNvPr>
          <p:cNvSpPr txBox="1">
            <a:spLocks/>
          </p:cNvSpPr>
          <p:nvPr/>
        </p:nvSpPr>
        <p:spPr>
          <a:xfrm>
            <a:off x="2277550" y="2152760"/>
            <a:ext cx="6899904" cy="1117295"/>
          </a:xfrm>
          <a:prstGeom prst="rect">
            <a:avLst/>
          </a:prstGeom>
        </p:spPr>
        <p:txBody>
          <a:bodyPr lIns="146263" tIns="9142" rIns="146263" bIns="9142"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4192" rtl="0" eaLnBrk="1" fontAlgn="base" latinLnBrk="0" hangingPunct="1">
              <a:lnSpc>
                <a:spcPct val="90000"/>
              </a:lnSpc>
              <a:spcBef>
                <a:spcPts val="0"/>
              </a:spcBef>
              <a:spcAft>
                <a:spcPct val="0"/>
              </a:spcAft>
              <a:buClrTx/>
              <a:buSzTx/>
              <a:buFontTx/>
              <a:buNone/>
              <a:tabLst/>
              <a:defRPr/>
            </a:pPr>
            <a:r>
              <a:rPr kumimoji="0" lang="en-US" sz="4705" b="0" i="0" u="none" strike="noStrike" kern="1200" cap="none" spc="-100" normalizeH="0" baseline="0" noProof="0" dirty="0">
                <a:ln w="3175">
                  <a:noFill/>
                </a:ln>
                <a:solidFill>
                  <a:srgbClr val="0078D7"/>
                </a:solidFill>
                <a:effectLst/>
                <a:uLnTx/>
                <a:uFillTx/>
                <a:latin typeface="Segoe UI Light"/>
                <a:ea typeface="+mn-ea"/>
                <a:cs typeface="Segoe UI" pitchFamily="34" charset="0"/>
              </a:rPr>
              <a:t>Azure </a:t>
            </a:r>
          </a:p>
          <a:p>
            <a:pPr marL="0" marR="0" lvl="0" indent="0" algn="l" defTabSz="914192" rtl="0" eaLnBrk="1" fontAlgn="base" latinLnBrk="0" hangingPunct="1">
              <a:lnSpc>
                <a:spcPct val="90000"/>
              </a:lnSpc>
              <a:spcBef>
                <a:spcPts val="0"/>
              </a:spcBef>
              <a:spcAft>
                <a:spcPct val="0"/>
              </a:spcAft>
              <a:buClrTx/>
              <a:buSzTx/>
              <a:buFontTx/>
              <a:buNone/>
              <a:tabLst/>
              <a:defRPr/>
            </a:pPr>
            <a:r>
              <a:rPr kumimoji="0" lang="en-US" sz="4705" b="0" i="0" u="none" strike="noStrike" kern="1200" cap="none" spc="-100" normalizeH="0" baseline="0" noProof="0" dirty="0">
                <a:ln w="3175">
                  <a:noFill/>
                </a:ln>
                <a:solidFill>
                  <a:srgbClr val="0078D7"/>
                </a:solidFill>
                <a:effectLst/>
                <a:uLnTx/>
                <a:uFillTx/>
                <a:latin typeface="Segoe UI Light"/>
                <a:ea typeface="+mn-ea"/>
                <a:cs typeface="Segoe UI" pitchFamily="34" charset="0"/>
              </a:rPr>
              <a:t>Security Center</a:t>
            </a:r>
          </a:p>
        </p:txBody>
      </p:sp>
      <p:sp>
        <p:nvSpPr>
          <p:cNvPr id="34" name="Rectangle 33">
            <a:extLst>
              <a:ext uri="{FF2B5EF4-FFF2-40B4-BE49-F238E27FC236}">
                <a16:creationId xmlns:a16="http://schemas.microsoft.com/office/drawing/2014/main" id="{316EC6B7-3842-4ED7-84C9-FE9B4E62AB61}"/>
              </a:ext>
            </a:extLst>
          </p:cNvPr>
          <p:cNvSpPr/>
          <p:nvPr/>
        </p:nvSpPr>
        <p:spPr>
          <a:xfrm>
            <a:off x="2277551" y="3568596"/>
            <a:ext cx="4669091" cy="1387941"/>
          </a:xfrm>
          <a:prstGeom prst="rect">
            <a:avLst/>
          </a:prstGeom>
        </p:spPr>
        <p:txBody>
          <a:bodyPr wrap="square" lIns="146263">
            <a:spAutoFit/>
          </a:bodyPr>
          <a:lstStyle/>
          <a:p>
            <a:pPr marL="0" marR="0" lvl="0" indent="0" algn="l" defTabSz="913957" rtl="0" eaLnBrk="1" fontAlgn="auto" latinLnBrk="0" hangingPunct="1">
              <a:lnSpc>
                <a:spcPct val="100000"/>
              </a:lnSpc>
              <a:spcBef>
                <a:spcPts val="0"/>
              </a:spcBef>
              <a:spcAft>
                <a:spcPts val="1175"/>
              </a:spcAft>
              <a:buClr>
                <a:srgbClr val="FFFFFF"/>
              </a:buClr>
              <a:buSzTx/>
              <a:buFontTx/>
              <a:buNone/>
              <a:tabLst/>
              <a:defRPr/>
            </a:pPr>
            <a:r>
              <a:rPr kumimoji="0" lang="en-US" sz="2157" b="0" i="0" u="none" strike="noStrike" kern="1200" cap="none" spc="0" normalizeH="0" baseline="0" noProof="0" dirty="0">
                <a:ln>
                  <a:noFill/>
                </a:ln>
                <a:solidFill>
                  <a:srgbClr val="4F504F"/>
                </a:solidFill>
                <a:effectLst/>
                <a:uLnTx/>
                <a:uFillTx/>
                <a:latin typeface="Segoe UI Light" charset="0"/>
                <a:ea typeface="Segoe UI Light" charset="0"/>
                <a:cs typeface="Segoe UI Light" charset="0"/>
              </a:rPr>
              <a:t>Protection through best practices</a:t>
            </a:r>
          </a:p>
          <a:p>
            <a:pPr marL="0" marR="0" lvl="0" indent="0" algn="l" defTabSz="913957" rtl="0" eaLnBrk="1" fontAlgn="auto" latinLnBrk="0" hangingPunct="1">
              <a:lnSpc>
                <a:spcPct val="100000"/>
              </a:lnSpc>
              <a:spcBef>
                <a:spcPts val="0"/>
              </a:spcBef>
              <a:spcAft>
                <a:spcPts val="1175"/>
              </a:spcAft>
              <a:buClr>
                <a:srgbClr val="FFFFFF"/>
              </a:buClr>
              <a:buSzTx/>
              <a:buFontTx/>
              <a:buNone/>
              <a:tabLst/>
              <a:defRPr/>
            </a:pPr>
            <a:r>
              <a:rPr kumimoji="0" lang="en-US" sz="2157" b="0" i="0" u="none" strike="noStrike" kern="1200" cap="none" spc="0" normalizeH="0" baseline="0" noProof="0" dirty="0">
                <a:ln>
                  <a:noFill/>
                </a:ln>
                <a:solidFill>
                  <a:srgbClr val="4F504F"/>
                </a:solidFill>
                <a:effectLst/>
                <a:uLnTx/>
                <a:uFillTx/>
                <a:latin typeface="Segoe UI Light" charset="0"/>
                <a:ea typeface="Segoe UI Light" charset="0"/>
                <a:cs typeface="Segoe UI Light" charset="0"/>
              </a:rPr>
              <a:t>Detect threats and attacks</a:t>
            </a:r>
          </a:p>
          <a:p>
            <a:pPr marL="0" marR="0" lvl="0" indent="0" algn="l" defTabSz="913957" rtl="0" eaLnBrk="1" fontAlgn="auto" latinLnBrk="0" hangingPunct="1">
              <a:lnSpc>
                <a:spcPct val="100000"/>
              </a:lnSpc>
              <a:spcBef>
                <a:spcPts val="0"/>
              </a:spcBef>
              <a:spcAft>
                <a:spcPts val="1175"/>
              </a:spcAft>
              <a:buClr>
                <a:srgbClr val="FFFFFF"/>
              </a:buClr>
              <a:buSzTx/>
              <a:buFontTx/>
              <a:buNone/>
              <a:tabLst/>
              <a:defRPr/>
            </a:pPr>
            <a:r>
              <a:rPr kumimoji="0" lang="en-US" sz="2157" b="0" i="0" u="none" strike="noStrike" kern="1200" cap="none" spc="0" normalizeH="0" baseline="0" noProof="0" dirty="0">
                <a:ln>
                  <a:noFill/>
                </a:ln>
                <a:solidFill>
                  <a:srgbClr val="4F504F"/>
                </a:solidFill>
                <a:effectLst/>
                <a:uLnTx/>
                <a:uFillTx/>
                <a:latin typeface="Segoe UI Light" charset="0"/>
                <a:ea typeface="Segoe UI Light" charset="0"/>
                <a:cs typeface="Segoe UI Light" charset="0"/>
              </a:rPr>
              <a:t>Remediate issues</a:t>
            </a:r>
          </a:p>
        </p:txBody>
      </p:sp>
      <p:grpSp>
        <p:nvGrpSpPr>
          <p:cNvPr id="2" name="Group 1"/>
          <p:cNvGrpSpPr/>
          <p:nvPr/>
        </p:nvGrpSpPr>
        <p:grpSpPr>
          <a:xfrm>
            <a:off x="6136478" y="451924"/>
            <a:ext cx="6055523" cy="6336506"/>
            <a:chOff x="6136478" y="451924"/>
            <a:chExt cx="6055523" cy="6336506"/>
          </a:xfrm>
        </p:grpSpPr>
        <p:pic>
          <p:nvPicPr>
            <p:cNvPr id="42" name="Picture 41" descr="A screenshot of a computer&#10;&#10;Description generated with high confidence">
              <a:extLst>
                <a:ext uri="{FF2B5EF4-FFF2-40B4-BE49-F238E27FC236}">
                  <a16:creationId xmlns:a16="http://schemas.microsoft.com/office/drawing/2014/main" id="{B3FCFB3E-4F42-4D86-BF9D-9A2EE643B3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36478" y="451924"/>
              <a:ext cx="6055522" cy="6336506"/>
            </a:xfrm>
            <a:prstGeom prst="rect">
              <a:avLst/>
            </a:prstGeom>
          </p:spPr>
        </p:pic>
        <p:pic>
          <p:nvPicPr>
            <p:cNvPr id="43" name="Picture 42">
              <a:extLst>
                <a:ext uri="{FF2B5EF4-FFF2-40B4-BE49-F238E27FC236}">
                  <a16:creationId xmlns:a16="http://schemas.microsoft.com/office/drawing/2014/main" id="{7F4BC64D-772A-494C-9045-9302C0F3B75A}"/>
                </a:ext>
              </a:extLst>
            </p:cNvPr>
            <p:cNvPicPr>
              <a:picLocks noChangeAspect="1"/>
            </p:cNvPicPr>
            <p:nvPr/>
          </p:nvPicPr>
          <p:blipFill>
            <a:blip r:embed="rId4"/>
            <a:stretch>
              <a:fillRect/>
            </a:stretch>
          </p:blipFill>
          <p:spPr>
            <a:xfrm>
              <a:off x="7100347" y="699956"/>
              <a:ext cx="5091654" cy="4305039"/>
            </a:xfrm>
            <a:prstGeom prst="rect">
              <a:avLst/>
            </a:prstGeom>
          </p:spPr>
        </p:pic>
      </p:grpSp>
    </p:spTree>
    <p:extLst>
      <p:ext uri="{BB962C8B-B14F-4D97-AF65-F5344CB8AC3E}">
        <p14:creationId xmlns:p14="http://schemas.microsoft.com/office/powerpoint/2010/main" val="784745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600"/>
                                        <p:tgtEl>
                                          <p:spTgt spid="33"/>
                                        </p:tgtEl>
                                      </p:cBhvr>
                                    </p:animEffect>
                                  </p:childTnLst>
                                </p:cTn>
                              </p:par>
                              <p:par>
                                <p:cTn id="8" presetID="35" presetClass="path" presetSubtype="0" decel="100000" fill="hold" grpId="1" nodeType="withEffect">
                                  <p:stCondLst>
                                    <p:cond delay="0"/>
                                  </p:stCondLst>
                                  <p:childTnLst>
                                    <p:animMotion origin="layout" path="M -0.05553 0.00023 L -1.83304E-6 0.00023 " pathEditMode="relative" rAng="0" ptsTypes="AA">
                                      <p:cBhvr>
                                        <p:cTn id="9" dur="800" fill="hold"/>
                                        <p:tgtEl>
                                          <p:spTgt spid="33"/>
                                        </p:tgtEl>
                                        <p:attrNameLst>
                                          <p:attrName>ppt_x</p:attrName>
                                          <p:attrName>ppt_y</p:attrName>
                                        </p:attrNameLst>
                                      </p:cBhvr>
                                      <p:rCtr x="2770" y="0"/>
                                    </p:animMotion>
                                  </p:childTnLst>
                                </p:cTn>
                              </p:par>
                              <p:par>
                                <p:cTn id="10" presetID="10" presetClass="entr" presetSubtype="0" fill="hold" grpId="0" nodeType="withEffect">
                                  <p:stCondLst>
                                    <p:cond delay="25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600"/>
                                        <p:tgtEl>
                                          <p:spTgt spid="34"/>
                                        </p:tgtEl>
                                      </p:cBhvr>
                                    </p:animEffect>
                                  </p:childTnLst>
                                </p:cTn>
                              </p:par>
                              <p:par>
                                <p:cTn id="13" presetID="35" presetClass="path" presetSubtype="0" decel="100000" fill="hold" grpId="1" nodeType="withEffect">
                                  <p:stCondLst>
                                    <p:cond delay="50"/>
                                  </p:stCondLst>
                                  <p:childTnLst>
                                    <p:animMotion origin="layout" path="M -0.05553 0.00022 L 2.29257E-6 0.00022 " pathEditMode="relative" rAng="0" ptsTypes="AA">
                                      <p:cBhvr>
                                        <p:cTn id="14" dur="800" fill="hold"/>
                                        <p:tgtEl>
                                          <p:spTgt spid="34"/>
                                        </p:tgtEl>
                                        <p:attrNameLst>
                                          <p:attrName>ppt_x</p:attrName>
                                          <p:attrName>ppt_y</p:attrName>
                                        </p:attrNameLst>
                                      </p:cBhvr>
                                      <p:rCtr x="2770" y="0"/>
                                    </p:animMotion>
                                  </p:childTnLst>
                                </p:cTn>
                              </p:par>
                              <p:par>
                                <p:cTn id="15" presetID="2" presetClass="entr" presetSubtype="2" decel="10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531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5FB73271-5311-4BD4-8115-D085B487C5F6}"/>
              </a:ext>
            </a:extLst>
          </p:cNvPr>
          <p:cNvGrpSpPr/>
          <p:nvPr/>
        </p:nvGrpSpPr>
        <p:grpSpPr>
          <a:xfrm>
            <a:off x="3116984" y="-1"/>
            <a:ext cx="9075015" cy="6761019"/>
            <a:chOff x="10229502" y="-1"/>
            <a:chExt cx="1962497" cy="1462089"/>
          </a:xfrm>
        </p:grpSpPr>
        <p:sp>
          <p:nvSpPr>
            <p:cNvPr id="64" name="Rectangle 63">
              <a:extLst>
                <a:ext uri="{FF2B5EF4-FFF2-40B4-BE49-F238E27FC236}">
                  <a16:creationId xmlns:a16="http://schemas.microsoft.com/office/drawing/2014/main" id="{A06B7FB0-F238-4268-818D-A11D108B0687}"/>
                </a:ext>
              </a:extLst>
            </p:cNvPr>
            <p:cNvSpPr/>
            <p:nvPr/>
          </p:nvSpPr>
          <p:spPr bwMode="auto">
            <a:xfrm>
              <a:off x="10593400" y="0"/>
              <a:ext cx="1598599" cy="1462088"/>
            </a:xfrm>
            <a:prstGeom prst="rect">
              <a:avLst/>
            </a:prstGeom>
            <a:solidFill>
              <a:schemeClr val="tx2">
                <a:lumMod val="50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32E896-EDDE-4919-A57D-C9E8875B9769}"/>
                </a:ext>
              </a:extLst>
            </p:cNvPr>
            <p:cNvSpPr/>
            <p:nvPr/>
          </p:nvSpPr>
          <p:spPr bwMode="auto">
            <a:xfrm>
              <a:off x="10591070" y="0"/>
              <a:ext cx="1198258" cy="358012"/>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65">
              <a:extLst>
                <a:ext uri="{FF2B5EF4-FFF2-40B4-BE49-F238E27FC236}">
                  <a16:creationId xmlns:a16="http://schemas.microsoft.com/office/drawing/2014/main" id="{FB51D270-4952-4A17-B5B8-33597F75A7A3}"/>
                </a:ext>
              </a:extLst>
            </p:cNvPr>
            <p:cNvSpPr/>
            <p:nvPr/>
          </p:nvSpPr>
          <p:spPr bwMode="auto">
            <a:xfrm>
              <a:off x="10229850" y="-1"/>
              <a:ext cx="360997" cy="1460501"/>
            </a:xfrm>
            <a:prstGeom prst="rect">
              <a:avLst/>
            </a:prstGeom>
            <a:solidFill>
              <a:schemeClr val="tx2">
                <a:lumMod val="50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F32C5CDA-58B5-4725-8EED-CF113D92F2AB}"/>
                </a:ext>
              </a:extLst>
            </p:cNvPr>
            <p:cNvSpPr/>
            <p:nvPr/>
          </p:nvSpPr>
          <p:spPr bwMode="auto">
            <a:xfrm>
              <a:off x="10561425" y="1164640"/>
              <a:ext cx="1138928" cy="265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3C6C"/>
                  </a:solidFill>
                  <a:effectLst/>
                  <a:uLnTx/>
                  <a:uFillTx/>
                  <a:latin typeface="Segoe UI Semibold" panose="020B0702040204020203" pitchFamily="34" charset="0"/>
                  <a:ea typeface="Segoe UI" pitchFamily="34" charset="0"/>
                  <a:cs typeface="Segoe UI Semibold" panose="020B0702040204020203" pitchFamily="34" charset="0"/>
                </a:rPr>
                <a:t>Core infrastructure</a:t>
              </a:r>
            </a:p>
          </p:txBody>
        </p:sp>
        <p:sp>
          <p:nvSpPr>
            <p:cNvPr id="68" name="Rectangle 67">
              <a:extLst>
                <a:ext uri="{FF2B5EF4-FFF2-40B4-BE49-F238E27FC236}">
                  <a16:creationId xmlns:a16="http://schemas.microsoft.com/office/drawing/2014/main" id="{639070BC-D7FA-4AD6-86E7-F4EE0277F62E}"/>
                </a:ext>
              </a:extLst>
            </p:cNvPr>
            <p:cNvSpPr/>
            <p:nvPr/>
          </p:nvSpPr>
          <p:spPr bwMode="auto">
            <a:xfrm>
              <a:off x="10561162" y="567787"/>
              <a:ext cx="1254566" cy="3498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3C6C"/>
                  </a:solidFill>
                  <a:effectLst/>
                  <a:uLnTx/>
                  <a:uFillTx/>
                  <a:latin typeface="Segoe UI Semibold" panose="020B0702040204020203" pitchFamily="34" charset="0"/>
                  <a:ea typeface="Segoe UI" pitchFamily="34" charset="0"/>
                  <a:cs typeface="Segoe UI Semibold" panose="020B0702040204020203" pitchFamily="34" charset="0"/>
                </a:rPr>
                <a:t>Advanced workloads</a:t>
              </a:r>
            </a:p>
          </p:txBody>
        </p:sp>
        <p:sp>
          <p:nvSpPr>
            <p:cNvPr id="69" name="Rectangle 68">
              <a:extLst>
                <a:ext uri="{FF2B5EF4-FFF2-40B4-BE49-F238E27FC236}">
                  <a16:creationId xmlns:a16="http://schemas.microsoft.com/office/drawing/2014/main" id="{19BBAC1A-1FF9-4C79-A88B-864A1FB54CB4}"/>
                </a:ext>
              </a:extLst>
            </p:cNvPr>
            <p:cNvSpPr/>
            <p:nvPr/>
          </p:nvSpPr>
          <p:spPr bwMode="auto">
            <a:xfrm>
              <a:off x="10561161" y="123542"/>
              <a:ext cx="859833" cy="107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Tools</a:t>
              </a:r>
            </a:p>
          </p:txBody>
        </p:sp>
        <p:sp>
          <p:nvSpPr>
            <p:cNvPr id="70" name="Oval 69">
              <a:extLst>
                <a:ext uri="{FF2B5EF4-FFF2-40B4-BE49-F238E27FC236}">
                  <a16:creationId xmlns:a16="http://schemas.microsoft.com/office/drawing/2014/main" id="{D749CA8D-18F4-4840-82D6-C1ABF6C6FB8E}"/>
                </a:ext>
              </a:extLst>
            </p:cNvPr>
            <p:cNvSpPr/>
            <p:nvPr/>
          </p:nvSpPr>
          <p:spPr bwMode="auto">
            <a:xfrm>
              <a:off x="10287223" y="65216"/>
              <a:ext cx="242785" cy="24278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FB0430EC-1DC1-4372-B10E-F854B6AEA7D9}"/>
                </a:ext>
              </a:extLst>
            </p:cNvPr>
            <p:cNvGrpSpPr/>
            <p:nvPr/>
          </p:nvGrpSpPr>
          <p:grpSpPr>
            <a:xfrm>
              <a:off x="10275569" y="585584"/>
              <a:ext cx="270140" cy="270138"/>
              <a:chOff x="10275569" y="585584"/>
              <a:chExt cx="270140" cy="270138"/>
            </a:xfrm>
          </p:grpSpPr>
          <p:grpSp>
            <p:nvGrpSpPr>
              <p:cNvPr id="102" name="Group 101">
                <a:extLst>
                  <a:ext uri="{FF2B5EF4-FFF2-40B4-BE49-F238E27FC236}">
                    <a16:creationId xmlns:a16="http://schemas.microsoft.com/office/drawing/2014/main" id="{005A2A82-58B3-499E-BACD-F981959467C7}"/>
                  </a:ext>
                </a:extLst>
              </p:cNvPr>
              <p:cNvGrpSpPr/>
              <p:nvPr/>
            </p:nvGrpSpPr>
            <p:grpSpPr>
              <a:xfrm>
                <a:off x="10318223" y="665435"/>
                <a:ext cx="186065" cy="140854"/>
                <a:chOff x="3268663" y="4287838"/>
                <a:chExt cx="4351337" cy="3294062"/>
              </a:xfrm>
              <a:solidFill>
                <a:schemeClr val="bg1"/>
              </a:solidFill>
            </p:grpSpPr>
            <p:sp>
              <p:nvSpPr>
                <p:cNvPr id="104" name="Freeform 6">
                  <a:extLst>
                    <a:ext uri="{FF2B5EF4-FFF2-40B4-BE49-F238E27FC236}">
                      <a16:creationId xmlns:a16="http://schemas.microsoft.com/office/drawing/2014/main" id="{7475C598-F8A0-4EDE-87F5-713A14AA79A6}"/>
                    </a:ext>
                  </a:extLst>
                </p:cNvPr>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7">
                  <a:extLst>
                    <a:ext uri="{FF2B5EF4-FFF2-40B4-BE49-F238E27FC236}">
                      <a16:creationId xmlns:a16="http://schemas.microsoft.com/office/drawing/2014/main" id="{28F3B2E1-F3FB-42F0-A02C-D981C9890E5B}"/>
                    </a:ext>
                  </a:extLst>
                </p:cNvPr>
                <p:cNvSpPr>
                  <a:spLocks noChangeArrowheads="1"/>
                </p:cNvSpPr>
                <p:nvPr/>
              </p:nvSpPr>
              <p:spPr bwMode="auto">
                <a:xfrm>
                  <a:off x="4695824" y="4762511"/>
                  <a:ext cx="1495425" cy="1765296"/>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Oval 102">
                <a:extLst>
                  <a:ext uri="{FF2B5EF4-FFF2-40B4-BE49-F238E27FC236}">
                    <a16:creationId xmlns:a16="http://schemas.microsoft.com/office/drawing/2014/main" id="{05D20C2A-4E56-49A7-A23F-2665C9C8C4C0}"/>
                  </a:ext>
                </a:extLst>
              </p:cNvPr>
              <p:cNvSpPr/>
              <p:nvPr/>
            </p:nvSpPr>
            <p:spPr bwMode="auto">
              <a:xfrm>
                <a:off x="10275569" y="585584"/>
                <a:ext cx="270140" cy="27013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8E1F3A25-1435-462B-8A3B-717D205CEEF8}"/>
                </a:ext>
              </a:extLst>
            </p:cNvPr>
            <p:cNvGrpSpPr/>
            <p:nvPr/>
          </p:nvGrpSpPr>
          <p:grpSpPr>
            <a:xfrm>
              <a:off x="10307043" y="1215198"/>
              <a:ext cx="204883" cy="153765"/>
              <a:chOff x="10307043" y="1215198"/>
              <a:chExt cx="204883" cy="153765"/>
            </a:xfrm>
          </p:grpSpPr>
          <p:sp>
            <p:nvSpPr>
              <p:cNvPr id="86" name="Freeform 1">
                <a:extLst>
                  <a:ext uri="{FF2B5EF4-FFF2-40B4-BE49-F238E27FC236}">
                    <a16:creationId xmlns:a16="http://schemas.microsoft.com/office/drawing/2014/main" id="{17686306-533E-4F6B-84F1-8AE8D1AA25CE}"/>
                  </a:ext>
                </a:extLst>
              </p:cNvPr>
              <p:cNvSpPr>
                <a:spLocks noChangeArrowheads="1"/>
              </p:cNvSpPr>
              <p:nvPr/>
            </p:nvSpPr>
            <p:spPr bwMode="auto">
              <a:xfrm>
                <a:off x="10403043" y="1296167"/>
                <a:ext cx="12883" cy="22303"/>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2">
                <a:extLst>
                  <a:ext uri="{FF2B5EF4-FFF2-40B4-BE49-F238E27FC236}">
                    <a16:creationId xmlns:a16="http://schemas.microsoft.com/office/drawing/2014/main" id="{FFA6E64C-76B5-426E-B2CD-AF90D68F126F}"/>
                  </a:ext>
                </a:extLst>
              </p:cNvPr>
              <p:cNvSpPr>
                <a:spLocks noChangeArrowheads="1"/>
              </p:cNvSpPr>
              <p:nvPr/>
            </p:nvSpPr>
            <p:spPr bwMode="auto">
              <a:xfrm>
                <a:off x="10447233" y="1339457"/>
                <a:ext cx="11498" cy="11498"/>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3">
                <a:extLst>
                  <a:ext uri="{FF2B5EF4-FFF2-40B4-BE49-F238E27FC236}">
                    <a16:creationId xmlns:a16="http://schemas.microsoft.com/office/drawing/2014/main" id="{399D5604-028D-410E-BA6A-2C7E84EBC886}"/>
                  </a:ext>
                </a:extLst>
              </p:cNvPr>
              <p:cNvSpPr>
                <a:spLocks noChangeArrowheads="1"/>
              </p:cNvSpPr>
              <p:nvPr/>
            </p:nvSpPr>
            <p:spPr bwMode="auto">
              <a:xfrm>
                <a:off x="10362454" y="1341396"/>
                <a:ext cx="63307" cy="7688"/>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4">
                <a:extLst>
                  <a:ext uri="{FF2B5EF4-FFF2-40B4-BE49-F238E27FC236}">
                    <a16:creationId xmlns:a16="http://schemas.microsoft.com/office/drawing/2014/main" id="{1885A6C3-7735-4EB6-B738-421DBB2C8EDB}"/>
                  </a:ext>
                </a:extLst>
              </p:cNvPr>
              <p:cNvSpPr>
                <a:spLocks noChangeArrowheads="1"/>
              </p:cNvSpPr>
              <p:nvPr/>
            </p:nvSpPr>
            <p:spPr bwMode="auto">
              <a:xfrm>
                <a:off x="10307043" y="1215198"/>
                <a:ext cx="204883" cy="153765"/>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B0B1C9DC-272E-4EE7-BF54-0C761F702F2A}"/>
                </a:ext>
              </a:extLst>
            </p:cNvPr>
            <p:cNvGrpSpPr/>
            <p:nvPr/>
          </p:nvGrpSpPr>
          <p:grpSpPr>
            <a:xfrm>
              <a:off x="11900152" y="229164"/>
              <a:ext cx="178445" cy="226817"/>
              <a:chOff x="11900152" y="229164"/>
              <a:chExt cx="178445" cy="226817"/>
            </a:xfrm>
          </p:grpSpPr>
          <p:sp>
            <p:nvSpPr>
              <p:cNvPr id="83" name="Freeform 82">
                <a:extLst>
                  <a:ext uri="{FF2B5EF4-FFF2-40B4-BE49-F238E27FC236}">
                    <a16:creationId xmlns:a16="http://schemas.microsoft.com/office/drawing/2014/main" id="{CF164747-B5A1-4797-8A22-2D2380A173EE}"/>
                  </a:ext>
                </a:extLst>
              </p:cNvPr>
              <p:cNvSpPr>
                <a:spLocks noChangeArrowheads="1"/>
              </p:cNvSpPr>
              <p:nvPr/>
            </p:nvSpPr>
            <p:spPr bwMode="auto">
              <a:xfrm>
                <a:off x="11900152" y="229164"/>
                <a:ext cx="178445" cy="226817"/>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 name="Freeform 83">
                <a:extLst>
                  <a:ext uri="{FF2B5EF4-FFF2-40B4-BE49-F238E27FC236}">
                    <a16:creationId xmlns:a16="http://schemas.microsoft.com/office/drawing/2014/main" id="{536675C1-3DDA-448B-BE3F-EA1F35D375DE}"/>
                  </a:ext>
                </a:extLst>
              </p:cNvPr>
              <p:cNvSpPr>
                <a:spLocks noChangeArrowheads="1"/>
              </p:cNvSpPr>
              <p:nvPr/>
            </p:nvSpPr>
            <p:spPr bwMode="auto">
              <a:xfrm>
                <a:off x="12036917" y="417184"/>
                <a:ext cx="15147" cy="15147"/>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84">
                <a:extLst>
                  <a:ext uri="{FF2B5EF4-FFF2-40B4-BE49-F238E27FC236}">
                    <a16:creationId xmlns:a16="http://schemas.microsoft.com/office/drawing/2014/main" id="{658DBE67-0EEB-4561-B232-616916BC25F1}"/>
                  </a:ext>
                </a:extLst>
              </p:cNvPr>
              <p:cNvSpPr>
                <a:spLocks noChangeArrowheads="1"/>
              </p:cNvSpPr>
              <p:nvPr/>
            </p:nvSpPr>
            <p:spPr bwMode="auto">
              <a:xfrm>
                <a:off x="11925072" y="419725"/>
                <a:ext cx="83603" cy="10066"/>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grpSp>
        <p:sp>
          <p:nvSpPr>
            <p:cNvPr id="74" name="Rectangle 73">
              <a:extLst>
                <a:ext uri="{FF2B5EF4-FFF2-40B4-BE49-F238E27FC236}">
                  <a16:creationId xmlns:a16="http://schemas.microsoft.com/office/drawing/2014/main" id="{1300881D-8BBD-4C41-BBEB-47DF0A847192}"/>
                </a:ext>
              </a:extLst>
            </p:cNvPr>
            <p:cNvSpPr/>
            <p:nvPr/>
          </p:nvSpPr>
          <p:spPr bwMode="auto">
            <a:xfrm rot="16200000">
              <a:off x="11494999" y="754162"/>
              <a:ext cx="990389" cy="2769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3C6C"/>
                  </a:solidFill>
                  <a:effectLst/>
                  <a:uLnTx/>
                  <a:uFillTx/>
                  <a:latin typeface="Segoe UI Semibold" panose="020B0702040204020203" pitchFamily="34" charset="0"/>
                  <a:ea typeface="Segoe UI" pitchFamily="34" charset="0"/>
                  <a:cs typeface="Segoe UI Semibold" panose="020B0702040204020203" pitchFamily="34" charset="0"/>
                </a:rPr>
                <a:t>Azure Stack + Hybrid</a:t>
              </a:r>
              <a:endParaRPr kumimoji="0" lang="en-US" sz="800" b="0" i="0" u="none" strike="noStrike" kern="1200" cap="none" spc="0" normalizeH="0" baseline="0" noProof="0" dirty="0">
                <a:ln>
                  <a:noFill/>
                </a:ln>
                <a:solidFill>
                  <a:srgbClr val="003C6C"/>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75" name="Straight Connector 74">
              <a:extLst>
                <a:ext uri="{FF2B5EF4-FFF2-40B4-BE49-F238E27FC236}">
                  <a16:creationId xmlns:a16="http://schemas.microsoft.com/office/drawing/2014/main" id="{B5F4E21B-E9CD-4791-9EA9-97A123629660}"/>
                </a:ext>
              </a:extLst>
            </p:cNvPr>
            <p:cNvCxnSpPr>
              <a:cxnSpLocks/>
            </p:cNvCxnSpPr>
            <p:nvPr/>
          </p:nvCxnSpPr>
          <p:spPr>
            <a:xfrm>
              <a:off x="10229850" y="0"/>
              <a:ext cx="0" cy="146050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8145ACF5-64B3-449A-9D40-117CFFE58C55}"/>
                </a:ext>
              </a:extLst>
            </p:cNvPr>
            <p:cNvCxnSpPr>
              <a:cxnSpLocks/>
            </p:cNvCxnSpPr>
            <p:nvPr/>
          </p:nvCxnSpPr>
          <p:spPr>
            <a:xfrm>
              <a:off x="10229502" y="356659"/>
              <a:ext cx="1559827"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7" name="Straight Connector 76">
              <a:extLst>
                <a:ext uri="{FF2B5EF4-FFF2-40B4-BE49-F238E27FC236}">
                  <a16:creationId xmlns:a16="http://schemas.microsoft.com/office/drawing/2014/main" id="{8C83DA53-74B2-444D-B374-A7926B9E61DE}"/>
                </a:ext>
              </a:extLst>
            </p:cNvPr>
            <p:cNvCxnSpPr>
              <a:cxnSpLocks/>
            </p:cNvCxnSpPr>
            <p:nvPr/>
          </p:nvCxnSpPr>
          <p:spPr>
            <a:xfrm>
              <a:off x="10229502" y="1105412"/>
              <a:ext cx="1559827"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8" name="Straight Connector 77">
              <a:extLst>
                <a:ext uri="{FF2B5EF4-FFF2-40B4-BE49-F238E27FC236}">
                  <a16:creationId xmlns:a16="http://schemas.microsoft.com/office/drawing/2014/main" id="{B10ED1BF-ED52-4924-BFF9-320FD1D54A17}"/>
                </a:ext>
              </a:extLst>
            </p:cNvPr>
            <p:cNvCxnSpPr>
              <a:cxnSpLocks/>
            </p:cNvCxnSpPr>
            <p:nvPr/>
          </p:nvCxnSpPr>
          <p:spPr>
            <a:xfrm>
              <a:off x="11790020" y="103"/>
              <a:ext cx="0" cy="1457222"/>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4EEB1964-B2CF-4192-8033-0AD991832E7A}"/>
                </a:ext>
              </a:extLst>
            </p:cNvPr>
            <p:cNvCxnSpPr>
              <a:cxnSpLocks/>
            </p:cNvCxnSpPr>
            <p:nvPr/>
          </p:nvCxnSpPr>
          <p:spPr>
            <a:xfrm>
              <a:off x="10591068" y="103"/>
              <a:ext cx="0" cy="146039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0" name="Group 79">
              <a:extLst>
                <a:ext uri="{FF2B5EF4-FFF2-40B4-BE49-F238E27FC236}">
                  <a16:creationId xmlns:a16="http://schemas.microsoft.com/office/drawing/2014/main" id="{8217A3E4-69B7-4BF8-9F2F-0D5ED8C92728}"/>
                </a:ext>
              </a:extLst>
            </p:cNvPr>
            <p:cNvGrpSpPr/>
            <p:nvPr/>
          </p:nvGrpSpPr>
          <p:grpSpPr>
            <a:xfrm>
              <a:off x="10289040" y="60787"/>
              <a:ext cx="249576" cy="249576"/>
              <a:chOff x="3521877" y="511997"/>
              <a:chExt cx="640398" cy="640398"/>
            </a:xfrm>
          </p:grpSpPr>
          <p:sp>
            <p:nvSpPr>
              <p:cNvPr id="81" name="Freeform 33">
                <a:extLst>
                  <a:ext uri="{FF2B5EF4-FFF2-40B4-BE49-F238E27FC236}">
                    <a16:creationId xmlns:a16="http://schemas.microsoft.com/office/drawing/2014/main" id="{3878CB3B-4B24-4212-A78B-525B1E5E5855}"/>
                  </a:ext>
                </a:extLst>
              </p:cNvPr>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81">
                <a:extLst>
                  <a:ext uri="{FF2B5EF4-FFF2-40B4-BE49-F238E27FC236}">
                    <a16:creationId xmlns:a16="http://schemas.microsoft.com/office/drawing/2014/main" id="{42CB0EA3-B7DC-4F56-8F13-FAE3DDD52E4D}"/>
                  </a:ext>
                </a:extLst>
              </p:cNvPr>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3" name="TextBox 10">
            <a:extLst>
              <a:ext uri="{FF2B5EF4-FFF2-40B4-BE49-F238E27FC236}">
                <a16:creationId xmlns:a16="http://schemas.microsoft.com/office/drawing/2014/main" id="{896338E4-5E15-43CE-8AF9-7CEA7FF4CEDC}"/>
              </a:ext>
            </a:extLst>
          </p:cNvPr>
          <p:cNvSpPr txBox="1"/>
          <p:nvPr/>
        </p:nvSpPr>
        <p:spPr>
          <a:xfrm>
            <a:off x="666918" y="3255903"/>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0" i="0" u="none" strike="noStrike" kern="1200" cap="none" spc="29" normalizeH="0" baseline="0" noProof="0" dirty="0">
                <a:ln>
                  <a:noFill/>
                </a:ln>
                <a:solidFill>
                  <a:srgbClr val="0078D7"/>
                </a:solidFill>
                <a:effectLst/>
                <a:uLnTx/>
                <a:uFillTx/>
                <a:latin typeface="Segoe UI Light"/>
                <a:ea typeface="+mn-ea"/>
                <a:cs typeface="Segoe UI" pitchFamily="34" charset="0"/>
              </a:rPr>
              <a:t>Trusted</a:t>
            </a:r>
          </a:p>
        </p:txBody>
      </p:sp>
      <p:sp>
        <p:nvSpPr>
          <p:cNvPr id="49" name="TextBox 10">
            <a:extLst>
              <a:ext uri="{FF2B5EF4-FFF2-40B4-BE49-F238E27FC236}">
                <a16:creationId xmlns:a16="http://schemas.microsoft.com/office/drawing/2014/main" id="{8BD8644E-02C1-4F61-928F-E8902B1F0AC2}"/>
              </a:ext>
            </a:extLst>
          </p:cNvPr>
          <p:cNvSpPr txBox="1"/>
          <p:nvPr/>
        </p:nvSpPr>
        <p:spPr>
          <a:xfrm>
            <a:off x="666918" y="3255903"/>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0" i="0" u="none" strike="noStrike" kern="1200" cap="none" spc="29" normalizeH="0" baseline="0" noProof="0" dirty="0">
                <a:ln>
                  <a:noFill/>
                </a:ln>
                <a:solidFill>
                  <a:srgbClr val="0078D7"/>
                </a:solidFill>
                <a:effectLst/>
                <a:uLnTx/>
                <a:uFillTx/>
                <a:latin typeface="Segoe UI Light"/>
                <a:ea typeface="+mn-ea"/>
                <a:cs typeface="Segoe UI" pitchFamily="34" charset="0"/>
              </a:rPr>
              <a:t>Productive</a:t>
            </a:r>
          </a:p>
        </p:txBody>
      </p:sp>
      <p:sp>
        <p:nvSpPr>
          <p:cNvPr id="50" name="TextBox 10">
            <a:extLst>
              <a:ext uri="{FF2B5EF4-FFF2-40B4-BE49-F238E27FC236}">
                <a16:creationId xmlns:a16="http://schemas.microsoft.com/office/drawing/2014/main" id="{FF250B0B-16D0-4242-B609-FCD6071403FF}"/>
              </a:ext>
            </a:extLst>
          </p:cNvPr>
          <p:cNvSpPr txBox="1"/>
          <p:nvPr/>
        </p:nvSpPr>
        <p:spPr>
          <a:xfrm>
            <a:off x="666918" y="3255903"/>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0" i="0" u="none" strike="noStrike" kern="1200" cap="none" spc="29" normalizeH="0" baseline="0" noProof="0" dirty="0">
                <a:ln>
                  <a:noFill/>
                </a:ln>
                <a:solidFill>
                  <a:srgbClr val="0078D7"/>
                </a:solidFill>
                <a:effectLst/>
                <a:uLnTx/>
                <a:uFillTx/>
                <a:latin typeface="Segoe UI Light"/>
                <a:ea typeface="+mn-ea"/>
                <a:cs typeface="Segoe UI" pitchFamily="34" charset="0"/>
              </a:rPr>
              <a:t>Intelligent</a:t>
            </a:r>
          </a:p>
        </p:txBody>
      </p:sp>
      <p:sp>
        <p:nvSpPr>
          <p:cNvPr id="56" name="TextBox 10">
            <a:extLst>
              <a:ext uri="{FF2B5EF4-FFF2-40B4-BE49-F238E27FC236}">
                <a16:creationId xmlns:a16="http://schemas.microsoft.com/office/drawing/2014/main" id="{2F69F83B-0A06-4322-8678-085D0848E284}"/>
              </a:ext>
            </a:extLst>
          </p:cNvPr>
          <p:cNvSpPr txBox="1"/>
          <p:nvPr/>
        </p:nvSpPr>
        <p:spPr>
          <a:xfrm>
            <a:off x="666918" y="3255903"/>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0" i="0" u="none" strike="noStrike" kern="1200" cap="none" spc="29" normalizeH="0" baseline="0" noProof="0" dirty="0">
                <a:ln>
                  <a:noFill/>
                </a:ln>
                <a:solidFill>
                  <a:srgbClr val="0078D7"/>
                </a:solidFill>
                <a:effectLst/>
                <a:uLnTx/>
                <a:uFillTx/>
                <a:latin typeface="Segoe UI Light"/>
                <a:ea typeface="+mn-ea"/>
                <a:cs typeface="Segoe UI" pitchFamily="34" charset="0"/>
              </a:rPr>
              <a:t>Hybrid</a:t>
            </a:r>
          </a:p>
        </p:txBody>
      </p:sp>
      <p:sp>
        <p:nvSpPr>
          <p:cNvPr id="57"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1349546" y="3115909"/>
            <a:ext cx="732422" cy="73242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58" name="Group 57">
            <a:extLst>
              <a:ext uri="{FF2B5EF4-FFF2-40B4-BE49-F238E27FC236}">
                <a16:creationId xmlns:a16="http://schemas.microsoft.com/office/drawing/2014/main" id="{77AD9DD7-EB86-45CE-9B27-089347C7D079}"/>
              </a:ext>
            </a:extLst>
          </p:cNvPr>
          <p:cNvGrpSpPr/>
          <p:nvPr/>
        </p:nvGrpSpPr>
        <p:grpSpPr>
          <a:xfrm>
            <a:off x="1378658" y="3152864"/>
            <a:ext cx="674198" cy="658510"/>
            <a:chOff x="2088630" y="3287843"/>
            <a:chExt cx="429718" cy="419725"/>
          </a:xfrm>
          <a:noFill/>
        </p:grpSpPr>
        <p:sp>
          <p:nvSpPr>
            <p:cNvPr id="59" name="Rectangle 58">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0" name="Rectangle 59">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6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1465007" y="3109842"/>
            <a:ext cx="501500" cy="744554"/>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2" name="Freeform 61"/>
          <p:cNvSpPr>
            <a:spLocks noChangeArrowheads="1"/>
          </p:cNvSpPr>
          <p:nvPr/>
        </p:nvSpPr>
        <p:spPr bwMode="auto">
          <a:xfrm>
            <a:off x="1320608" y="3091120"/>
            <a:ext cx="790298" cy="781998"/>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887160B4-1DB5-425F-9148-F4A021E3317E}"/>
              </a:ext>
            </a:extLst>
          </p:cNvPr>
          <p:cNvSpPr/>
          <p:nvPr/>
        </p:nvSpPr>
        <p:spPr bwMode="auto">
          <a:xfrm>
            <a:off x="-9782" y="0"/>
            <a:ext cx="3417024"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p:cNvSpPr/>
          <p:nvPr/>
        </p:nvSpPr>
        <p:spPr bwMode="auto">
          <a:xfrm>
            <a:off x="-9782" y="-1"/>
            <a:ext cx="3421746" cy="6876791"/>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3" name="Picture 62">
            <a:extLst>
              <a:ext uri="{FF2B5EF4-FFF2-40B4-BE49-F238E27FC236}">
                <a16:creationId xmlns:a16="http://schemas.microsoft.com/office/drawing/2014/main" id="{D3306387-D82A-41F4-953A-523158B43CD8}"/>
              </a:ext>
            </a:extLst>
          </p:cNvPr>
          <p:cNvPicPr>
            <a:picLocks noChangeAspect="1"/>
          </p:cNvPicPr>
          <p:nvPr/>
        </p:nvPicPr>
        <p:blipFill>
          <a:blip r:embed="rId3"/>
          <a:stretch>
            <a:fillRect/>
          </a:stretch>
        </p:blipFill>
        <p:spPr>
          <a:xfrm>
            <a:off x="576183" y="3020725"/>
            <a:ext cx="2375781" cy="836425"/>
          </a:xfrm>
          <a:prstGeom prst="rect">
            <a:avLst/>
          </a:prstGeom>
        </p:spPr>
      </p:pic>
      <p:sp>
        <p:nvSpPr>
          <p:cNvPr id="87" name="Rectangle 86">
            <a:extLst>
              <a:ext uri="{FF2B5EF4-FFF2-40B4-BE49-F238E27FC236}">
                <a16:creationId xmlns:a16="http://schemas.microsoft.com/office/drawing/2014/main" id="{4672BFE8-5A5B-445B-84BF-7DBF1D908135}"/>
              </a:ext>
            </a:extLst>
          </p:cNvPr>
          <p:cNvSpPr/>
          <p:nvPr/>
        </p:nvSpPr>
        <p:spPr bwMode="auto">
          <a:xfrm>
            <a:off x="4283901" y="1671142"/>
            <a:ext cx="6964943" cy="3505138"/>
          </a:xfrm>
          <a:prstGeom prst="rect">
            <a:avLst/>
          </a:prstGeom>
          <a:solidFill>
            <a:srgbClr val="F8F8F8"/>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A1BA17D9-4BE6-4AAA-B428-80E9880C6841}"/>
              </a:ext>
            </a:extLst>
          </p:cNvPr>
          <p:cNvSpPr/>
          <p:nvPr/>
        </p:nvSpPr>
        <p:spPr bwMode="auto">
          <a:xfrm>
            <a:off x="4271375" y="5177941"/>
            <a:ext cx="6978510" cy="1697188"/>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88">
            <a:extLst>
              <a:ext uri="{FF2B5EF4-FFF2-40B4-BE49-F238E27FC236}">
                <a16:creationId xmlns:a16="http://schemas.microsoft.com/office/drawing/2014/main" id="{986C5579-A663-48B3-ABA6-0DFE6A537BEB}"/>
              </a:ext>
            </a:extLst>
          </p:cNvPr>
          <p:cNvSpPr/>
          <p:nvPr/>
        </p:nvSpPr>
        <p:spPr bwMode="auto">
          <a:xfrm>
            <a:off x="4271376" y="-1"/>
            <a:ext cx="6978508" cy="1676987"/>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1832C7CA-1472-4170-A7A0-EE52DB868596}"/>
              </a:ext>
            </a:extLst>
          </p:cNvPr>
          <p:cNvSpPr/>
          <p:nvPr/>
        </p:nvSpPr>
        <p:spPr bwMode="auto">
          <a:xfrm>
            <a:off x="3411963" y="0"/>
            <a:ext cx="858371" cy="6876790"/>
          </a:xfrm>
          <a:prstGeom prst="rect">
            <a:avLst/>
          </a:prstGeom>
          <a:solidFill>
            <a:schemeClr val="tx2">
              <a:lumMod val="50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BDD43FDD-BE02-4937-B9CD-56A2ED044C6A}"/>
              </a:ext>
            </a:extLst>
          </p:cNvPr>
          <p:cNvSpPr/>
          <p:nvPr/>
        </p:nvSpPr>
        <p:spPr bwMode="auto">
          <a:xfrm>
            <a:off x="11249886" y="0"/>
            <a:ext cx="968618" cy="68751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endParaRPr>
          </a:p>
        </p:txBody>
      </p:sp>
      <p:sp>
        <p:nvSpPr>
          <p:cNvPr id="91" name="Rectangle 90">
            <a:extLst>
              <a:ext uri="{FF2B5EF4-FFF2-40B4-BE49-F238E27FC236}">
                <a16:creationId xmlns:a16="http://schemas.microsoft.com/office/drawing/2014/main" id="{881B7889-9433-4477-8390-30C02AA0B732}"/>
              </a:ext>
            </a:extLst>
          </p:cNvPr>
          <p:cNvSpPr/>
          <p:nvPr/>
        </p:nvSpPr>
        <p:spPr bwMode="auto">
          <a:xfrm>
            <a:off x="4549300" y="5398707"/>
            <a:ext cx="2852473" cy="538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Core infrastructure</a:t>
            </a:r>
          </a:p>
        </p:txBody>
      </p:sp>
      <p:sp>
        <p:nvSpPr>
          <p:cNvPr id="92" name="Rectangle 91">
            <a:extLst>
              <a:ext uri="{FF2B5EF4-FFF2-40B4-BE49-F238E27FC236}">
                <a16:creationId xmlns:a16="http://schemas.microsoft.com/office/drawing/2014/main" id="{12C140FC-89E6-41E7-A953-E4F097DA7561}"/>
              </a:ext>
            </a:extLst>
          </p:cNvPr>
          <p:cNvSpPr/>
          <p:nvPr/>
        </p:nvSpPr>
        <p:spPr bwMode="auto">
          <a:xfrm>
            <a:off x="4363071" y="6211916"/>
            <a:ext cx="1475167" cy="4337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Compute</a:t>
            </a:r>
          </a:p>
        </p:txBody>
      </p:sp>
      <p:sp>
        <p:nvSpPr>
          <p:cNvPr id="93" name="Rectangle 92">
            <a:extLst>
              <a:ext uri="{FF2B5EF4-FFF2-40B4-BE49-F238E27FC236}">
                <a16:creationId xmlns:a16="http://schemas.microsoft.com/office/drawing/2014/main" id="{9CC46666-3FE1-47AC-BC85-84166401FDD1}"/>
              </a:ext>
            </a:extLst>
          </p:cNvPr>
          <p:cNvSpPr/>
          <p:nvPr/>
        </p:nvSpPr>
        <p:spPr bwMode="auto">
          <a:xfrm>
            <a:off x="6593931" y="6211916"/>
            <a:ext cx="1475167" cy="4337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Storage</a:t>
            </a:r>
          </a:p>
        </p:txBody>
      </p:sp>
      <p:sp>
        <p:nvSpPr>
          <p:cNvPr id="94" name="Rectangle 93">
            <a:extLst>
              <a:ext uri="{FF2B5EF4-FFF2-40B4-BE49-F238E27FC236}">
                <a16:creationId xmlns:a16="http://schemas.microsoft.com/office/drawing/2014/main" id="{306EFD60-9757-4D36-9CF0-E73F11CF1794}"/>
              </a:ext>
            </a:extLst>
          </p:cNvPr>
          <p:cNvSpPr/>
          <p:nvPr/>
        </p:nvSpPr>
        <p:spPr bwMode="auto">
          <a:xfrm>
            <a:off x="9226053" y="6211916"/>
            <a:ext cx="1475167" cy="4337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Networking</a:t>
            </a:r>
          </a:p>
        </p:txBody>
      </p:sp>
      <p:sp>
        <p:nvSpPr>
          <p:cNvPr id="95" name="Rectangle 94">
            <a:extLst>
              <a:ext uri="{FF2B5EF4-FFF2-40B4-BE49-F238E27FC236}">
                <a16:creationId xmlns:a16="http://schemas.microsoft.com/office/drawing/2014/main" id="{FF7E1DFE-EDCC-43C5-9ADD-98FA88208A03}"/>
              </a:ext>
            </a:extLst>
          </p:cNvPr>
          <p:cNvSpPr/>
          <p:nvPr/>
        </p:nvSpPr>
        <p:spPr bwMode="auto">
          <a:xfrm>
            <a:off x="5532128" y="5870763"/>
            <a:ext cx="1475167" cy="4337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Security</a:t>
            </a:r>
          </a:p>
        </p:txBody>
      </p:sp>
      <p:sp>
        <p:nvSpPr>
          <p:cNvPr id="96" name="Rectangle 95">
            <a:extLst>
              <a:ext uri="{FF2B5EF4-FFF2-40B4-BE49-F238E27FC236}">
                <a16:creationId xmlns:a16="http://schemas.microsoft.com/office/drawing/2014/main" id="{0D3791ED-56BD-4265-8E7E-BDDF4BE39F05}"/>
              </a:ext>
            </a:extLst>
          </p:cNvPr>
          <p:cNvSpPr/>
          <p:nvPr/>
        </p:nvSpPr>
        <p:spPr bwMode="auto">
          <a:xfrm>
            <a:off x="7649531" y="5870763"/>
            <a:ext cx="1719402" cy="4337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Management</a:t>
            </a:r>
          </a:p>
        </p:txBody>
      </p:sp>
      <p:sp>
        <p:nvSpPr>
          <p:cNvPr id="97" name="Rectangle 96">
            <a:extLst>
              <a:ext uri="{FF2B5EF4-FFF2-40B4-BE49-F238E27FC236}">
                <a16:creationId xmlns:a16="http://schemas.microsoft.com/office/drawing/2014/main" id="{8B9CB29C-B882-4525-A951-22B3F47AD167}"/>
              </a:ext>
            </a:extLst>
          </p:cNvPr>
          <p:cNvSpPr/>
          <p:nvPr/>
        </p:nvSpPr>
        <p:spPr bwMode="auto">
          <a:xfrm>
            <a:off x="4548063" y="2194008"/>
            <a:ext cx="2982593" cy="4901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Advanced workloads</a:t>
            </a:r>
          </a:p>
        </p:txBody>
      </p:sp>
      <p:sp>
        <p:nvSpPr>
          <p:cNvPr id="98" name="Rectangle 97">
            <a:extLst>
              <a:ext uri="{FF2B5EF4-FFF2-40B4-BE49-F238E27FC236}">
                <a16:creationId xmlns:a16="http://schemas.microsoft.com/office/drawing/2014/main" id="{8639CA34-8DBF-428D-9B55-7DA79FB5150D}"/>
              </a:ext>
            </a:extLst>
          </p:cNvPr>
          <p:cNvSpPr/>
          <p:nvPr/>
        </p:nvSpPr>
        <p:spPr bwMode="auto">
          <a:xfrm>
            <a:off x="4568919" y="2535726"/>
            <a:ext cx="3421684" cy="2268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Web + mobile</a:t>
            </a:r>
            <a:b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b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Internet of Things</a:t>
            </a:r>
          </a:p>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Microservices</a:t>
            </a:r>
          </a:p>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Containers</a:t>
            </a:r>
          </a:p>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Serverless</a:t>
            </a:r>
          </a:p>
        </p:txBody>
      </p:sp>
      <p:sp>
        <p:nvSpPr>
          <p:cNvPr id="134" name="Rectangle 133">
            <a:extLst>
              <a:ext uri="{FF2B5EF4-FFF2-40B4-BE49-F238E27FC236}">
                <a16:creationId xmlns:a16="http://schemas.microsoft.com/office/drawing/2014/main" id="{87093771-0E22-4D72-BC75-036AB0CA806C}"/>
              </a:ext>
            </a:extLst>
          </p:cNvPr>
          <p:cNvSpPr/>
          <p:nvPr/>
        </p:nvSpPr>
        <p:spPr bwMode="auto">
          <a:xfrm>
            <a:off x="7232792" y="2535726"/>
            <a:ext cx="3421684" cy="2268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Identity</a:t>
            </a:r>
          </a:p>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Data + analytics</a:t>
            </a:r>
          </a:p>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Artificial intelligence</a:t>
            </a:r>
          </a:p>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Cognitive services</a:t>
            </a:r>
          </a:p>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High performance computing</a:t>
            </a:r>
          </a:p>
        </p:txBody>
      </p:sp>
      <p:sp>
        <p:nvSpPr>
          <p:cNvPr id="135" name="Rectangle 134">
            <a:extLst>
              <a:ext uri="{FF2B5EF4-FFF2-40B4-BE49-F238E27FC236}">
                <a16:creationId xmlns:a16="http://schemas.microsoft.com/office/drawing/2014/main" id="{1553F0DC-5351-4E3E-AF56-75C2BF5BFAC5}"/>
              </a:ext>
            </a:extLst>
          </p:cNvPr>
          <p:cNvSpPr/>
          <p:nvPr/>
        </p:nvSpPr>
        <p:spPr bwMode="auto">
          <a:xfrm>
            <a:off x="4548063" y="213926"/>
            <a:ext cx="1713037" cy="4901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Tools</a:t>
            </a:r>
          </a:p>
        </p:txBody>
      </p:sp>
      <p:sp>
        <p:nvSpPr>
          <p:cNvPr id="136" name="Rectangle 135">
            <a:extLst>
              <a:ext uri="{FF2B5EF4-FFF2-40B4-BE49-F238E27FC236}">
                <a16:creationId xmlns:a16="http://schemas.microsoft.com/office/drawing/2014/main" id="{89ABB50E-050C-4B91-A399-CEC7CFE142E3}"/>
              </a:ext>
            </a:extLst>
          </p:cNvPr>
          <p:cNvSpPr/>
          <p:nvPr/>
        </p:nvSpPr>
        <p:spPr bwMode="auto">
          <a:xfrm>
            <a:off x="4568918" y="699261"/>
            <a:ext cx="5497922" cy="827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3" spcCol="18288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Developer </a:t>
            </a:r>
            <a:b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b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tools</a:t>
            </a: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DevOps  </a:t>
            </a:r>
            <a:b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b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     </a:t>
            </a: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Portal + </a:t>
            </a:r>
            <a:b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b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scripting</a:t>
            </a:r>
          </a:p>
        </p:txBody>
      </p:sp>
      <p:grpSp>
        <p:nvGrpSpPr>
          <p:cNvPr id="141" name="Group 140">
            <a:extLst>
              <a:ext uri="{FF2B5EF4-FFF2-40B4-BE49-F238E27FC236}">
                <a16:creationId xmlns:a16="http://schemas.microsoft.com/office/drawing/2014/main" id="{60048E1E-9557-4436-A157-928311F6D4FD}"/>
              </a:ext>
            </a:extLst>
          </p:cNvPr>
          <p:cNvGrpSpPr/>
          <p:nvPr/>
        </p:nvGrpSpPr>
        <p:grpSpPr>
          <a:xfrm>
            <a:off x="3518182" y="541493"/>
            <a:ext cx="640398" cy="640398"/>
            <a:chOff x="3521877" y="511997"/>
            <a:chExt cx="640398" cy="640398"/>
          </a:xfrm>
        </p:grpSpPr>
        <p:sp>
          <p:nvSpPr>
            <p:cNvPr id="142" name="Freeform 33">
              <a:extLst>
                <a:ext uri="{FF2B5EF4-FFF2-40B4-BE49-F238E27FC236}">
                  <a16:creationId xmlns:a16="http://schemas.microsoft.com/office/drawing/2014/main" id="{4B8A6FC5-633E-4B10-AA89-BDEE7D243947}"/>
                </a:ext>
              </a:extLst>
            </p:cNvPr>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Oval 142">
              <a:extLst>
                <a:ext uri="{FF2B5EF4-FFF2-40B4-BE49-F238E27FC236}">
                  <a16:creationId xmlns:a16="http://schemas.microsoft.com/office/drawing/2014/main" id="{2A31C7ED-CEF9-425A-8623-EA5F5D4832A3}"/>
                </a:ext>
              </a:extLst>
            </p:cNvPr>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F8478917-8C53-43AA-B81A-578F38F53D2B}"/>
              </a:ext>
            </a:extLst>
          </p:cNvPr>
          <p:cNvGrpSpPr/>
          <p:nvPr/>
        </p:nvGrpSpPr>
        <p:grpSpPr>
          <a:xfrm>
            <a:off x="3500293" y="3151895"/>
            <a:ext cx="681070" cy="681070"/>
            <a:chOff x="3500293" y="3151895"/>
            <a:chExt cx="681070" cy="681070"/>
          </a:xfrm>
        </p:grpSpPr>
        <p:grpSp>
          <p:nvGrpSpPr>
            <p:cNvPr id="145" name="Group 144">
              <a:extLst>
                <a:ext uri="{FF2B5EF4-FFF2-40B4-BE49-F238E27FC236}">
                  <a16:creationId xmlns:a16="http://schemas.microsoft.com/office/drawing/2014/main" id="{D993D634-E877-4B63-AF25-23A32478C61D}"/>
                </a:ext>
              </a:extLst>
            </p:cNvPr>
            <p:cNvGrpSpPr/>
            <p:nvPr/>
          </p:nvGrpSpPr>
          <p:grpSpPr>
            <a:xfrm>
              <a:off x="3607832" y="3353215"/>
              <a:ext cx="469102" cy="355120"/>
              <a:chOff x="3268663" y="4287838"/>
              <a:chExt cx="4351337" cy="3294062"/>
            </a:xfrm>
            <a:solidFill>
              <a:schemeClr val="bg1"/>
            </a:solidFill>
          </p:grpSpPr>
          <p:sp>
            <p:nvSpPr>
              <p:cNvPr id="147" name="Freeform 6">
                <a:extLst>
                  <a:ext uri="{FF2B5EF4-FFF2-40B4-BE49-F238E27FC236}">
                    <a16:creationId xmlns:a16="http://schemas.microsoft.com/office/drawing/2014/main" id="{FCBAFE0B-40F1-44FE-8CC4-2BE757D408CF}"/>
                  </a:ext>
                </a:extLst>
              </p:cNvPr>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7">
                <a:extLst>
                  <a:ext uri="{FF2B5EF4-FFF2-40B4-BE49-F238E27FC236}">
                    <a16:creationId xmlns:a16="http://schemas.microsoft.com/office/drawing/2014/main" id="{1E579833-1C5B-4BBC-800A-46AF847658A9}"/>
                  </a:ext>
                </a:extLst>
              </p:cNvPr>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6" name="Oval 145">
              <a:extLst>
                <a:ext uri="{FF2B5EF4-FFF2-40B4-BE49-F238E27FC236}">
                  <a16:creationId xmlns:a16="http://schemas.microsoft.com/office/drawing/2014/main" id="{0D4A18B9-9002-4260-94B0-B8E229FA0759}"/>
                </a:ext>
              </a:extLst>
            </p:cNvPr>
            <p:cNvSpPr/>
            <p:nvPr/>
          </p:nvSpPr>
          <p:spPr bwMode="auto">
            <a:xfrm>
              <a:off x="3500293" y="3151895"/>
              <a:ext cx="681070" cy="68107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651F3984-902A-4139-97BC-1AEBF8C2D36A}"/>
              </a:ext>
            </a:extLst>
          </p:cNvPr>
          <p:cNvGrpSpPr/>
          <p:nvPr/>
        </p:nvGrpSpPr>
        <p:grpSpPr>
          <a:xfrm>
            <a:off x="3584946" y="5796117"/>
            <a:ext cx="521066" cy="391062"/>
            <a:chOff x="2724150" y="20638"/>
            <a:chExt cx="4695825" cy="3524250"/>
          </a:xfrm>
          <a:solidFill>
            <a:schemeClr val="bg1"/>
          </a:solidFill>
        </p:grpSpPr>
        <p:sp>
          <p:nvSpPr>
            <p:cNvPr id="150" name="Freeform 1">
              <a:extLst>
                <a:ext uri="{FF2B5EF4-FFF2-40B4-BE49-F238E27FC236}">
                  <a16:creationId xmlns:a16="http://schemas.microsoft.com/office/drawing/2014/main" id="{982F321E-3C03-459C-B759-3B13D791A5CC}"/>
                </a:ext>
              </a:extLst>
            </p:cNvPr>
            <p:cNvSpPr>
              <a:spLocks noChangeArrowheads="1"/>
            </p:cNvSpPr>
            <p:nvPr/>
          </p:nvSpPr>
          <p:spPr bwMode="auto">
            <a:xfrm>
              <a:off x="4924425" y="1876425"/>
              <a:ext cx="295275" cy="511175"/>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2">
              <a:extLst>
                <a:ext uri="{FF2B5EF4-FFF2-40B4-BE49-F238E27FC236}">
                  <a16:creationId xmlns:a16="http://schemas.microsoft.com/office/drawing/2014/main" id="{4B268968-9CD3-4712-8065-53C64B6A1927}"/>
                </a:ext>
              </a:extLst>
            </p:cNvPr>
            <p:cNvSpPr>
              <a:spLocks noChangeArrowheads="1"/>
            </p:cNvSpPr>
            <p:nvPr/>
          </p:nvSpPr>
          <p:spPr bwMode="auto">
            <a:xfrm>
              <a:off x="5937250" y="2868613"/>
              <a:ext cx="263525" cy="263525"/>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3">
              <a:extLst>
                <a:ext uri="{FF2B5EF4-FFF2-40B4-BE49-F238E27FC236}">
                  <a16:creationId xmlns:a16="http://schemas.microsoft.com/office/drawing/2014/main" id="{A194F5A6-86DD-4A04-95E7-2097693D565D}"/>
                </a:ext>
              </a:extLst>
            </p:cNvPr>
            <p:cNvSpPr>
              <a:spLocks noChangeArrowheads="1"/>
            </p:cNvSpPr>
            <p:nvPr/>
          </p:nvSpPr>
          <p:spPr bwMode="auto">
            <a:xfrm>
              <a:off x="3994150" y="2913063"/>
              <a:ext cx="1450975" cy="176212"/>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4">
              <a:extLst>
                <a:ext uri="{FF2B5EF4-FFF2-40B4-BE49-F238E27FC236}">
                  <a16:creationId xmlns:a16="http://schemas.microsoft.com/office/drawing/2014/main" id="{60B92CE9-DBBF-45C8-B82A-63F8BE488805}"/>
                </a:ext>
              </a:extLst>
            </p:cNvPr>
            <p:cNvSpPr>
              <a:spLocks noChangeArrowheads="1"/>
            </p:cNvSpPr>
            <p:nvPr/>
          </p:nvSpPr>
          <p:spPr bwMode="auto">
            <a:xfrm>
              <a:off x="2724150" y="20638"/>
              <a:ext cx="4695825" cy="3524250"/>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4A7D9A20-780A-4421-A926-664CF7D6D281}"/>
              </a:ext>
            </a:extLst>
          </p:cNvPr>
          <p:cNvGrpSpPr>
            <a:grpSpLocks noChangeAspect="1"/>
          </p:cNvGrpSpPr>
          <p:nvPr/>
        </p:nvGrpSpPr>
        <p:grpSpPr>
          <a:xfrm>
            <a:off x="11507907" y="1376405"/>
            <a:ext cx="431632" cy="548640"/>
            <a:chOff x="2173288" y="115909"/>
            <a:chExt cx="5797550" cy="7369175"/>
          </a:xfrm>
          <a:solidFill>
            <a:srgbClr val="FFFFFF"/>
          </a:solidFill>
        </p:grpSpPr>
        <p:sp>
          <p:nvSpPr>
            <p:cNvPr id="155" name="Freeform 21">
              <a:extLst>
                <a:ext uri="{FF2B5EF4-FFF2-40B4-BE49-F238E27FC236}">
                  <a16:creationId xmlns:a16="http://schemas.microsoft.com/office/drawing/2014/main" id="{7C1FE0A5-B134-46AB-A460-1743FFDB9F4F}"/>
                </a:ext>
              </a:extLst>
            </p:cNvPr>
            <p:cNvSpPr>
              <a:spLocks noChangeArrowheads="1"/>
            </p:cNvSpPr>
            <p:nvPr/>
          </p:nvSpPr>
          <p:spPr bwMode="auto">
            <a:xfrm>
              <a:off x="2173288" y="115909"/>
              <a:ext cx="5797550" cy="7369175"/>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56" name="Freeform 22">
              <a:extLst>
                <a:ext uri="{FF2B5EF4-FFF2-40B4-BE49-F238E27FC236}">
                  <a16:creationId xmlns:a16="http://schemas.microsoft.com/office/drawing/2014/main" id="{8BEC5A9F-C61C-4526-ABCF-A97D7D826E19}"/>
                </a:ext>
              </a:extLst>
            </p:cNvPr>
            <p:cNvSpPr>
              <a:spLocks noChangeArrowheads="1"/>
            </p:cNvSpPr>
            <p:nvPr/>
          </p:nvSpPr>
          <p:spPr bwMode="auto">
            <a:xfrm>
              <a:off x="6616700" y="6224588"/>
              <a:ext cx="492125" cy="492125"/>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7" name="Freeform 23">
              <a:extLst>
                <a:ext uri="{FF2B5EF4-FFF2-40B4-BE49-F238E27FC236}">
                  <a16:creationId xmlns:a16="http://schemas.microsoft.com/office/drawing/2014/main" id="{040FB19E-6816-4B76-9B62-84CA0B7056A8}"/>
                </a:ext>
              </a:extLst>
            </p:cNvPr>
            <p:cNvSpPr>
              <a:spLocks noChangeArrowheads="1"/>
            </p:cNvSpPr>
            <p:nvPr/>
          </p:nvSpPr>
          <p:spPr bwMode="auto">
            <a:xfrm>
              <a:off x="2982913" y="6307138"/>
              <a:ext cx="2716212" cy="327025"/>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58C2B34F-19EA-4139-92F8-9203AC93DC3A}"/>
              </a:ext>
            </a:extLst>
          </p:cNvPr>
          <p:cNvSpPr/>
          <p:nvPr/>
        </p:nvSpPr>
        <p:spPr bwMode="auto">
          <a:xfrm rot="16200000">
            <a:off x="10307958" y="3158430"/>
            <a:ext cx="2852473" cy="538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Azure Stack + Hybrid</a:t>
            </a: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137" name="Straight Connector 136">
            <a:extLst>
              <a:ext uri="{FF2B5EF4-FFF2-40B4-BE49-F238E27FC236}">
                <a16:creationId xmlns:a16="http://schemas.microsoft.com/office/drawing/2014/main" id="{0580C8AB-7D36-41A3-B132-15C823C4B71C}"/>
              </a:ext>
            </a:extLst>
          </p:cNvPr>
          <p:cNvCxnSpPr>
            <a:cxnSpLocks/>
          </p:cNvCxnSpPr>
          <p:nvPr/>
        </p:nvCxnSpPr>
        <p:spPr>
          <a:xfrm>
            <a:off x="3407242" y="487"/>
            <a:ext cx="0" cy="688831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39" name="Straight Connector 138">
            <a:extLst>
              <a:ext uri="{FF2B5EF4-FFF2-40B4-BE49-F238E27FC236}">
                <a16:creationId xmlns:a16="http://schemas.microsoft.com/office/drawing/2014/main" id="{0315E839-2350-469B-8F1B-DC8D7F999DCD}"/>
              </a:ext>
            </a:extLst>
          </p:cNvPr>
          <p:cNvCxnSpPr>
            <a:cxnSpLocks/>
          </p:cNvCxnSpPr>
          <p:nvPr/>
        </p:nvCxnSpPr>
        <p:spPr>
          <a:xfrm>
            <a:off x="3407244" y="1670654"/>
            <a:ext cx="7842641"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0" name="Straight Connector 139">
            <a:extLst>
              <a:ext uri="{FF2B5EF4-FFF2-40B4-BE49-F238E27FC236}">
                <a16:creationId xmlns:a16="http://schemas.microsoft.com/office/drawing/2014/main" id="{39484075-D733-4152-ABC0-8238A5BA8683}"/>
              </a:ext>
            </a:extLst>
          </p:cNvPr>
          <p:cNvCxnSpPr>
            <a:cxnSpLocks/>
          </p:cNvCxnSpPr>
          <p:nvPr/>
        </p:nvCxnSpPr>
        <p:spPr>
          <a:xfrm>
            <a:off x="3407244" y="5177941"/>
            <a:ext cx="7842641"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1" name="Straight Connector 50">
            <a:extLst>
              <a:ext uri="{FF2B5EF4-FFF2-40B4-BE49-F238E27FC236}">
                <a16:creationId xmlns:a16="http://schemas.microsoft.com/office/drawing/2014/main" id="{DA7EDE83-37C9-47C4-A1A0-BA6CD9835859}"/>
              </a:ext>
            </a:extLst>
          </p:cNvPr>
          <p:cNvCxnSpPr>
            <a:cxnSpLocks/>
          </p:cNvCxnSpPr>
          <p:nvPr/>
        </p:nvCxnSpPr>
        <p:spPr>
          <a:xfrm>
            <a:off x="11249885" y="487"/>
            <a:ext cx="0" cy="688831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E1C882FF-B730-4E1C-8271-48AC1E357F5F}"/>
              </a:ext>
            </a:extLst>
          </p:cNvPr>
          <p:cNvCxnSpPr>
            <a:cxnSpLocks/>
          </p:cNvCxnSpPr>
          <p:nvPr/>
        </p:nvCxnSpPr>
        <p:spPr>
          <a:xfrm>
            <a:off x="4271374" y="487"/>
            <a:ext cx="0" cy="688831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3144995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300732" y="2001492"/>
            <a:ext cx="2042498" cy="2072346"/>
            <a:chOff x="505178" y="2384421"/>
            <a:chExt cx="2225297" cy="2225297"/>
          </a:xfrm>
          <a:solidFill>
            <a:schemeClr val="tx1"/>
          </a:solidFill>
        </p:grpSpPr>
        <p:sp>
          <p:nvSpPr>
            <p:cNvPr id="13" name="Teardrop 15"/>
            <p:cNvSpPr/>
            <p:nvPr/>
          </p:nvSpPr>
          <p:spPr>
            <a:xfrm rot="2700000">
              <a:off x="505178" y="2384421"/>
              <a:ext cx="2225297" cy="2225297"/>
            </a:xfrm>
            <a:prstGeom prst="ellipse">
              <a:avLst/>
            </a:prstGeom>
            <a:grpFill/>
            <a:ln w="10795" cap="flat" cmpd="sng" algn="ctr">
              <a:noFill/>
              <a:prstDash val="solid"/>
            </a:ln>
            <a:effectLst/>
          </p:spPr>
        </p:sp>
        <p:sp>
          <p:nvSpPr>
            <p:cNvPr id="14" name="Freeform 16"/>
            <p:cNvSpPr/>
            <p:nvPr/>
          </p:nvSpPr>
          <p:spPr>
            <a:xfrm>
              <a:off x="611986" y="2491228"/>
              <a:ext cx="2011680" cy="2011680"/>
            </a:xfrm>
            <a:prstGeom prst="ellipse">
              <a:avLst/>
            </a:prstGeom>
            <a:grpFill/>
            <a:ln w="101600" cap="flat" cmpd="sng" algn="ctr">
              <a:solidFill>
                <a:schemeClr val="bg2"/>
              </a:solidFill>
              <a:prstDash val="solid"/>
            </a:ln>
            <a:effectLst/>
          </p:spPr>
          <p:txBody>
            <a:bodyPr spcFirstLastPara="0" vert="horz" wrap="square" lIns="0" tIns="0" rIns="0" bIns="0" numCol="1" spcCol="1270" anchor="ctr" anchorCtr="0">
              <a:noAutofit/>
            </a:bodyPr>
            <a:lstStyle/>
            <a:p>
              <a:pPr algn="ctr" defTabSz="914367">
                <a:lnSpc>
                  <a:spcPct val="90000"/>
                </a:lnSpc>
                <a:defRPr/>
              </a:pPr>
              <a:r>
                <a:rPr lang="en-US" sz="1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Initial Meeting</a:t>
              </a:r>
            </a:p>
          </p:txBody>
        </p:sp>
      </p:grpSp>
      <p:grpSp>
        <p:nvGrpSpPr>
          <p:cNvPr id="23" name="Group 22"/>
          <p:cNvGrpSpPr/>
          <p:nvPr/>
        </p:nvGrpSpPr>
        <p:grpSpPr>
          <a:xfrm>
            <a:off x="2513268" y="1986252"/>
            <a:ext cx="2042498" cy="2072346"/>
            <a:chOff x="505175" y="2384419"/>
            <a:chExt cx="2225297" cy="2225297"/>
          </a:xfrm>
          <a:solidFill>
            <a:schemeClr val="tx1"/>
          </a:solidFill>
        </p:grpSpPr>
        <p:sp>
          <p:nvSpPr>
            <p:cNvPr id="24" name="Teardrop 15"/>
            <p:cNvSpPr/>
            <p:nvPr/>
          </p:nvSpPr>
          <p:spPr>
            <a:xfrm rot="2700000">
              <a:off x="505175" y="2384419"/>
              <a:ext cx="2225297" cy="2225297"/>
            </a:xfrm>
            <a:prstGeom prst="ellipse">
              <a:avLst/>
            </a:prstGeom>
            <a:grpFill/>
            <a:ln w="10795" cap="flat" cmpd="sng" algn="ctr">
              <a:noFill/>
              <a:prstDash val="solid"/>
            </a:ln>
            <a:effectLst/>
          </p:spPr>
        </p:sp>
        <p:sp>
          <p:nvSpPr>
            <p:cNvPr id="25" name="Freeform 16"/>
            <p:cNvSpPr/>
            <p:nvPr/>
          </p:nvSpPr>
          <p:spPr>
            <a:xfrm>
              <a:off x="611983" y="2491227"/>
              <a:ext cx="2011680" cy="2011680"/>
            </a:xfrm>
            <a:prstGeom prst="ellipse">
              <a:avLst/>
            </a:prstGeom>
            <a:grpFill/>
            <a:ln w="101600" cap="flat" cmpd="sng" algn="ctr">
              <a:solidFill>
                <a:schemeClr val="bg2"/>
              </a:solidFill>
              <a:prstDash val="solid"/>
            </a:ln>
            <a:effectLst/>
          </p:spPr>
          <p:txBody>
            <a:bodyPr spcFirstLastPara="0" vert="horz" wrap="square" lIns="0" tIns="0" rIns="0" bIns="0" numCol="1" spcCol="1270" anchor="ctr" anchorCtr="0">
              <a:noAutofit/>
            </a:bodyPr>
            <a:lstStyle/>
            <a:p>
              <a:pPr algn="ctr" defTabSz="914367">
                <a:lnSpc>
                  <a:spcPct val="90000"/>
                </a:lnSpc>
              </a:pPr>
              <a:r>
                <a:rPr lang="en-US" sz="1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Configuration &amp; Setup</a:t>
              </a:r>
            </a:p>
          </p:txBody>
        </p:sp>
      </p:grpSp>
      <p:grpSp>
        <p:nvGrpSpPr>
          <p:cNvPr id="26" name="Group 25"/>
          <p:cNvGrpSpPr/>
          <p:nvPr/>
        </p:nvGrpSpPr>
        <p:grpSpPr>
          <a:xfrm>
            <a:off x="4798943" y="2001489"/>
            <a:ext cx="2042498" cy="2072346"/>
            <a:chOff x="505175" y="2384419"/>
            <a:chExt cx="2225297" cy="2225297"/>
          </a:xfrm>
          <a:solidFill>
            <a:schemeClr val="tx1"/>
          </a:solidFill>
        </p:grpSpPr>
        <p:sp>
          <p:nvSpPr>
            <p:cNvPr id="36" name="Teardrop 15"/>
            <p:cNvSpPr/>
            <p:nvPr/>
          </p:nvSpPr>
          <p:spPr>
            <a:xfrm rot="2700000">
              <a:off x="505175" y="2384419"/>
              <a:ext cx="2225297" cy="2225297"/>
            </a:xfrm>
            <a:prstGeom prst="ellipse">
              <a:avLst/>
            </a:prstGeom>
            <a:grpFill/>
            <a:ln w="10795" cap="flat" cmpd="sng" algn="ctr">
              <a:noFill/>
              <a:prstDash val="solid"/>
            </a:ln>
            <a:effectLst/>
          </p:spPr>
        </p:sp>
        <p:sp>
          <p:nvSpPr>
            <p:cNvPr id="37" name="Freeform 16"/>
            <p:cNvSpPr/>
            <p:nvPr/>
          </p:nvSpPr>
          <p:spPr>
            <a:xfrm>
              <a:off x="611983" y="2491227"/>
              <a:ext cx="2011680" cy="2011680"/>
            </a:xfrm>
            <a:prstGeom prst="ellipse">
              <a:avLst/>
            </a:prstGeom>
            <a:grpFill/>
            <a:ln w="101600" cap="flat" cmpd="sng" algn="ctr">
              <a:solidFill>
                <a:schemeClr val="bg2"/>
              </a:solidFill>
              <a:prstDash val="solid"/>
            </a:ln>
            <a:effectLst/>
          </p:spPr>
          <p:txBody>
            <a:bodyPr spcFirstLastPara="0" vert="horz" wrap="square" lIns="0" tIns="0" rIns="0" bIns="0" numCol="1" spcCol="1270" anchor="ctr" anchorCtr="0">
              <a:noAutofit/>
            </a:bodyPr>
            <a:lstStyle/>
            <a:p>
              <a:pPr algn="ctr" defTabSz="914367">
                <a:lnSpc>
                  <a:spcPct val="90000"/>
                </a:lnSpc>
              </a:pPr>
              <a:r>
                <a:rPr lang="en-US" sz="1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Assessment</a:t>
              </a:r>
              <a:r>
                <a:rPr lang="en-US" sz="1765"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 </a:t>
              </a:r>
            </a:p>
          </p:txBody>
        </p:sp>
      </p:grpSp>
      <p:grpSp>
        <p:nvGrpSpPr>
          <p:cNvPr id="38" name="Group 37"/>
          <p:cNvGrpSpPr/>
          <p:nvPr/>
        </p:nvGrpSpPr>
        <p:grpSpPr>
          <a:xfrm>
            <a:off x="7038905" y="1986251"/>
            <a:ext cx="2042498" cy="2072346"/>
            <a:chOff x="505175" y="2384419"/>
            <a:chExt cx="2225297" cy="2225297"/>
          </a:xfrm>
          <a:solidFill>
            <a:schemeClr val="tx1"/>
          </a:solidFill>
        </p:grpSpPr>
        <p:sp>
          <p:nvSpPr>
            <p:cNvPr id="39" name="Teardrop 15"/>
            <p:cNvSpPr/>
            <p:nvPr/>
          </p:nvSpPr>
          <p:spPr>
            <a:xfrm rot="2700000">
              <a:off x="505175" y="2384419"/>
              <a:ext cx="2225297" cy="2225297"/>
            </a:xfrm>
            <a:prstGeom prst="ellipse">
              <a:avLst/>
            </a:prstGeom>
            <a:grpFill/>
            <a:ln w="10795" cap="flat" cmpd="sng" algn="ctr">
              <a:noFill/>
              <a:prstDash val="solid"/>
            </a:ln>
            <a:effectLst/>
          </p:spPr>
        </p:sp>
        <p:sp>
          <p:nvSpPr>
            <p:cNvPr id="40" name="Freeform 16"/>
            <p:cNvSpPr/>
            <p:nvPr/>
          </p:nvSpPr>
          <p:spPr>
            <a:xfrm>
              <a:off x="611983" y="2491227"/>
              <a:ext cx="2011680" cy="2011680"/>
            </a:xfrm>
            <a:prstGeom prst="ellipse">
              <a:avLst/>
            </a:prstGeom>
            <a:grpFill/>
            <a:ln w="101600" cap="flat" cmpd="sng" algn="ctr">
              <a:solidFill>
                <a:schemeClr val="bg2"/>
              </a:solidFill>
              <a:prstDash val="solid"/>
            </a:ln>
            <a:effectLst/>
          </p:spPr>
          <p:txBody>
            <a:bodyPr spcFirstLastPara="0" vert="horz" wrap="square" lIns="0" tIns="0" rIns="0" bIns="0" numCol="1" spcCol="1270" anchor="ctr" anchorCtr="0">
              <a:noAutofit/>
            </a:bodyPr>
            <a:lstStyle/>
            <a:p>
              <a:pPr algn="ctr" defTabSz="914367">
                <a:lnSpc>
                  <a:spcPct val="90000"/>
                </a:lnSpc>
              </a:pPr>
              <a:r>
                <a:rPr lang="en-US" sz="1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Consultation</a:t>
              </a:r>
            </a:p>
          </p:txBody>
        </p:sp>
      </p:grpSp>
      <p:cxnSp>
        <p:nvCxnSpPr>
          <p:cNvPr id="52" name="Straight Connector 51"/>
          <p:cNvCxnSpPr/>
          <p:nvPr/>
        </p:nvCxnSpPr>
        <p:spPr>
          <a:xfrm>
            <a:off x="6962158" y="4155128"/>
            <a:ext cx="0" cy="1924570"/>
          </a:xfrm>
          <a:prstGeom prst="line">
            <a:avLst/>
          </a:prstGeom>
          <a:ln w="1270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689676" y="4152533"/>
            <a:ext cx="0" cy="1924570"/>
          </a:xfrm>
          <a:prstGeom prst="line">
            <a:avLst/>
          </a:prstGeom>
          <a:ln w="1270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430675" y="4156418"/>
            <a:ext cx="0" cy="1924570"/>
          </a:xfrm>
          <a:prstGeom prst="line">
            <a:avLst/>
          </a:prstGeom>
          <a:ln w="1270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D86062C7-93B4-4C22-A746-5CC73AF27B74}"/>
              </a:ext>
            </a:extLst>
          </p:cNvPr>
          <p:cNvSpPr>
            <a:spLocks noGrp="1"/>
          </p:cNvSpPr>
          <p:nvPr>
            <p:ph type="title"/>
          </p:nvPr>
        </p:nvSpPr>
        <p:spPr/>
        <p:txBody>
          <a:bodyPr/>
          <a:lstStyle/>
          <a:p>
            <a:r>
              <a:rPr lang="en-US" dirty="0"/>
              <a:t>Assessment Process</a:t>
            </a:r>
          </a:p>
        </p:txBody>
      </p:sp>
      <p:cxnSp>
        <p:nvCxnSpPr>
          <p:cNvPr id="44" name="Straight Connector 43"/>
          <p:cNvCxnSpPr/>
          <p:nvPr/>
        </p:nvCxnSpPr>
        <p:spPr>
          <a:xfrm>
            <a:off x="866855" y="4151046"/>
            <a:ext cx="10308885" cy="0"/>
          </a:xfrm>
          <a:prstGeom prst="line">
            <a:avLst/>
          </a:prstGeom>
          <a:ln>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EBF1FA-692B-417F-99E0-54625C0D4066}"/>
              </a:ext>
            </a:extLst>
          </p:cNvPr>
          <p:cNvSpPr txBox="1"/>
          <p:nvPr/>
        </p:nvSpPr>
        <p:spPr>
          <a:xfrm>
            <a:off x="520615" y="4477242"/>
            <a:ext cx="1548730" cy="1643527"/>
          </a:xfrm>
          <a:prstGeom prst="rect">
            <a:avLst/>
          </a:prstGeom>
          <a:noFill/>
        </p:spPr>
        <p:txBody>
          <a:bodyPr wrap="square" rtlCol="0">
            <a:spAutoFit/>
          </a:bodyPr>
          <a:lstStyle/>
          <a:p>
            <a:pPr algn="ctr" defTabSz="976147">
              <a:lnSpc>
                <a:spcPct val="90000"/>
              </a:lnSpc>
              <a:spcAft>
                <a:spcPts val="600"/>
              </a:spcAft>
            </a:pPr>
            <a:r>
              <a:rPr lang="de-DE" sz="1600" dirty="0">
                <a:gradFill>
                  <a:gsLst>
                    <a:gs pos="0">
                      <a:srgbClr val="505050"/>
                    </a:gs>
                    <a:gs pos="100000">
                      <a:srgbClr val="505050"/>
                    </a:gs>
                  </a:gsLst>
                  <a:lin ang="5400000" scaled="0"/>
                </a:gradFill>
                <a:latin typeface="Segoe UI"/>
                <a:cs typeface="Segoe UI Semibold" panose="020B0702040204020203" pitchFamily="34" charset="0"/>
              </a:rPr>
              <a:t>Inital meeting to discuss the Datacenter Cloud Assessment</a:t>
            </a:r>
            <a:br>
              <a:rPr lang="de-DE" sz="1600" dirty="0">
                <a:gradFill>
                  <a:gsLst>
                    <a:gs pos="0">
                      <a:srgbClr val="505050"/>
                    </a:gs>
                    <a:gs pos="100000">
                      <a:srgbClr val="505050"/>
                    </a:gs>
                  </a:gsLst>
                  <a:lin ang="5400000" scaled="0"/>
                </a:gradFill>
                <a:latin typeface="Segoe UI"/>
                <a:cs typeface="Segoe UI Semibold" panose="020B0702040204020203" pitchFamily="34" charset="0"/>
              </a:rPr>
            </a:b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 15-30 minutes</a:t>
            </a:r>
          </a:p>
        </p:txBody>
      </p:sp>
      <p:sp>
        <p:nvSpPr>
          <p:cNvPr id="33" name="TextBox 32">
            <a:extLst>
              <a:ext uri="{FF2B5EF4-FFF2-40B4-BE49-F238E27FC236}">
                <a16:creationId xmlns:a16="http://schemas.microsoft.com/office/drawing/2014/main" id="{93789BAE-C690-4FB7-A0E7-3E990E68FF35}"/>
              </a:ext>
            </a:extLst>
          </p:cNvPr>
          <p:cNvSpPr txBox="1"/>
          <p:nvPr/>
        </p:nvSpPr>
        <p:spPr>
          <a:xfrm>
            <a:off x="2776932" y="4492480"/>
            <a:ext cx="1518581" cy="1865126"/>
          </a:xfrm>
          <a:prstGeom prst="rect">
            <a:avLst/>
          </a:prstGeom>
          <a:noFill/>
        </p:spPr>
        <p:txBody>
          <a:bodyPr wrap="square" rtlCol="0">
            <a:spAutoFit/>
          </a:bodyPr>
          <a:lstStyle/>
          <a:p>
            <a:pPr algn="ctr" defTabSz="976147">
              <a:lnSpc>
                <a:spcPct val="90000"/>
              </a:lnSpc>
              <a:spcAft>
                <a:spcPts val="600"/>
              </a:spcAft>
            </a:pPr>
            <a:r>
              <a:rPr lang="de-DE" sz="1600" dirty="0">
                <a:gradFill>
                  <a:gsLst>
                    <a:gs pos="0">
                      <a:srgbClr val="505050"/>
                    </a:gs>
                    <a:gs pos="100000">
                      <a:srgbClr val="505050"/>
                    </a:gs>
                  </a:gsLst>
                  <a:lin ang="5400000" scaled="0"/>
                </a:gradFill>
                <a:latin typeface="Segoe UI"/>
                <a:cs typeface="Segoe UI Semibold" panose="020B0702040204020203" pitchFamily="34" charset="0"/>
              </a:rPr>
              <a:t>Configuration of required tools to connect to your environment</a:t>
            </a:r>
            <a:br>
              <a:rPr lang="de-DE" sz="1600" dirty="0">
                <a:gradFill>
                  <a:gsLst>
                    <a:gs pos="0">
                      <a:srgbClr val="505050"/>
                    </a:gs>
                    <a:gs pos="100000">
                      <a:srgbClr val="505050"/>
                    </a:gs>
                  </a:gsLst>
                  <a:lin ang="5400000" scaled="0"/>
                </a:gradFill>
                <a:latin typeface="Segoe UI"/>
                <a:cs typeface="Segoe UI Semibold" panose="020B0702040204020203" pitchFamily="34" charset="0"/>
              </a:rPr>
            </a:b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 2-5 days </a:t>
            </a:r>
          </a:p>
        </p:txBody>
      </p:sp>
      <p:sp>
        <p:nvSpPr>
          <p:cNvPr id="34" name="TextBox 33">
            <a:extLst>
              <a:ext uri="{FF2B5EF4-FFF2-40B4-BE49-F238E27FC236}">
                <a16:creationId xmlns:a16="http://schemas.microsoft.com/office/drawing/2014/main" id="{81055B0F-9264-401F-B100-7A3C2979C96B}"/>
              </a:ext>
            </a:extLst>
          </p:cNvPr>
          <p:cNvSpPr txBox="1"/>
          <p:nvPr/>
        </p:nvSpPr>
        <p:spPr>
          <a:xfrm>
            <a:off x="4749622" y="4477242"/>
            <a:ext cx="2120015" cy="2428357"/>
          </a:xfrm>
          <a:prstGeom prst="rect">
            <a:avLst/>
          </a:prstGeom>
          <a:noFill/>
        </p:spPr>
        <p:txBody>
          <a:bodyPr wrap="square" rtlCol="0">
            <a:spAutoFit/>
          </a:bodyPr>
          <a:lstStyle/>
          <a:p>
            <a:pPr algn="ctr" defTabSz="976147">
              <a:lnSpc>
                <a:spcPct val="90000"/>
              </a:lnSpc>
              <a:spcAft>
                <a:spcPts val="600"/>
              </a:spcAft>
            </a:pPr>
            <a:r>
              <a:rPr lang="de-DE" sz="1600" dirty="0">
                <a:gradFill>
                  <a:gsLst>
                    <a:gs pos="0">
                      <a:srgbClr val="505050"/>
                    </a:gs>
                    <a:gs pos="100000">
                      <a:srgbClr val="505050"/>
                    </a:gs>
                  </a:gsLst>
                  <a:lin ang="5400000" scaled="0"/>
                </a:gradFill>
                <a:latin typeface="Segoe UI"/>
                <a:cs typeface="Segoe UI Semibold" panose="020B0702040204020203" pitchFamily="34" charset="0"/>
              </a:rPr>
              <a:t>Assessment report and concusion </a:t>
            </a:r>
            <a:br>
              <a:rPr lang="de-DE" sz="1600" dirty="0">
                <a:gradFill>
                  <a:gsLst>
                    <a:gs pos="0">
                      <a:srgbClr val="505050"/>
                    </a:gs>
                    <a:gs pos="100000">
                      <a:srgbClr val="505050"/>
                    </a:gs>
                  </a:gsLst>
                  <a:lin ang="5400000" scaled="0"/>
                </a:gradFill>
                <a:latin typeface="Segoe UI"/>
                <a:cs typeface="Segoe UI Semibold" panose="020B0702040204020203" pitchFamily="34" charset="0"/>
              </a:rPr>
            </a:b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3-4 days Preliminary </a:t>
            </a:r>
            <a:r>
              <a:rPr lang="de-DE" sz="1200" dirty="0">
                <a:gradFill>
                  <a:gsLst>
                    <a:gs pos="0">
                      <a:srgbClr val="505050"/>
                    </a:gs>
                    <a:gs pos="100000">
                      <a:srgbClr val="505050"/>
                    </a:gs>
                  </a:gsLst>
                  <a:lin ang="5400000" scaled="0"/>
                </a:gradFill>
                <a:latin typeface="Segoe UI"/>
                <a:cs typeface="Segoe UI Semibold" panose="020B0702040204020203" pitchFamily="34" charset="0"/>
              </a:rPr>
              <a:t>(as is no usage based optimization)</a:t>
            </a:r>
          </a:p>
          <a:p>
            <a:pPr algn="ctr" defTabSz="976147">
              <a:lnSpc>
                <a:spcPct val="90000"/>
              </a:lnSpc>
              <a:spcAft>
                <a:spcPts val="600"/>
              </a:spcAft>
            </a:pP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14-30 days Final</a:t>
            </a:r>
          </a:p>
          <a:p>
            <a:pPr algn="ctr" defTabSz="976147">
              <a:lnSpc>
                <a:spcPct val="90000"/>
              </a:lnSpc>
              <a:spcAft>
                <a:spcPts val="600"/>
              </a:spcAft>
            </a:pPr>
            <a:endParaRPr lang="de-DE" sz="1600" dirty="0">
              <a:gradFill>
                <a:gsLst>
                  <a:gs pos="0">
                    <a:srgbClr val="505050"/>
                  </a:gs>
                  <a:gs pos="100000">
                    <a:srgbClr val="505050"/>
                  </a:gs>
                </a:gsLst>
                <a:lin ang="5400000" scaled="0"/>
              </a:gradFill>
              <a:latin typeface="Segoe UI"/>
              <a:cs typeface="Segoe UI Semibold" panose="020B0702040204020203" pitchFamily="34" charset="0"/>
            </a:endParaRPr>
          </a:p>
          <a:p>
            <a:pPr algn="ctr" defTabSz="976147">
              <a:lnSpc>
                <a:spcPct val="90000"/>
              </a:lnSpc>
              <a:spcAft>
                <a:spcPts val="600"/>
              </a:spcAft>
            </a:pPr>
            <a:r>
              <a:rPr lang="de-DE" sz="1600" dirty="0">
                <a:gradFill>
                  <a:gsLst>
                    <a:gs pos="0">
                      <a:srgbClr val="505050"/>
                    </a:gs>
                    <a:gs pos="100000">
                      <a:srgbClr val="505050"/>
                    </a:gs>
                  </a:gsLst>
                  <a:lin ang="5400000" scaled="0"/>
                </a:gradFill>
                <a:latin typeface="Segoe UI"/>
                <a:cs typeface="Segoe UI Semibold" panose="020B0702040204020203" pitchFamily="34" charset="0"/>
              </a:rPr>
              <a:t>Post deployment </a:t>
            </a:r>
          </a:p>
        </p:txBody>
      </p:sp>
      <p:sp>
        <p:nvSpPr>
          <p:cNvPr id="35" name="TextBox 34">
            <a:extLst>
              <a:ext uri="{FF2B5EF4-FFF2-40B4-BE49-F238E27FC236}">
                <a16:creationId xmlns:a16="http://schemas.microsoft.com/office/drawing/2014/main" id="{7F255735-FF2F-42AF-8D4C-4739963710E1}"/>
              </a:ext>
            </a:extLst>
          </p:cNvPr>
          <p:cNvSpPr txBox="1"/>
          <p:nvPr/>
        </p:nvSpPr>
        <p:spPr>
          <a:xfrm>
            <a:off x="7264191" y="4462004"/>
            <a:ext cx="1518581" cy="2529923"/>
          </a:xfrm>
          <a:prstGeom prst="rect">
            <a:avLst/>
          </a:prstGeom>
          <a:noFill/>
        </p:spPr>
        <p:txBody>
          <a:bodyPr wrap="square" rtlCol="0">
            <a:spAutoFit/>
          </a:bodyPr>
          <a:lstStyle/>
          <a:p>
            <a:pPr algn="ctr" defTabSz="976147">
              <a:lnSpc>
                <a:spcPct val="90000"/>
              </a:lnSpc>
              <a:spcAft>
                <a:spcPts val="600"/>
              </a:spcAft>
            </a:pPr>
            <a:r>
              <a:rPr lang="de-DE" sz="1600" dirty="0">
                <a:gradFill>
                  <a:gsLst>
                    <a:gs pos="0">
                      <a:srgbClr val="505050"/>
                    </a:gs>
                    <a:gs pos="100000">
                      <a:srgbClr val="505050"/>
                    </a:gs>
                  </a:gsLst>
                  <a:lin ang="5400000" scaled="0"/>
                </a:gradFill>
                <a:latin typeface="Segoe UI"/>
                <a:cs typeface="Segoe UI Semibold" panose="020B0702040204020203" pitchFamily="34" charset="0"/>
              </a:rPr>
              <a:t>Consultation meeting to discuss the report and conclusion of your cloud assessment</a:t>
            </a:r>
            <a:br>
              <a:rPr lang="de-DE" sz="1600" dirty="0">
                <a:gradFill>
                  <a:gsLst>
                    <a:gs pos="0">
                      <a:srgbClr val="505050"/>
                    </a:gs>
                    <a:gs pos="100000">
                      <a:srgbClr val="505050"/>
                    </a:gs>
                  </a:gsLst>
                  <a:lin ang="5400000" scaled="0"/>
                </a:gradFill>
                <a:latin typeface="Segoe UI"/>
                <a:cs typeface="Segoe UI Semibold" panose="020B0702040204020203" pitchFamily="34" charset="0"/>
              </a:rPr>
            </a:b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30-60 minutes</a:t>
            </a:r>
            <a:br>
              <a:rPr lang="de-DE" sz="1600" dirty="0">
                <a:gradFill>
                  <a:gsLst>
                    <a:gs pos="0">
                      <a:srgbClr val="505050"/>
                    </a:gs>
                    <a:gs pos="100000">
                      <a:srgbClr val="505050"/>
                    </a:gs>
                  </a:gsLst>
                  <a:lin ang="5400000" scaled="0"/>
                </a:gradFill>
                <a:latin typeface="Segoe UI"/>
                <a:cs typeface="Segoe UI Semibold" panose="020B0702040204020203" pitchFamily="34" charset="0"/>
              </a:rPr>
            </a:b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 </a:t>
            </a:r>
          </a:p>
        </p:txBody>
      </p:sp>
      <p:grpSp>
        <p:nvGrpSpPr>
          <p:cNvPr id="10" name="Group 9">
            <a:extLst>
              <a:ext uri="{FF2B5EF4-FFF2-40B4-BE49-F238E27FC236}">
                <a16:creationId xmlns:a16="http://schemas.microsoft.com/office/drawing/2014/main" id="{4D8E64A9-9938-43AB-B2E7-D2598CB27650}"/>
              </a:ext>
            </a:extLst>
          </p:cNvPr>
          <p:cNvGrpSpPr/>
          <p:nvPr/>
        </p:nvGrpSpPr>
        <p:grpSpPr>
          <a:xfrm>
            <a:off x="8436884" y="1006255"/>
            <a:ext cx="3494173" cy="5572950"/>
            <a:chOff x="8436884" y="1006255"/>
            <a:chExt cx="3494173" cy="5572950"/>
          </a:xfrm>
        </p:grpSpPr>
        <p:grpSp>
          <p:nvGrpSpPr>
            <p:cNvPr id="41" name="Group 40"/>
            <p:cNvGrpSpPr/>
            <p:nvPr/>
          </p:nvGrpSpPr>
          <p:grpSpPr>
            <a:xfrm>
              <a:off x="9888559" y="2001489"/>
              <a:ext cx="2042498" cy="2072346"/>
              <a:chOff x="505175" y="2384419"/>
              <a:chExt cx="2225297" cy="2225297"/>
            </a:xfrm>
            <a:solidFill>
              <a:schemeClr val="tx1"/>
            </a:solidFill>
          </p:grpSpPr>
          <p:sp>
            <p:nvSpPr>
              <p:cNvPr id="42" name="Teardrop 15"/>
              <p:cNvSpPr/>
              <p:nvPr/>
            </p:nvSpPr>
            <p:spPr>
              <a:xfrm rot="2700000">
                <a:off x="505175" y="2384419"/>
                <a:ext cx="2225297" cy="2225297"/>
              </a:xfrm>
              <a:prstGeom prst="ellipse">
                <a:avLst/>
              </a:prstGeom>
              <a:grpFill/>
              <a:ln w="10795" cap="flat" cmpd="sng" algn="ctr">
                <a:noFill/>
                <a:prstDash val="solid"/>
              </a:ln>
              <a:effectLst/>
            </p:spPr>
          </p:sp>
          <p:sp>
            <p:nvSpPr>
              <p:cNvPr id="43" name="Freeform 16"/>
              <p:cNvSpPr/>
              <p:nvPr/>
            </p:nvSpPr>
            <p:spPr>
              <a:xfrm>
                <a:off x="611983" y="2491227"/>
                <a:ext cx="2011680" cy="2011680"/>
              </a:xfrm>
              <a:prstGeom prst="ellipse">
                <a:avLst/>
              </a:prstGeom>
              <a:grpFill/>
              <a:ln w="101600" cap="flat" cmpd="sng" algn="ctr">
                <a:solidFill>
                  <a:srgbClr val="92D050"/>
                </a:solidFill>
                <a:prstDash val="solid"/>
              </a:ln>
              <a:effectLst/>
            </p:spPr>
            <p:txBody>
              <a:bodyPr spcFirstLastPara="0" vert="horz" wrap="square" lIns="0" tIns="0" rIns="0" bIns="0" numCol="1" spcCol="1270" anchor="ctr" anchorCtr="0">
                <a:noAutofit/>
              </a:bodyPr>
              <a:lstStyle/>
              <a:p>
                <a:pPr algn="ctr" defTabSz="914367">
                  <a:lnSpc>
                    <a:spcPct val="90000"/>
                  </a:lnSpc>
                </a:pPr>
                <a:r>
                  <a:rPr lang="en-US" sz="1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Roadmap to Migration</a:t>
                </a:r>
              </a:p>
            </p:txBody>
          </p:sp>
        </p:grpSp>
        <p:sp>
          <p:nvSpPr>
            <p:cNvPr id="51" name="TextBox 50">
              <a:extLst>
                <a:ext uri="{FF2B5EF4-FFF2-40B4-BE49-F238E27FC236}">
                  <a16:creationId xmlns:a16="http://schemas.microsoft.com/office/drawing/2014/main" id="{5F25793F-716E-40E0-A8DE-5887E666B6FF}"/>
                </a:ext>
              </a:extLst>
            </p:cNvPr>
            <p:cNvSpPr txBox="1"/>
            <p:nvPr/>
          </p:nvSpPr>
          <p:spPr>
            <a:xfrm>
              <a:off x="10187964" y="4492480"/>
              <a:ext cx="1518581" cy="2086725"/>
            </a:xfrm>
            <a:prstGeom prst="rect">
              <a:avLst/>
            </a:prstGeom>
            <a:noFill/>
          </p:spPr>
          <p:txBody>
            <a:bodyPr wrap="square" rtlCol="0">
              <a:spAutoFit/>
            </a:bodyPr>
            <a:lstStyle/>
            <a:p>
              <a:pPr algn="ctr" defTabSz="976147">
                <a:lnSpc>
                  <a:spcPct val="90000"/>
                </a:lnSpc>
                <a:spcAft>
                  <a:spcPts val="600"/>
                </a:spcAft>
              </a:pPr>
              <a:r>
                <a:rPr lang="de-DE" sz="1600" dirty="0">
                  <a:gradFill>
                    <a:gsLst>
                      <a:gs pos="0">
                        <a:srgbClr val="505050"/>
                      </a:gs>
                      <a:gs pos="100000">
                        <a:srgbClr val="505050"/>
                      </a:gs>
                    </a:gsLst>
                    <a:lin ang="5400000" scaled="0"/>
                  </a:gradFill>
                  <a:latin typeface="Segoe UI"/>
                  <a:cs typeface="Segoe UI Semibold" panose="020B0702040204020203" pitchFamily="34" charset="0"/>
                </a:rPr>
                <a:t>Meeting to outline plans for your migration to the cloud</a:t>
              </a:r>
              <a:br>
                <a:rPr lang="de-DE" sz="1600" dirty="0">
                  <a:gradFill>
                    <a:gsLst>
                      <a:gs pos="0">
                        <a:srgbClr val="505050"/>
                      </a:gs>
                      <a:gs pos="100000">
                        <a:srgbClr val="505050"/>
                      </a:gs>
                    </a:gsLst>
                    <a:lin ang="5400000" scaled="0"/>
                  </a:gradFill>
                  <a:latin typeface="Segoe UI"/>
                  <a:cs typeface="Segoe UI Semibold" panose="020B0702040204020203" pitchFamily="34" charset="0"/>
                </a:rPr>
              </a:b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30-60 minutes</a:t>
              </a:r>
              <a:br>
                <a:rPr lang="de-DE" sz="1600" dirty="0">
                  <a:gradFill>
                    <a:gsLst>
                      <a:gs pos="0">
                        <a:srgbClr val="505050"/>
                      </a:gs>
                      <a:gs pos="100000">
                        <a:srgbClr val="505050"/>
                      </a:gs>
                    </a:gsLst>
                    <a:lin ang="5400000" scaled="0"/>
                  </a:gradFill>
                  <a:latin typeface="Segoe UI"/>
                  <a:cs typeface="Segoe UI Semibold" panose="020B0702040204020203" pitchFamily="34" charset="0"/>
                </a:rPr>
              </a:b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 </a:t>
              </a:r>
            </a:p>
          </p:txBody>
        </p:sp>
        <p:grpSp>
          <p:nvGrpSpPr>
            <p:cNvPr id="7" name="Group 6">
              <a:extLst>
                <a:ext uri="{FF2B5EF4-FFF2-40B4-BE49-F238E27FC236}">
                  <a16:creationId xmlns:a16="http://schemas.microsoft.com/office/drawing/2014/main" id="{90A43CFA-EA55-41A9-96D1-1276E16A77E5}"/>
                </a:ext>
              </a:extLst>
            </p:cNvPr>
            <p:cNvGrpSpPr/>
            <p:nvPr/>
          </p:nvGrpSpPr>
          <p:grpSpPr>
            <a:xfrm>
              <a:off x="8436884" y="1006255"/>
              <a:ext cx="2427111" cy="1039659"/>
              <a:chOff x="8436884" y="1006255"/>
              <a:chExt cx="2427111" cy="1039659"/>
            </a:xfrm>
          </p:grpSpPr>
          <p:sp>
            <p:nvSpPr>
              <p:cNvPr id="6" name="Arrow: Curved Down 5">
                <a:extLst>
                  <a:ext uri="{FF2B5EF4-FFF2-40B4-BE49-F238E27FC236}">
                    <a16:creationId xmlns:a16="http://schemas.microsoft.com/office/drawing/2014/main" id="{8F670011-6237-4E8C-AD68-78EACC95794F}"/>
                  </a:ext>
                </a:extLst>
              </p:cNvPr>
              <p:cNvSpPr/>
              <p:nvPr/>
            </p:nvSpPr>
            <p:spPr bwMode="auto">
              <a:xfrm>
                <a:off x="8436884" y="1006255"/>
                <a:ext cx="2427111" cy="977382"/>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3C7A1685-B506-4AC4-8979-20B818183C3F}"/>
                  </a:ext>
                </a:extLst>
              </p:cNvPr>
              <p:cNvSpPr txBox="1"/>
              <p:nvPr/>
            </p:nvSpPr>
            <p:spPr>
              <a:xfrm>
                <a:off x="8812683" y="1510383"/>
                <a:ext cx="1518581" cy="535531"/>
              </a:xfrm>
              <a:prstGeom prst="rect">
                <a:avLst/>
              </a:prstGeom>
              <a:noFill/>
            </p:spPr>
            <p:txBody>
              <a:bodyPr wrap="square" rtlCol="0">
                <a:spAutoFit/>
              </a:bodyPr>
              <a:lstStyle/>
              <a:p>
                <a:pPr algn="ctr" defTabSz="976147">
                  <a:lnSpc>
                    <a:spcPct val="90000"/>
                  </a:lnSpc>
                  <a:spcAft>
                    <a:spcPts val="600"/>
                  </a:spcAft>
                </a:pPr>
                <a:r>
                  <a:rPr lang="de-DE" sz="1600" dirty="0">
                    <a:gradFill>
                      <a:gsLst>
                        <a:gs pos="0">
                          <a:srgbClr val="505050"/>
                        </a:gs>
                        <a:gs pos="100000">
                          <a:srgbClr val="505050"/>
                        </a:gs>
                      </a:gsLst>
                      <a:lin ang="5400000" scaled="0"/>
                    </a:gradFill>
                    <a:latin typeface="Segoe UI"/>
                    <a:cs typeface="Segoe UI Semibold" panose="020B0702040204020203" pitchFamily="34" charset="0"/>
                  </a:rPr>
                  <a:t>Agreement to proceed</a:t>
                </a:r>
              </a:p>
            </p:txBody>
          </p:sp>
        </p:grpSp>
      </p:grpSp>
    </p:spTree>
    <p:extLst>
      <p:ext uri="{BB962C8B-B14F-4D97-AF65-F5344CB8AC3E}">
        <p14:creationId xmlns:p14="http://schemas.microsoft.com/office/powerpoint/2010/main" val="1288133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400"/>
                                  </p:stCondLst>
                                  <p:childTnLst>
                                    <p:set>
                                      <p:cBhvr>
                                        <p:cTn id="6" dur="1" fill="hold">
                                          <p:stCondLst>
                                            <p:cond delay="0"/>
                                          </p:stCondLst>
                                        </p:cTn>
                                        <p:tgtEl>
                                          <p:spTgt spid="12"/>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12"/>
                                        </p:tgtEl>
                                      </p:cBhvr>
                                      <p:by x="1000" y="1000"/>
                                    </p:animScale>
                                  </p:childTnLst>
                                </p:cTn>
                              </p:par>
                              <p:par>
                                <p:cTn id="9" presetID="1" presetClass="entr" presetSubtype="0" fill="hold" nodeType="withEffect">
                                  <p:stCondLst>
                                    <p:cond delay="500"/>
                                  </p:stCondLst>
                                  <p:childTnLst>
                                    <p:set>
                                      <p:cBhvr>
                                        <p:cTn id="10" dur="1" fill="hold">
                                          <p:stCondLst>
                                            <p:cond delay="0"/>
                                          </p:stCondLst>
                                        </p:cTn>
                                        <p:tgtEl>
                                          <p:spTgt spid="23"/>
                                        </p:tgtEl>
                                        <p:attrNameLst>
                                          <p:attrName>style.visibility</p:attrName>
                                        </p:attrNameLst>
                                      </p:cBhvr>
                                      <p:to>
                                        <p:strVal val="visible"/>
                                      </p:to>
                                    </p:set>
                                  </p:childTnLst>
                                </p:cTn>
                              </p:par>
                              <p:par>
                                <p:cTn id="11" presetID="6" presetClass="emph" presetSubtype="0" accel="100000" autoRev="1" fill="hold" nodeType="withEffect">
                                  <p:stCondLst>
                                    <p:cond delay="100"/>
                                  </p:stCondLst>
                                  <p:childTnLst>
                                    <p:animScale>
                                      <p:cBhvr>
                                        <p:cTn id="12" dur="400" fill="hold"/>
                                        <p:tgtEl>
                                          <p:spTgt spid="23"/>
                                        </p:tgtEl>
                                      </p:cBhvr>
                                      <p:by x="1000" y="1000"/>
                                    </p:animScale>
                                  </p:childTnLst>
                                </p:cTn>
                              </p:par>
                              <p:par>
                                <p:cTn id="13" presetID="1" presetClass="entr" presetSubtype="0" fill="hold" nodeType="withEffect">
                                  <p:stCondLst>
                                    <p:cond delay="600"/>
                                  </p:stCondLst>
                                  <p:childTnLst>
                                    <p:set>
                                      <p:cBhvr>
                                        <p:cTn id="14" dur="1" fill="hold">
                                          <p:stCondLst>
                                            <p:cond delay="0"/>
                                          </p:stCondLst>
                                        </p:cTn>
                                        <p:tgtEl>
                                          <p:spTgt spid="26"/>
                                        </p:tgtEl>
                                        <p:attrNameLst>
                                          <p:attrName>style.visibility</p:attrName>
                                        </p:attrNameLst>
                                      </p:cBhvr>
                                      <p:to>
                                        <p:strVal val="visible"/>
                                      </p:to>
                                    </p:set>
                                  </p:childTnLst>
                                </p:cTn>
                              </p:par>
                              <p:par>
                                <p:cTn id="15" presetID="6" presetClass="emph" presetSubtype="0" accel="100000" autoRev="1" fill="hold" nodeType="withEffect">
                                  <p:stCondLst>
                                    <p:cond delay="200"/>
                                  </p:stCondLst>
                                  <p:childTnLst>
                                    <p:animScale>
                                      <p:cBhvr>
                                        <p:cTn id="16" dur="400" fill="hold"/>
                                        <p:tgtEl>
                                          <p:spTgt spid="26"/>
                                        </p:tgtEl>
                                      </p:cBhvr>
                                      <p:by x="1000" y="1000"/>
                                    </p:animScale>
                                  </p:childTnLst>
                                </p:cTn>
                              </p:par>
                              <p:par>
                                <p:cTn id="17" presetID="1" presetClass="entr" presetSubtype="0" fill="hold" nodeType="withEffect">
                                  <p:stCondLst>
                                    <p:cond delay="700"/>
                                  </p:stCondLst>
                                  <p:childTnLst>
                                    <p:set>
                                      <p:cBhvr>
                                        <p:cTn id="18" dur="1" fill="hold">
                                          <p:stCondLst>
                                            <p:cond delay="0"/>
                                          </p:stCondLst>
                                        </p:cTn>
                                        <p:tgtEl>
                                          <p:spTgt spid="38"/>
                                        </p:tgtEl>
                                        <p:attrNameLst>
                                          <p:attrName>style.visibility</p:attrName>
                                        </p:attrNameLst>
                                      </p:cBhvr>
                                      <p:to>
                                        <p:strVal val="visible"/>
                                      </p:to>
                                    </p:set>
                                  </p:childTnLst>
                                </p:cTn>
                              </p:par>
                              <p:par>
                                <p:cTn id="19" presetID="6" presetClass="emph" presetSubtype="0" accel="100000" autoRev="1" fill="hold" nodeType="withEffect">
                                  <p:stCondLst>
                                    <p:cond delay="300"/>
                                  </p:stCondLst>
                                  <p:childTnLst>
                                    <p:animScale>
                                      <p:cBhvr>
                                        <p:cTn id="20" dur="400" fill="hold"/>
                                        <p:tgtEl>
                                          <p:spTgt spid="38"/>
                                        </p:tgtEl>
                                      </p:cBhvr>
                                      <p:by x="1000" y="1000"/>
                                    </p:animScale>
                                  </p:childTnLst>
                                </p:cTn>
                              </p:par>
                            </p:childTnLst>
                          </p:cTn>
                        </p:par>
                        <p:par>
                          <p:cTn id="21" fill="hold">
                            <p:stCondLst>
                              <p:cond delay="1100"/>
                            </p:stCondLst>
                            <p:childTnLst>
                              <p:par>
                                <p:cTn id="22" presetID="22" presetClass="entr" presetSubtype="8" fill="hold"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left)">
                                      <p:cBhvr>
                                        <p:cTn id="24" dur="1000"/>
                                        <p:tgtEl>
                                          <p:spTgt spid="44"/>
                                        </p:tgtEl>
                                      </p:cBhvr>
                                    </p:animEffect>
                                  </p:childTnLst>
                                </p:cTn>
                              </p:par>
                              <p:par>
                                <p:cTn id="25" presetID="22" presetClass="entr" presetSubtype="1" fill="hold" nodeType="withEffect">
                                  <p:stCondLst>
                                    <p:cond delay="250"/>
                                  </p:stCondLst>
                                  <p:childTnLst>
                                    <p:set>
                                      <p:cBhvr>
                                        <p:cTn id="26" dur="1" fill="hold">
                                          <p:stCondLst>
                                            <p:cond delay="0"/>
                                          </p:stCondLst>
                                        </p:cTn>
                                        <p:tgtEl>
                                          <p:spTgt spid="54"/>
                                        </p:tgtEl>
                                        <p:attrNameLst>
                                          <p:attrName>style.visibility</p:attrName>
                                        </p:attrNameLst>
                                      </p:cBhvr>
                                      <p:to>
                                        <p:strVal val="visible"/>
                                      </p:to>
                                    </p:set>
                                    <p:animEffect transition="in" filter="wipe(up)">
                                      <p:cBhvr>
                                        <p:cTn id="27" dur="500"/>
                                        <p:tgtEl>
                                          <p:spTgt spid="54"/>
                                        </p:tgtEl>
                                      </p:cBhvr>
                                    </p:animEffect>
                                  </p:childTnLst>
                                </p:cTn>
                              </p:par>
                              <p:par>
                                <p:cTn id="28" presetID="22" presetClass="entr" presetSubtype="1" fill="hold" nodeType="withEffect">
                                  <p:stCondLst>
                                    <p:cond delay="500"/>
                                  </p:stCondLst>
                                  <p:childTnLst>
                                    <p:set>
                                      <p:cBhvr>
                                        <p:cTn id="29" dur="1" fill="hold">
                                          <p:stCondLst>
                                            <p:cond delay="0"/>
                                          </p:stCondLst>
                                        </p:cTn>
                                        <p:tgtEl>
                                          <p:spTgt spid="53"/>
                                        </p:tgtEl>
                                        <p:attrNameLst>
                                          <p:attrName>style.visibility</p:attrName>
                                        </p:attrNameLst>
                                      </p:cBhvr>
                                      <p:to>
                                        <p:strVal val="visible"/>
                                      </p:to>
                                    </p:set>
                                    <p:animEffect transition="in" filter="wipe(up)">
                                      <p:cBhvr>
                                        <p:cTn id="30" dur="500"/>
                                        <p:tgtEl>
                                          <p:spTgt spid="53"/>
                                        </p:tgtEl>
                                      </p:cBhvr>
                                    </p:animEffect>
                                  </p:childTnLst>
                                </p:cTn>
                              </p:par>
                              <p:par>
                                <p:cTn id="31" presetID="22" presetClass="entr" presetSubtype="1" fill="hold" nodeType="withEffect">
                                  <p:stCondLst>
                                    <p:cond delay="750"/>
                                  </p:stCondLst>
                                  <p:childTnLst>
                                    <p:set>
                                      <p:cBhvr>
                                        <p:cTn id="32" dur="1" fill="hold">
                                          <p:stCondLst>
                                            <p:cond delay="0"/>
                                          </p:stCondLst>
                                        </p:cTn>
                                        <p:tgtEl>
                                          <p:spTgt spid="52"/>
                                        </p:tgtEl>
                                        <p:attrNameLst>
                                          <p:attrName>style.visibility</p:attrName>
                                        </p:attrNameLst>
                                      </p:cBhvr>
                                      <p:to>
                                        <p:strVal val="visible"/>
                                      </p:to>
                                    </p:set>
                                    <p:animEffect transition="in" filter="wipe(up)">
                                      <p:cBhvr>
                                        <p:cTn id="33" dur="500"/>
                                        <p:tgtEl>
                                          <p:spTgt spid="52"/>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42" presetClass="path" presetSubtype="0" decel="100000" fill="hold" grpId="1" nodeType="withEffect">
                                  <p:stCondLst>
                                    <p:cond delay="250"/>
                                  </p:stCondLst>
                                  <p:childTnLst>
                                    <p:animMotion origin="layout" path="M 1.38778E-17 4.81481E-6 L 1.38778E-17 0.08935 " pathEditMode="relative" rAng="0" ptsTypes="AA">
                                      <p:cBhvr>
                                        <p:cTn id="38" dur="500" spd="-100000" fill="hold"/>
                                        <p:tgtEl>
                                          <p:spTgt spid="32"/>
                                        </p:tgtEl>
                                        <p:attrNameLst>
                                          <p:attrName>ppt_x</p:attrName>
                                          <p:attrName>ppt_y</p:attrName>
                                        </p:attrNameLst>
                                      </p:cBhvr>
                                      <p:rCtr x="0" y="4468"/>
                                    </p:animMotion>
                                  </p:childTnLst>
                                </p:cTn>
                              </p:par>
                              <p:par>
                                <p:cTn id="39" presetID="10" presetClass="entr" presetSubtype="0" fill="hold" grpId="0"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42" presetClass="path" presetSubtype="0" decel="100000" fill="hold" grpId="1" nodeType="withEffect">
                                  <p:stCondLst>
                                    <p:cond delay="250"/>
                                  </p:stCondLst>
                                  <p:childTnLst>
                                    <p:animMotion origin="layout" path="M -3.95833E-6 -2.22222E-6 L -3.95833E-6 0.08935 " pathEditMode="relative" rAng="0" ptsTypes="AA">
                                      <p:cBhvr>
                                        <p:cTn id="43" dur="500" spd="-100000" fill="hold"/>
                                        <p:tgtEl>
                                          <p:spTgt spid="33"/>
                                        </p:tgtEl>
                                        <p:attrNameLst>
                                          <p:attrName>ppt_x</p:attrName>
                                          <p:attrName>ppt_y</p:attrName>
                                        </p:attrNameLst>
                                      </p:cBhvr>
                                      <p:rCtr x="0" y="4468"/>
                                    </p:animMotion>
                                  </p:childTnLst>
                                </p:cTn>
                              </p:par>
                              <p:par>
                                <p:cTn id="44" presetID="10" presetClass="entr" presetSubtype="0" fill="hold" grpId="0" nodeType="withEffect">
                                  <p:stCondLst>
                                    <p:cond delay="25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42" presetClass="path" presetSubtype="0" decel="100000" fill="hold" grpId="1" nodeType="withEffect">
                                  <p:stCondLst>
                                    <p:cond delay="250"/>
                                  </p:stCondLst>
                                  <p:childTnLst>
                                    <p:animMotion origin="layout" path="M -2.29167E-6 -1.11111E-6 L -2.29167E-6 0.08935 " pathEditMode="relative" rAng="0" ptsTypes="AA">
                                      <p:cBhvr>
                                        <p:cTn id="48" dur="500" spd="-100000" fill="hold"/>
                                        <p:tgtEl>
                                          <p:spTgt spid="34"/>
                                        </p:tgtEl>
                                        <p:attrNameLst>
                                          <p:attrName>ppt_x</p:attrName>
                                          <p:attrName>ppt_y</p:attrName>
                                        </p:attrNameLst>
                                      </p:cBhvr>
                                      <p:rCtr x="0" y="4468"/>
                                    </p:animMotion>
                                  </p:childTnLst>
                                </p:cTn>
                              </p:par>
                              <p:par>
                                <p:cTn id="49" presetID="10" presetClass="entr" presetSubtype="0" fill="hold" grpId="0" nodeType="withEffect">
                                  <p:stCondLst>
                                    <p:cond delay="25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42" presetClass="path" presetSubtype="0" decel="100000" fill="hold" grpId="1" nodeType="withEffect">
                                  <p:stCondLst>
                                    <p:cond delay="250"/>
                                  </p:stCondLst>
                                  <p:childTnLst>
                                    <p:animMotion origin="layout" path="M -2.91667E-6 -3.7037E-6 L -2.91667E-6 0.08936 " pathEditMode="relative" rAng="0" ptsTypes="AA">
                                      <p:cBhvr>
                                        <p:cTn id="53" dur="500" spd="-100000" fill="hold"/>
                                        <p:tgtEl>
                                          <p:spTgt spid="35"/>
                                        </p:tgtEl>
                                        <p:attrNameLst>
                                          <p:attrName>ppt_x</p:attrName>
                                          <p:attrName>ppt_y</p:attrName>
                                        </p:attrNameLst>
                                      </p:cBhvr>
                                      <p:rCtr x="0" y="4468"/>
                                    </p:animMotion>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heel(1)">
                                      <p:cBhvr>
                                        <p:cTn id="5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P spid="34" grpId="0"/>
      <p:bldP spid="34" grpId="1"/>
      <p:bldP spid="35" grpId="0"/>
      <p:bldP spid="3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6A46-4E07-453F-8FD0-7A9538967F35}"/>
              </a:ext>
            </a:extLst>
          </p:cNvPr>
          <p:cNvSpPr>
            <a:spLocks noGrp="1"/>
          </p:cNvSpPr>
          <p:nvPr>
            <p:ph type="title"/>
          </p:nvPr>
        </p:nvSpPr>
        <p:spPr/>
        <p:txBody>
          <a:bodyPr/>
          <a:lstStyle/>
          <a:p>
            <a:r>
              <a:rPr lang="en-US" dirty="0"/>
              <a:t>Assessment Outcome</a:t>
            </a:r>
          </a:p>
        </p:txBody>
      </p:sp>
      <p:graphicFrame>
        <p:nvGraphicFramePr>
          <p:cNvPr id="5" name="Diagram 4">
            <a:extLst>
              <a:ext uri="{FF2B5EF4-FFF2-40B4-BE49-F238E27FC236}">
                <a16:creationId xmlns:a16="http://schemas.microsoft.com/office/drawing/2014/main" id="{21FFD801-072D-4C4C-95D7-F1E017BA7613}"/>
              </a:ext>
            </a:extLst>
          </p:cNvPr>
          <p:cNvGraphicFramePr/>
          <p:nvPr>
            <p:extLst>
              <p:ext uri="{D42A27DB-BD31-4B8C-83A1-F6EECF244321}">
                <p14:modId xmlns:p14="http://schemas.microsoft.com/office/powerpoint/2010/main" val="666214853"/>
              </p:ext>
            </p:extLst>
          </p:nvPr>
        </p:nvGraphicFramePr>
        <p:xfrm>
          <a:off x="7671716" y="924162"/>
          <a:ext cx="4340206" cy="3243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890759DE-ECB6-474E-8082-87A218EFAD89}"/>
              </a:ext>
            </a:extLst>
          </p:cNvPr>
          <p:cNvSpPr txBox="1"/>
          <p:nvPr/>
        </p:nvSpPr>
        <p:spPr>
          <a:xfrm>
            <a:off x="7744110" y="251635"/>
            <a:ext cx="3314453"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Migration Roadmap Details</a:t>
            </a:r>
          </a:p>
        </p:txBody>
      </p:sp>
      <p:sp>
        <p:nvSpPr>
          <p:cNvPr id="7" name="TextBox 6">
            <a:extLst>
              <a:ext uri="{FF2B5EF4-FFF2-40B4-BE49-F238E27FC236}">
                <a16:creationId xmlns:a16="http://schemas.microsoft.com/office/drawing/2014/main" id="{C96536BA-0FE2-48CF-897E-36A4D5BABD40}"/>
              </a:ext>
            </a:extLst>
          </p:cNvPr>
          <p:cNvSpPr txBox="1"/>
          <p:nvPr/>
        </p:nvSpPr>
        <p:spPr>
          <a:xfrm>
            <a:off x="7744110" y="4250761"/>
            <a:ext cx="3369160"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Workarounds and Guidance</a:t>
            </a:r>
          </a:p>
        </p:txBody>
      </p:sp>
      <p:graphicFrame>
        <p:nvGraphicFramePr>
          <p:cNvPr id="8" name="Diagram 7">
            <a:extLst>
              <a:ext uri="{FF2B5EF4-FFF2-40B4-BE49-F238E27FC236}">
                <a16:creationId xmlns:a16="http://schemas.microsoft.com/office/drawing/2014/main" id="{4F5B5FA6-AD56-4A41-9356-8540566BCED3}"/>
              </a:ext>
            </a:extLst>
          </p:cNvPr>
          <p:cNvGraphicFramePr/>
          <p:nvPr>
            <p:extLst>
              <p:ext uri="{D42A27DB-BD31-4B8C-83A1-F6EECF244321}">
                <p14:modId xmlns:p14="http://schemas.microsoft.com/office/powerpoint/2010/main" val="3340024043"/>
              </p:ext>
            </p:extLst>
          </p:nvPr>
        </p:nvGraphicFramePr>
        <p:xfrm>
          <a:off x="7744110" y="4878624"/>
          <a:ext cx="4340206" cy="156597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0" name="Picture 9" descr="A screenshot of a cell phone&#10;&#10;Description generated with very high confidence">
            <a:extLst>
              <a:ext uri="{FF2B5EF4-FFF2-40B4-BE49-F238E27FC236}">
                <a16:creationId xmlns:a16="http://schemas.microsoft.com/office/drawing/2014/main" id="{967E8A50-DF99-4BEB-A674-D29F8FB44A7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9239" y="1654071"/>
            <a:ext cx="5562606" cy="2753656"/>
          </a:xfrm>
          <a:prstGeom prst="rect">
            <a:avLst/>
          </a:prstGeom>
        </p:spPr>
      </p:pic>
      <p:pic>
        <p:nvPicPr>
          <p:cNvPr id="12" name="Picture 11" descr="A screenshot of a cell phone&#10;&#10;Description generated with very high confidence">
            <a:extLst>
              <a:ext uri="{FF2B5EF4-FFF2-40B4-BE49-F238E27FC236}">
                <a16:creationId xmlns:a16="http://schemas.microsoft.com/office/drawing/2014/main" id="{E28034FB-2796-4B97-A642-79337899EAD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9239" y="4529998"/>
            <a:ext cx="5500382" cy="2118074"/>
          </a:xfrm>
          <a:prstGeom prst="rect">
            <a:avLst/>
          </a:prstGeom>
        </p:spPr>
      </p:pic>
      <p:sp>
        <p:nvSpPr>
          <p:cNvPr id="13" name="TextBox 12">
            <a:extLst>
              <a:ext uri="{FF2B5EF4-FFF2-40B4-BE49-F238E27FC236}">
                <a16:creationId xmlns:a16="http://schemas.microsoft.com/office/drawing/2014/main" id="{04295BB4-8FCA-474B-B6A8-6D53F10035CC}"/>
              </a:ext>
            </a:extLst>
          </p:cNvPr>
          <p:cNvSpPr txBox="1"/>
          <p:nvPr/>
        </p:nvSpPr>
        <p:spPr>
          <a:xfrm>
            <a:off x="269239" y="1070557"/>
            <a:ext cx="3314453"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TCO Comparison</a:t>
            </a:r>
          </a:p>
        </p:txBody>
      </p:sp>
    </p:spTree>
    <p:extLst>
      <p:ext uri="{BB962C8B-B14F-4D97-AF65-F5344CB8AC3E}">
        <p14:creationId xmlns:p14="http://schemas.microsoft.com/office/powerpoint/2010/main" val="30226655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B15F91-1568-4C05-BF9E-A712D663FDA1}"/>
              </a:ext>
            </a:extLst>
          </p:cNvPr>
          <p:cNvSpPr>
            <a:spLocks noGrp="1"/>
          </p:cNvSpPr>
          <p:nvPr>
            <p:ph type="title"/>
          </p:nvPr>
        </p:nvSpPr>
        <p:spPr>
          <a:xfrm>
            <a:off x="148559" y="170548"/>
            <a:ext cx="6619056" cy="4101680"/>
          </a:xfrm>
        </p:spPr>
        <p:txBody>
          <a:bodyPr/>
          <a:lstStyle/>
          <a:p>
            <a:r>
              <a:rPr lang="en-US" sz="3529" dirty="0"/>
              <a:t>	Executive Summary </a:t>
            </a:r>
            <a:br>
              <a:rPr lang="en-US" sz="3529" dirty="0"/>
            </a:br>
            <a:r>
              <a:rPr lang="en-US" sz="2745" dirty="0"/>
              <a:t>What:</a:t>
            </a:r>
            <a:br>
              <a:rPr lang="en-US" sz="3529" dirty="0"/>
            </a:br>
            <a:r>
              <a:rPr lang="en-US" sz="1961" dirty="0"/>
              <a:t>This is a free assessment to assess your I.T environment cloud readiness for migration to Azure.</a:t>
            </a:r>
            <a:br>
              <a:rPr lang="en-US" sz="1961" dirty="0"/>
            </a:br>
            <a:br>
              <a:rPr lang="en-US" sz="1961" dirty="0"/>
            </a:br>
            <a:r>
              <a:rPr lang="en-US" sz="2745" dirty="0"/>
              <a:t>How:</a:t>
            </a:r>
            <a:br>
              <a:rPr lang="en-US" sz="3529" dirty="0"/>
            </a:br>
            <a:r>
              <a:rPr lang="en-US" sz="1961" dirty="0"/>
              <a:t>Utilizing Microsoft’s </a:t>
            </a:r>
            <a:r>
              <a:rPr lang="en-US" sz="1961" dirty="0" err="1"/>
              <a:t>partnersto</a:t>
            </a:r>
            <a:r>
              <a:rPr lang="en-US" sz="1961" dirty="0"/>
              <a:t> assess your virtual and physical server environments.</a:t>
            </a:r>
            <a:br>
              <a:rPr lang="en-US" sz="1961" dirty="0"/>
            </a:br>
            <a:br>
              <a:rPr lang="en-US" sz="1961" dirty="0"/>
            </a:br>
            <a:r>
              <a:rPr lang="en-US" sz="2745" dirty="0"/>
              <a:t>Why:</a:t>
            </a:r>
            <a:br>
              <a:rPr lang="en-US" sz="3529" dirty="0"/>
            </a:br>
            <a:r>
              <a:rPr lang="en-US" sz="1961" dirty="0"/>
              <a:t>To assist you in taking your first steps on your cloud journey.</a:t>
            </a:r>
            <a:br>
              <a:rPr lang="en-US" sz="1961" dirty="0"/>
            </a:br>
            <a:br>
              <a:rPr lang="en-US" sz="1961" dirty="0"/>
            </a:br>
            <a:endParaRPr lang="en-US" sz="3529" dirty="0"/>
          </a:p>
        </p:txBody>
      </p:sp>
      <p:sp>
        <p:nvSpPr>
          <p:cNvPr id="265" name="Rectangle 264">
            <a:extLst>
              <a:ext uri="{FF2B5EF4-FFF2-40B4-BE49-F238E27FC236}">
                <a16:creationId xmlns:a16="http://schemas.microsoft.com/office/drawing/2014/main" id="{E4ECED19-C19E-4A72-8AC3-CFB0EE5B17DC}"/>
              </a:ext>
            </a:extLst>
          </p:cNvPr>
          <p:cNvSpPr/>
          <p:nvPr/>
        </p:nvSpPr>
        <p:spPr bwMode="auto">
          <a:xfrm>
            <a:off x="6888359" y="487"/>
            <a:ext cx="5303642"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117">
            <a:extLst>
              <a:ext uri="{FF2B5EF4-FFF2-40B4-BE49-F238E27FC236}">
                <a16:creationId xmlns:a16="http://schemas.microsoft.com/office/drawing/2014/main" id="{17E92F02-4EC7-4950-A7F8-27DAE813CA0F}"/>
              </a:ext>
            </a:extLst>
          </p:cNvPr>
          <p:cNvSpPr>
            <a:spLocks noChangeArrowheads="1"/>
          </p:cNvSpPr>
          <p:nvPr/>
        </p:nvSpPr>
        <p:spPr bwMode="auto">
          <a:xfrm>
            <a:off x="5430478" y="4708871"/>
            <a:ext cx="665524" cy="2144265"/>
          </a:xfrm>
          <a:prstGeom prst="rect">
            <a:avLst/>
          </a:prstGeom>
          <a:solidFill>
            <a:srgbClr val="045BA6"/>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67" name="Isosceles Triangle 266">
            <a:extLst>
              <a:ext uri="{FF2B5EF4-FFF2-40B4-BE49-F238E27FC236}">
                <a16:creationId xmlns:a16="http://schemas.microsoft.com/office/drawing/2014/main" id="{4008CD10-CF86-4F32-AD5D-FA58F53C599A}"/>
              </a:ext>
            </a:extLst>
          </p:cNvPr>
          <p:cNvSpPr/>
          <p:nvPr/>
        </p:nvSpPr>
        <p:spPr bwMode="auto">
          <a:xfrm rot="10800000" flipH="1">
            <a:off x="4812066" y="5275699"/>
            <a:ext cx="536355" cy="630648"/>
          </a:xfrm>
          <a:prstGeom prst="triangle">
            <a:avLst>
              <a:gd name="adj" fmla="val 0"/>
            </a:avLst>
          </a:prstGeom>
          <a:solidFill>
            <a:schemeClr val="accent2">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42">
            <a:extLst>
              <a:ext uri="{FF2B5EF4-FFF2-40B4-BE49-F238E27FC236}">
                <a16:creationId xmlns:a16="http://schemas.microsoft.com/office/drawing/2014/main" id="{44727367-1340-40DC-9FCD-4C853B6CA488}"/>
              </a:ext>
            </a:extLst>
          </p:cNvPr>
          <p:cNvSpPr>
            <a:spLocks noChangeArrowheads="1"/>
          </p:cNvSpPr>
          <p:nvPr/>
        </p:nvSpPr>
        <p:spPr bwMode="auto">
          <a:xfrm>
            <a:off x="4445762" y="5606724"/>
            <a:ext cx="647236" cy="1246414"/>
          </a:xfrm>
          <a:prstGeom prst="rect">
            <a:avLst/>
          </a:prstGeom>
          <a:solidFill>
            <a:schemeClr val="accent2">
              <a:alpha val="64000"/>
            </a:schemeClr>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69" name="Freeform 46">
            <a:extLst>
              <a:ext uri="{FF2B5EF4-FFF2-40B4-BE49-F238E27FC236}">
                <a16:creationId xmlns:a16="http://schemas.microsoft.com/office/drawing/2014/main" id="{8A424F6D-20B9-4E4F-977B-2F44F40C4834}"/>
              </a:ext>
            </a:extLst>
          </p:cNvPr>
          <p:cNvSpPr>
            <a:spLocks/>
          </p:cNvSpPr>
          <p:nvPr/>
        </p:nvSpPr>
        <p:spPr bwMode="auto">
          <a:xfrm>
            <a:off x="4810674" y="4960990"/>
            <a:ext cx="624709" cy="1892147"/>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0093E2"/>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0" name="Rectangle 100">
            <a:extLst>
              <a:ext uri="{FF2B5EF4-FFF2-40B4-BE49-F238E27FC236}">
                <a16:creationId xmlns:a16="http://schemas.microsoft.com/office/drawing/2014/main" id="{57B581A8-69CE-4FF8-A510-1776087A9DF6}"/>
              </a:ext>
            </a:extLst>
          </p:cNvPr>
          <p:cNvSpPr>
            <a:spLocks noChangeArrowheads="1"/>
          </p:cNvSpPr>
          <p:nvPr/>
        </p:nvSpPr>
        <p:spPr bwMode="auto">
          <a:xfrm>
            <a:off x="5271697" y="5408499"/>
            <a:ext cx="93106" cy="1937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1" name="Rectangle 102">
            <a:extLst>
              <a:ext uri="{FF2B5EF4-FFF2-40B4-BE49-F238E27FC236}">
                <a16:creationId xmlns:a16="http://schemas.microsoft.com/office/drawing/2014/main" id="{9FC7A7FD-034E-4A5A-8987-F97902D44E2F}"/>
              </a:ext>
            </a:extLst>
          </p:cNvPr>
          <p:cNvSpPr>
            <a:spLocks noChangeArrowheads="1"/>
          </p:cNvSpPr>
          <p:nvPr/>
        </p:nvSpPr>
        <p:spPr bwMode="auto">
          <a:xfrm>
            <a:off x="5074975" y="5675801"/>
            <a:ext cx="88600" cy="1937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2" name="Rectangle 103">
            <a:extLst>
              <a:ext uri="{FF2B5EF4-FFF2-40B4-BE49-F238E27FC236}">
                <a16:creationId xmlns:a16="http://schemas.microsoft.com/office/drawing/2014/main" id="{A4640114-6B29-4415-BEBB-A8BC890F17F4}"/>
              </a:ext>
            </a:extLst>
          </p:cNvPr>
          <p:cNvSpPr>
            <a:spLocks noChangeArrowheads="1"/>
          </p:cNvSpPr>
          <p:nvPr/>
        </p:nvSpPr>
        <p:spPr bwMode="auto">
          <a:xfrm>
            <a:off x="5271697" y="5675801"/>
            <a:ext cx="93106" cy="1937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3" name="Rectangle 104">
            <a:extLst>
              <a:ext uri="{FF2B5EF4-FFF2-40B4-BE49-F238E27FC236}">
                <a16:creationId xmlns:a16="http://schemas.microsoft.com/office/drawing/2014/main" id="{368F53E0-2FD4-42D2-8555-62B1D52AD037}"/>
              </a:ext>
            </a:extLst>
          </p:cNvPr>
          <p:cNvSpPr>
            <a:spLocks noChangeArrowheads="1"/>
          </p:cNvSpPr>
          <p:nvPr/>
        </p:nvSpPr>
        <p:spPr bwMode="auto">
          <a:xfrm>
            <a:off x="4873746" y="5944607"/>
            <a:ext cx="93106"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4" name="Rectangle 105">
            <a:extLst>
              <a:ext uri="{FF2B5EF4-FFF2-40B4-BE49-F238E27FC236}">
                <a16:creationId xmlns:a16="http://schemas.microsoft.com/office/drawing/2014/main" id="{B7630F1A-13C0-49A3-8299-05D1BB08D091}"/>
              </a:ext>
            </a:extLst>
          </p:cNvPr>
          <p:cNvSpPr>
            <a:spLocks noChangeArrowheads="1"/>
          </p:cNvSpPr>
          <p:nvPr/>
        </p:nvSpPr>
        <p:spPr bwMode="auto">
          <a:xfrm>
            <a:off x="5074975" y="5944607"/>
            <a:ext cx="88600"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5" name="Rectangle 106">
            <a:extLst>
              <a:ext uri="{FF2B5EF4-FFF2-40B4-BE49-F238E27FC236}">
                <a16:creationId xmlns:a16="http://schemas.microsoft.com/office/drawing/2014/main" id="{BF188CBB-B15D-4C5B-AF6E-289BF6BAC490}"/>
              </a:ext>
            </a:extLst>
          </p:cNvPr>
          <p:cNvSpPr>
            <a:spLocks noChangeArrowheads="1"/>
          </p:cNvSpPr>
          <p:nvPr/>
        </p:nvSpPr>
        <p:spPr bwMode="auto">
          <a:xfrm>
            <a:off x="5271697" y="5944607"/>
            <a:ext cx="93106"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6" name="Rectangle 107">
            <a:extLst>
              <a:ext uri="{FF2B5EF4-FFF2-40B4-BE49-F238E27FC236}">
                <a16:creationId xmlns:a16="http://schemas.microsoft.com/office/drawing/2014/main" id="{F5B255EC-4E7E-4522-A7B3-9F791C57E765}"/>
              </a:ext>
            </a:extLst>
          </p:cNvPr>
          <p:cNvSpPr>
            <a:spLocks noChangeArrowheads="1"/>
          </p:cNvSpPr>
          <p:nvPr/>
        </p:nvSpPr>
        <p:spPr bwMode="auto">
          <a:xfrm>
            <a:off x="4873746" y="6211911"/>
            <a:ext cx="93106"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7" name="Rectangle 108">
            <a:extLst>
              <a:ext uri="{FF2B5EF4-FFF2-40B4-BE49-F238E27FC236}">
                <a16:creationId xmlns:a16="http://schemas.microsoft.com/office/drawing/2014/main" id="{C285E3DD-B190-4AFD-BED2-4B95344504C7}"/>
              </a:ext>
            </a:extLst>
          </p:cNvPr>
          <p:cNvSpPr>
            <a:spLocks noChangeArrowheads="1"/>
          </p:cNvSpPr>
          <p:nvPr/>
        </p:nvSpPr>
        <p:spPr bwMode="auto">
          <a:xfrm>
            <a:off x="5074975" y="6211911"/>
            <a:ext cx="88600"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8" name="Rectangle 109">
            <a:extLst>
              <a:ext uri="{FF2B5EF4-FFF2-40B4-BE49-F238E27FC236}">
                <a16:creationId xmlns:a16="http://schemas.microsoft.com/office/drawing/2014/main" id="{C5AE7EE5-90A9-4D9A-90F9-CB24C6CE945F}"/>
              </a:ext>
            </a:extLst>
          </p:cNvPr>
          <p:cNvSpPr>
            <a:spLocks noChangeArrowheads="1"/>
          </p:cNvSpPr>
          <p:nvPr/>
        </p:nvSpPr>
        <p:spPr bwMode="auto">
          <a:xfrm>
            <a:off x="5271697" y="6211911"/>
            <a:ext cx="93106"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9" name="Rectangle 110">
            <a:extLst>
              <a:ext uri="{FF2B5EF4-FFF2-40B4-BE49-F238E27FC236}">
                <a16:creationId xmlns:a16="http://schemas.microsoft.com/office/drawing/2014/main" id="{E92A5D44-DC9E-467B-9B1C-79CE2A19BFD9}"/>
              </a:ext>
            </a:extLst>
          </p:cNvPr>
          <p:cNvSpPr>
            <a:spLocks noChangeArrowheads="1"/>
          </p:cNvSpPr>
          <p:nvPr/>
        </p:nvSpPr>
        <p:spPr bwMode="auto">
          <a:xfrm>
            <a:off x="4873746" y="6479213"/>
            <a:ext cx="93106"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0" name="Rectangle 111">
            <a:extLst>
              <a:ext uri="{FF2B5EF4-FFF2-40B4-BE49-F238E27FC236}">
                <a16:creationId xmlns:a16="http://schemas.microsoft.com/office/drawing/2014/main" id="{E99F5A43-CBDF-47E9-A332-3FC129C69DB6}"/>
              </a:ext>
            </a:extLst>
          </p:cNvPr>
          <p:cNvSpPr>
            <a:spLocks noChangeArrowheads="1"/>
          </p:cNvSpPr>
          <p:nvPr/>
        </p:nvSpPr>
        <p:spPr bwMode="auto">
          <a:xfrm>
            <a:off x="5074975" y="6479213"/>
            <a:ext cx="88600"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1" name="Rectangle 112">
            <a:extLst>
              <a:ext uri="{FF2B5EF4-FFF2-40B4-BE49-F238E27FC236}">
                <a16:creationId xmlns:a16="http://schemas.microsoft.com/office/drawing/2014/main" id="{412F21F0-B0BA-488A-BD32-7417496F27D0}"/>
              </a:ext>
            </a:extLst>
          </p:cNvPr>
          <p:cNvSpPr>
            <a:spLocks noChangeArrowheads="1"/>
          </p:cNvSpPr>
          <p:nvPr/>
        </p:nvSpPr>
        <p:spPr bwMode="auto">
          <a:xfrm>
            <a:off x="5271697" y="6479213"/>
            <a:ext cx="93106"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2" name="Rectangle 116">
            <a:extLst>
              <a:ext uri="{FF2B5EF4-FFF2-40B4-BE49-F238E27FC236}">
                <a16:creationId xmlns:a16="http://schemas.microsoft.com/office/drawing/2014/main" id="{DC76C98B-91A2-469C-AB38-AA2AE05617A6}"/>
              </a:ext>
            </a:extLst>
          </p:cNvPr>
          <p:cNvSpPr>
            <a:spLocks noChangeArrowheads="1"/>
          </p:cNvSpPr>
          <p:nvPr/>
        </p:nvSpPr>
        <p:spPr bwMode="auto">
          <a:xfrm>
            <a:off x="3640519" y="5606722"/>
            <a:ext cx="556873" cy="1246415"/>
          </a:xfrm>
          <a:prstGeom prst="rect">
            <a:avLst/>
          </a:prstGeom>
          <a:solidFill>
            <a:schemeClr val="accent2">
              <a:alpha val="64000"/>
            </a:schemeClr>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3" name="Rectangle 117">
            <a:extLst>
              <a:ext uri="{FF2B5EF4-FFF2-40B4-BE49-F238E27FC236}">
                <a16:creationId xmlns:a16="http://schemas.microsoft.com/office/drawing/2014/main" id="{276F6509-CC38-4BF3-83BB-840DFF10A61C}"/>
              </a:ext>
            </a:extLst>
          </p:cNvPr>
          <p:cNvSpPr>
            <a:spLocks noChangeArrowheads="1"/>
          </p:cNvSpPr>
          <p:nvPr/>
        </p:nvSpPr>
        <p:spPr bwMode="auto">
          <a:xfrm>
            <a:off x="4026137" y="5387602"/>
            <a:ext cx="665524" cy="1465536"/>
          </a:xfrm>
          <a:prstGeom prst="rect">
            <a:avLst/>
          </a:prstGeom>
          <a:solidFill>
            <a:schemeClr val="accent2">
              <a:alpha val="64000"/>
            </a:schemeClr>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grpSp>
        <p:nvGrpSpPr>
          <p:cNvPr id="284" name="Group 283">
            <a:extLst>
              <a:ext uri="{FF2B5EF4-FFF2-40B4-BE49-F238E27FC236}">
                <a16:creationId xmlns:a16="http://schemas.microsoft.com/office/drawing/2014/main" id="{8F1B9AC0-90DF-4C5A-B485-8B0EBB9C158E}"/>
              </a:ext>
            </a:extLst>
          </p:cNvPr>
          <p:cNvGrpSpPr/>
          <p:nvPr/>
        </p:nvGrpSpPr>
        <p:grpSpPr>
          <a:xfrm>
            <a:off x="5550095" y="4708870"/>
            <a:ext cx="445538" cy="2144266"/>
            <a:chOff x="8546306" y="746197"/>
            <a:chExt cx="424695" cy="2545519"/>
          </a:xfrm>
        </p:grpSpPr>
        <p:sp>
          <p:nvSpPr>
            <p:cNvPr id="285" name="Line 160">
              <a:extLst>
                <a:ext uri="{FF2B5EF4-FFF2-40B4-BE49-F238E27FC236}">
                  <a16:creationId xmlns:a16="http://schemas.microsoft.com/office/drawing/2014/main" id="{18DEF30F-F91C-4BD7-BAE3-826F4D453542}"/>
                </a:ext>
              </a:extLst>
            </p:cNvPr>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6" name="Line 161">
              <a:extLst>
                <a:ext uri="{FF2B5EF4-FFF2-40B4-BE49-F238E27FC236}">
                  <a16:creationId xmlns:a16="http://schemas.microsoft.com/office/drawing/2014/main" id="{99518154-8620-4C80-9347-466A7A3DE668}"/>
                </a:ext>
              </a:extLst>
            </p:cNvPr>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7" name="Line 162">
              <a:extLst>
                <a:ext uri="{FF2B5EF4-FFF2-40B4-BE49-F238E27FC236}">
                  <a16:creationId xmlns:a16="http://schemas.microsoft.com/office/drawing/2014/main" id="{22F69542-1CF7-4FF1-998B-06B21D9089C4}"/>
                </a:ext>
              </a:extLst>
            </p:cNvPr>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8" name="Line 163">
              <a:extLst>
                <a:ext uri="{FF2B5EF4-FFF2-40B4-BE49-F238E27FC236}">
                  <a16:creationId xmlns:a16="http://schemas.microsoft.com/office/drawing/2014/main" id="{7FFB0484-E870-40FE-9668-5B88180EC4A1}"/>
                </a:ext>
              </a:extLst>
            </p:cNvPr>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9" name="Line 164">
              <a:extLst>
                <a:ext uri="{FF2B5EF4-FFF2-40B4-BE49-F238E27FC236}">
                  <a16:creationId xmlns:a16="http://schemas.microsoft.com/office/drawing/2014/main" id="{1172FDEB-0A22-45FF-830C-21FCE5486686}"/>
                </a:ext>
              </a:extLst>
            </p:cNvPr>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grpSp>
      <p:sp>
        <p:nvSpPr>
          <p:cNvPr id="290" name="Freeform 5">
            <a:extLst>
              <a:ext uri="{FF2B5EF4-FFF2-40B4-BE49-F238E27FC236}">
                <a16:creationId xmlns:a16="http://schemas.microsoft.com/office/drawing/2014/main" id="{B51AE4B5-11F9-4506-B0D0-FF969D0A6B3C}"/>
              </a:ext>
            </a:extLst>
          </p:cNvPr>
          <p:cNvSpPr>
            <a:spLocks/>
          </p:cNvSpPr>
          <p:nvPr/>
        </p:nvSpPr>
        <p:spPr bwMode="auto">
          <a:xfrm>
            <a:off x="866" y="4246351"/>
            <a:ext cx="3639653" cy="2606786"/>
          </a:xfrm>
          <a:custGeom>
            <a:avLst/>
            <a:gdLst>
              <a:gd name="T0" fmla="*/ 2339 w 2339"/>
              <a:gd name="T1" fmla="*/ 1336 h 1946"/>
              <a:gd name="T2" fmla="*/ 2230 w 2339"/>
              <a:gd name="T3" fmla="*/ 1268 h 1946"/>
              <a:gd name="T4" fmla="*/ 2230 w 2339"/>
              <a:gd name="T5" fmla="*/ 681 h 1946"/>
              <a:gd name="T6" fmla="*/ 2166 w 2339"/>
              <a:gd name="T7" fmla="*/ 681 h 1946"/>
              <a:gd name="T8" fmla="*/ 2166 w 2339"/>
              <a:gd name="T9" fmla="*/ 1134 h 1946"/>
              <a:gd name="T10" fmla="*/ 2131 w 2339"/>
              <a:gd name="T11" fmla="*/ 1155 h 1946"/>
              <a:gd name="T12" fmla="*/ 2131 w 2339"/>
              <a:gd name="T13" fmla="*/ 603 h 1946"/>
              <a:gd name="T14" fmla="*/ 2025 w 2339"/>
              <a:gd name="T15" fmla="*/ 603 h 1946"/>
              <a:gd name="T16" fmla="*/ 2025 w 2339"/>
              <a:gd name="T17" fmla="*/ 512 h 1946"/>
              <a:gd name="T18" fmla="*/ 1965 w 2339"/>
              <a:gd name="T19" fmla="*/ 512 h 1946"/>
              <a:gd name="T20" fmla="*/ 1965 w 2339"/>
              <a:gd name="T21" fmla="*/ 371 h 1946"/>
              <a:gd name="T22" fmla="*/ 1927 w 2339"/>
              <a:gd name="T23" fmla="*/ 371 h 1946"/>
              <a:gd name="T24" fmla="*/ 1927 w 2339"/>
              <a:gd name="T25" fmla="*/ 511 h 1946"/>
              <a:gd name="T26" fmla="*/ 1858 w 2339"/>
              <a:gd name="T27" fmla="*/ 511 h 1946"/>
              <a:gd name="T28" fmla="*/ 1858 w 2339"/>
              <a:gd name="T29" fmla="*/ 601 h 1946"/>
              <a:gd name="T30" fmla="*/ 1735 w 2339"/>
              <a:gd name="T31" fmla="*/ 601 h 1946"/>
              <a:gd name="T32" fmla="*/ 1735 w 2339"/>
              <a:gd name="T33" fmla="*/ 1140 h 1946"/>
              <a:gd name="T34" fmla="*/ 1542 w 2339"/>
              <a:gd name="T35" fmla="*/ 1140 h 1946"/>
              <a:gd name="T36" fmla="*/ 1542 w 2339"/>
              <a:gd name="T37" fmla="*/ 914 h 1946"/>
              <a:gd name="T38" fmla="*/ 1383 w 2339"/>
              <a:gd name="T39" fmla="*/ 914 h 1946"/>
              <a:gd name="T40" fmla="*/ 1383 w 2339"/>
              <a:gd name="T41" fmla="*/ 1253 h 1946"/>
              <a:gd name="T42" fmla="*/ 1315 w 2339"/>
              <a:gd name="T43" fmla="*/ 1253 h 1946"/>
              <a:gd name="T44" fmla="*/ 1315 w 2339"/>
              <a:gd name="T45" fmla="*/ 1114 h 1946"/>
              <a:gd name="T46" fmla="*/ 1126 w 2339"/>
              <a:gd name="T47" fmla="*/ 1114 h 1946"/>
              <a:gd name="T48" fmla="*/ 1126 w 2339"/>
              <a:gd name="T49" fmla="*/ 725 h 1946"/>
              <a:gd name="T50" fmla="*/ 817 w 2339"/>
              <a:gd name="T51" fmla="*/ 725 h 1946"/>
              <a:gd name="T52" fmla="*/ 817 w 2339"/>
              <a:gd name="T53" fmla="*/ 1301 h 1946"/>
              <a:gd name="T54" fmla="*/ 779 w 2339"/>
              <a:gd name="T55" fmla="*/ 1277 h 1946"/>
              <a:gd name="T56" fmla="*/ 779 w 2339"/>
              <a:gd name="T57" fmla="*/ 0 h 1946"/>
              <a:gd name="T58" fmla="*/ 673 w 2339"/>
              <a:gd name="T59" fmla="*/ 0 h 1946"/>
              <a:gd name="T60" fmla="*/ 673 w 2339"/>
              <a:gd name="T61" fmla="*/ 535 h 1946"/>
              <a:gd name="T62" fmla="*/ 416 w 2339"/>
              <a:gd name="T63" fmla="*/ 535 h 1946"/>
              <a:gd name="T64" fmla="*/ 416 w 2339"/>
              <a:gd name="T65" fmla="*/ 1216 h 1946"/>
              <a:gd name="T66" fmla="*/ 370 w 2339"/>
              <a:gd name="T67" fmla="*/ 1216 h 1946"/>
              <a:gd name="T68" fmla="*/ 370 w 2339"/>
              <a:gd name="T69" fmla="*/ 211 h 1946"/>
              <a:gd name="T70" fmla="*/ 0 w 2339"/>
              <a:gd name="T71" fmla="*/ 211 h 1946"/>
              <a:gd name="T72" fmla="*/ 0 w 2339"/>
              <a:gd name="T73" fmla="*/ 1946 h 1946"/>
              <a:gd name="T74" fmla="*/ 2339 w 2339"/>
              <a:gd name="T75" fmla="*/ 1946 h 1946"/>
              <a:gd name="T76" fmla="*/ 2339 w 2339"/>
              <a:gd name="T77" fmla="*/ 1336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9" h="1946">
                <a:moveTo>
                  <a:pt x="2339" y="1336"/>
                </a:moveTo>
                <a:lnTo>
                  <a:pt x="2230" y="1268"/>
                </a:lnTo>
                <a:lnTo>
                  <a:pt x="2230" y="681"/>
                </a:lnTo>
                <a:lnTo>
                  <a:pt x="2166" y="681"/>
                </a:lnTo>
                <a:lnTo>
                  <a:pt x="2166" y="1134"/>
                </a:lnTo>
                <a:lnTo>
                  <a:pt x="2131" y="1155"/>
                </a:lnTo>
                <a:lnTo>
                  <a:pt x="2131" y="603"/>
                </a:lnTo>
                <a:lnTo>
                  <a:pt x="2025" y="603"/>
                </a:lnTo>
                <a:lnTo>
                  <a:pt x="2025" y="512"/>
                </a:lnTo>
                <a:lnTo>
                  <a:pt x="1965" y="512"/>
                </a:lnTo>
                <a:lnTo>
                  <a:pt x="1965" y="371"/>
                </a:lnTo>
                <a:lnTo>
                  <a:pt x="1927" y="371"/>
                </a:lnTo>
                <a:lnTo>
                  <a:pt x="1927" y="511"/>
                </a:lnTo>
                <a:lnTo>
                  <a:pt x="1858" y="511"/>
                </a:lnTo>
                <a:lnTo>
                  <a:pt x="1858" y="601"/>
                </a:lnTo>
                <a:lnTo>
                  <a:pt x="1735" y="601"/>
                </a:lnTo>
                <a:lnTo>
                  <a:pt x="1735" y="1140"/>
                </a:lnTo>
                <a:lnTo>
                  <a:pt x="1542" y="1140"/>
                </a:lnTo>
                <a:lnTo>
                  <a:pt x="1542" y="914"/>
                </a:lnTo>
                <a:lnTo>
                  <a:pt x="1383" y="914"/>
                </a:lnTo>
                <a:lnTo>
                  <a:pt x="1383" y="1253"/>
                </a:lnTo>
                <a:lnTo>
                  <a:pt x="1315" y="1253"/>
                </a:lnTo>
                <a:lnTo>
                  <a:pt x="1315" y="1114"/>
                </a:lnTo>
                <a:lnTo>
                  <a:pt x="1126" y="1114"/>
                </a:lnTo>
                <a:lnTo>
                  <a:pt x="1126" y="725"/>
                </a:lnTo>
                <a:lnTo>
                  <a:pt x="817" y="725"/>
                </a:lnTo>
                <a:lnTo>
                  <a:pt x="817" y="1301"/>
                </a:lnTo>
                <a:lnTo>
                  <a:pt x="779" y="1277"/>
                </a:lnTo>
                <a:lnTo>
                  <a:pt x="779" y="0"/>
                </a:lnTo>
                <a:lnTo>
                  <a:pt x="673" y="0"/>
                </a:lnTo>
                <a:lnTo>
                  <a:pt x="673" y="535"/>
                </a:lnTo>
                <a:lnTo>
                  <a:pt x="416" y="535"/>
                </a:lnTo>
                <a:lnTo>
                  <a:pt x="416" y="1216"/>
                </a:lnTo>
                <a:lnTo>
                  <a:pt x="370" y="1216"/>
                </a:lnTo>
                <a:lnTo>
                  <a:pt x="370" y="211"/>
                </a:lnTo>
                <a:lnTo>
                  <a:pt x="0" y="211"/>
                </a:lnTo>
                <a:lnTo>
                  <a:pt x="0" y="1946"/>
                </a:lnTo>
                <a:lnTo>
                  <a:pt x="2339" y="1946"/>
                </a:lnTo>
                <a:lnTo>
                  <a:pt x="2339" y="1336"/>
                </a:lnTo>
                <a:close/>
              </a:path>
            </a:pathLst>
          </a:custGeom>
          <a:solidFill>
            <a:schemeClr val="accent2">
              <a:alpha val="64000"/>
            </a:schemeClr>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1" name="Rectangle 14">
            <a:extLst>
              <a:ext uri="{FF2B5EF4-FFF2-40B4-BE49-F238E27FC236}">
                <a16:creationId xmlns:a16="http://schemas.microsoft.com/office/drawing/2014/main" id="{A2BB91A6-3604-4C23-81B6-9402996DAA49}"/>
              </a:ext>
            </a:extLst>
          </p:cNvPr>
          <p:cNvSpPr>
            <a:spLocks noChangeArrowheads="1"/>
          </p:cNvSpPr>
          <p:nvPr/>
        </p:nvSpPr>
        <p:spPr bwMode="auto">
          <a:xfrm>
            <a:off x="447460" y="4467680"/>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2" name="Rectangle 15">
            <a:extLst>
              <a:ext uri="{FF2B5EF4-FFF2-40B4-BE49-F238E27FC236}">
                <a16:creationId xmlns:a16="http://schemas.microsoft.com/office/drawing/2014/main" id="{C2C1E0AB-16B5-45B3-A3B5-EB7BCF2F3192}"/>
              </a:ext>
            </a:extLst>
          </p:cNvPr>
          <p:cNvSpPr>
            <a:spLocks noChangeArrowheads="1"/>
          </p:cNvSpPr>
          <p:nvPr/>
        </p:nvSpPr>
        <p:spPr bwMode="auto">
          <a:xfrm>
            <a:off x="318306" y="4467680"/>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3" name="Rectangle 16">
            <a:extLst>
              <a:ext uri="{FF2B5EF4-FFF2-40B4-BE49-F238E27FC236}">
                <a16:creationId xmlns:a16="http://schemas.microsoft.com/office/drawing/2014/main" id="{6A98C25F-A73B-48CE-B50D-B5C12E0958CE}"/>
              </a:ext>
            </a:extLst>
          </p:cNvPr>
          <p:cNvSpPr>
            <a:spLocks noChangeArrowheads="1"/>
          </p:cNvSpPr>
          <p:nvPr/>
        </p:nvSpPr>
        <p:spPr bwMode="auto">
          <a:xfrm>
            <a:off x="189152" y="4467680"/>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4" name="Rectangle 17">
            <a:extLst>
              <a:ext uri="{FF2B5EF4-FFF2-40B4-BE49-F238E27FC236}">
                <a16:creationId xmlns:a16="http://schemas.microsoft.com/office/drawing/2014/main" id="{1E2EC8E2-FE1D-4247-8FF2-E51AAEC200C9}"/>
              </a:ext>
            </a:extLst>
          </p:cNvPr>
          <p:cNvSpPr>
            <a:spLocks noChangeArrowheads="1"/>
          </p:cNvSpPr>
          <p:nvPr/>
        </p:nvSpPr>
        <p:spPr bwMode="auto">
          <a:xfrm>
            <a:off x="58442" y="4467680"/>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5" name="Rectangle 18">
            <a:extLst>
              <a:ext uri="{FF2B5EF4-FFF2-40B4-BE49-F238E27FC236}">
                <a16:creationId xmlns:a16="http://schemas.microsoft.com/office/drawing/2014/main" id="{D0E8B38B-E93D-4056-A5EB-BA3A731CE7B3}"/>
              </a:ext>
            </a:extLst>
          </p:cNvPr>
          <p:cNvSpPr>
            <a:spLocks noChangeArrowheads="1"/>
          </p:cNvSpPr>
          <p:nvPr/>
        </p:nvSpPr>
        <p:spPr bwMode="auto">
          <a:xfrm>
            <a:off x="447460" y="4587497"/>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6" name="Rectangle 19">
            <a:extLst>
              <a:ext uri="{FF2B5EF4-FFF2-40B4-BE49-F238E27FC236}">
                <a16:creationId xmlns:a16="http://schemas.microsoft.com/office/drawing/2014/main" id="{1E475A38-1FE7-48DC-8C8D-6CC45D3F7920}"/>
              </a:ext>
            </a:extLst>
          </p:cNvPr>
          <p:cNvSpPr>
            <a:spLocks noChangeArrowheads="1"/>
          </p:cNvSpPr>
          <p:nvPr/>
        </p:nvSpPr>
        <p:spPr bwMode="auto">
          <a:xfrm>
            <a:off x="318306" y="4587497"/>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7" name="Rectangle 20">
            <a:extLst>
              <a:ext uri="{FF2B5EF4-FFF2-40B4-BE49-F238E27FC236}">
                <a16:creationId xmlns:a16="http://schemas.microsoft.com/office/drawing/2014/main" id="{F74A751C-C403-4272-98CA-2B532E6FC83B}"/>
              </a:ext>
            </a:extLst>
          </p:cNvPr>
          <p:cNvSpPr>
            <a:spLocks noChangeArrowheads="1"/>
          </p:cNvSpPr>
          <p:nvPr/>
        </p:nvSpPr>
        <p:spPr bwMode="auto">
          <a:xfrm>
            <a:off x="189152" y="4587497"/>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8" name="Rectangle 21">
            <a:extLst>
              <a:ext uri="{FF2B5EF4-FFF2-40B4-BE49-F238E27FC236}">
                <a16:creationId xmlns:a16="http://schemas.microsoft.com/office/drawing/2014/main" id="{413DDCCD-FB2D-4D33-8F10-C829ABA3899B}"/>
              </a:ext>
            </a:extLst>
          </p:cNvPr>
          <p:cNvSpPr>
            <a:spLocks noChangeArrowheads="1"/>
          </p:cNvSpPr>
          <p:nvPr/>
        </p:nvSpPr>
        <p:spPr bwMode="auto">
          <a:xfrm>
            <a:off x="58442" y="4587497"/>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9" name="Rectangle 22">
            <a:extLst>
              <a:ext uri="{FF2B5EF4-FFF2-40B4-BE49-F238E27FC236}">
                <a16:creationId xmlns:a16="http://schemas.microsoft.com/office/drawing/2014/main" id="{B9AE7542-A02F-499D-9820-CB6C78093F22}"/>
              </a:ext>
            </a:extLst>
          </p:cNvPr>
          <p:cNvSpPr>
            <a:spLocks noChangeArrowheads="1"/>
          </p:cNvSpPr>
          <p:nvPr/>
        </p:nvSpPr>
        <p:spPr bwMode="auto">
          <a:xfrm>
            <a:off x="447460" y="4708871"/>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0" name="Rectangle 23">
            <a:extLst>
              <a:ext uri="{FF2B5EF4-FFF2-40B4-BE49-F238E27FC236}">
                <a16:creationId xmlns:a16="http://schemas.microsoft.com/office/drawing/2014/main" id="{8DBC7C93-1479-4B3E-93E0-0ADA79C309D5}"/>
              </a:ext>
            </a:extLst>
          </p:cNvPr>
          <p:cNvSpPr>
            <a:spLocks noChangeArrowheads="1"/>
          </p:cNvSpPr>
          <p:nvPr/>
        </p:nvSpPr>
        <p:spPr bwMode="auto">
          <a:xfrm>
            <a:off x="318306" y="4708871"/>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1" name="Rectangle 24">
            <a:extLst>
              <a:ext uri="{FF2B5EF4-FFF2-40B4-BE49-F238E27FC236}">
                <a16:creationId xmlns:a16="http://schemas.microsoft.com/office/drawing/2014/main" id="{64668EDB-B92D-47CB-836A-4EBF404B8098}"/>
              </a:ext>
            </a:extLst>
          </p:cNvPr>
          <p:cNvSpPr>
            <a:spLocks noChangeArrowheads="1"/>
          </p:cNvSpPr>
          <p:nvPr/>
        </p:nvSpPr>
        <p:spPr bwMode="auto">
          <a:xfrm>
            <a:off x="189152" y="4708871"/>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2" name="Rectangle 25">
            <a:extLst>
              <a:ext uri="{FF2B5EF4-FFF2-40B4-BE49-F238E27FC236}">
                <a16:creationId xmlns:a16="http://schemas.microsoft.com/office/drawing/2014/main" id="{46AFAE31-94B8-4F13-90C0-20CC6F5AB95C}"/>
              </a:ext>
            </a:extLst>
          </p:cNvPr>
          <p:cNvSpPr>
            <a:spLocks noChangeArrowheads="1"/>
          </p:cNvSpPr>
          <p:nvPr/>
        </p:nvSpPr>
        <p:spPr bwMode="auto">
          <a:xfrm>
            <a:off x="58442" y="4708871"/>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3" name="Rectangle 26">
            <a:extLst>
              <a:ext uri="{FF2B5EF4-FFF2-40B4-BE49-F238E27FC236}">
                <a16:creationId xmlns:a16="http://schemas.microsoft.com/office/drawing/2014/main" id="{A9346258-E38D-4A4E-8409-09A0F2F824BB}"/>
              </a:ext>
            </a:extLst>
          </p:cNvPr>
          <p:cNvSpPr>
            <a:spLocks noChangeArrowheads="1"/>
          </p:cNvSpPr>
          <p:nvPr/>
        </p:nvSpPr>
        <p:spPr bwMode="auto">
          <a:xfrm>
            <a:off x="447460" y="48286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4" name="Rectangle 27">
            <a:extLst>
              <a:ext uri="{FF2B5EF4-FFF2-40B4-BE49-F238E27FC236}">
                <a16:creationId xmlns:a16="http://schemas.microsoft.com/office/drawing/2014/main" id="{371E200D-98F9-429F-8AB5-079EC0754E14}"/>
              </a:ext>
            </a:extLst>
          </p:cNvPr>
          <p:cNvSpPr>
            <a:spLocks noChangeArrowheads="1"/>
          </p:cNvSpPr>
          <p:nvPr/>
        </p:nvSpPr>
        <p:spPr bwMode="auto">
          <a:xfrm>
            <a:off x="318306" y="48286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5" name="Rectangle 28">
            <a:extLst>
              <a:ext uri="{FF2B5EF4-FFF2-40B4-BE49-F238E27FC236}">
                <a16:creationId xmlns:a16="http://schemas.microsoft.com/office/drawing/2014/main" id="{65187428-761A-4CA4-8EC5-FC5D47DD9CCC}"/>
              </a:ext>
            </a:extLst>
          </p:cNvPr>
          <p:cNvSpPr>
            <a:spLocks noChangeArrowheads="1"/>
          </p:cNvSpPr>
          <p:nvPr/>
        </p:nvSpPr>
        <p:spPr bwMode="auto">
          <a:xfrm>
            <a:off x="189152" y="48286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6" name="Rectangle 29">
            <a:extLst>
              <a:ext uri="{FF2B5EF4-FFF2-40B4-BE49-F238E27FC236}">
                <a16:creationId xmlns:a16="http://schemas.microsoft.com/office/drawing/2014/main" id="{FAABB749-1CD7-4A49-BD70-6FFA3F3C10E7}"/>
              </a:ext>
            </a:extLst>
          </p:cNvPr>
          <p:cNvSpPr>
            <a:spLocks noChangeArrowheads="1"/>
          </p:cNvSpPr>
          <p:nvPr/>
        </p:nvSpPr>
        <p:spPr bwMode="auto">
          <a:xfrm>
            <a:off x="58442" y="48286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7" name="Rectangle 30">
            <a:extLst>
              <a:ext uri="{FF2B5EF4-FFF2-40B4-BE49-F238E27FC236}">
                <a16:creationId xmlns:a16="http://schemas.microsoft.com/office/drawing/2014/main" id="{FD8CC899-97F6-46B8-BB7B-9C2896CACADA}"/>
              </a:ext>
            </a:extLst>
          </p:cNvPr>
          <p:cNvSpPr>
            <a:spLocks noChangeArrowheads="1"/>
          </p:cNvSpPr>
          <p:nvPr/>
        </p:nvSpPr>
        <p:spPr bwMode="auto">
          <a:xfrm>
            <a:off x="447460" y="4948506"/>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8" name="Rectangle 31">
            <a:extLst>
              <a:ext uri="{FF2B5EF4-FFF2-40B4-BE49-F238E27FC236}">
                <a16:creationId xmlns:a16="http://schemas.microsoft.com/office/drawing/2014/main" id="{085E6BA7-89EB-4C82-BA93-672F2F4B4733}"/>
              </a:ext>
            </a:extLst>
          </p:cNvPr>
          <p:cNvSpPr>
            <a:spLocks noChangeArrowheads="1"/>
          </p:cNvSpPr>
          <p:nvPr/>
        </p:nvSpPr>
        <p:spPr bwMode="auto">
          <a:xfrm>
            <a:off x="318306" y="4948506"/>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9" name="Rectangle 32">
            <a:extLst>
              <a:ext uri="{FF2B5EF4-FFF2-40B4-BE49-F238E27FC236}">
                <a16:creationId xmlns:a16="http://schemas.microsoft.com/office/drawing/2014/main" id="{9B8DC736-CEC0-4174-BEFF-D5761016B3BF}"/>
              </a:ext>
            </a:extLst>
          </p:cNvPr>
          <p:cNvSpPr>
            <a:spLocks noChangeArrowheads="1"/>
          </p:cNvSpPr>
          <p:nvPr/>
        </p:nvSpPr>
        <p:spPr bwMode="auto">
          <a:xfrm>
            <a:off x="189152" y="4948506"/>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0" name="Rectangle 33">
            <a:extLst>
              <a:ext uri="{FF2B5EF4-FFF2-40B4-BE49-F238E27FC236}">
                <a16:creationId xmlns:a16="http://schemas.microsoft.com/office/drawing/2014/main" id="{32E91993-C6F7-4ABC-8B88-2F4A3632EBFE}"/>
              </a:ext>
            </a:extLst>
          </p:cNvPr>
          <p:cNvSpPr>
            <a:spLocks noChangeArrowheads="1"/>
          </p:cNvSpPr>
          <p:nvPr/>
        </p:nvSpPr>
        <p:spPr bwMode="auto">
          <a:xfrm>
            <a:off x="58442" y="4948506"/>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1" name="Rectangle 34">
            <a:extLst>
              <a:ext uri="{FF2B5EF4-FFF2-40B4-BE49-F238E27FC236}">
                <a16:creationId xmlns:a16="http://schemas.microsoft.com/office/drawing/2014/main" id="{119E0D7A-0432-45AF-97AA-DF2F6BBAAF7F}"/>
              </a:ext>
            </a:extLst>
          </p:cNvPr>
          <p:cNvSpPr>
            <a:spLocks noChangeArrowheads="1"/>
          </p:cNvSpPr>
          <p:nvPr/>
        </p:nvSpPr>
        <p:spPr bwMode="auto">
          <a:xfrm>
            <a:off x="447460" y="5068323"/>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2" name="Rectangle 35">
            <a:extLst>
              <a:ext uri="{FF2B5EF4-FFF2-40B4-BE49-F238E27FC236}">
                <a16:creationId xmlns:a16="http://schemas.microsoft.com/office/drawing/2014/main" id="{83E247A4-15A9-4C19-A236-D2B238E2537A}"/>
              </a:ext>
            </a:extLst>
          </p:cNvPr>
          <p:cNvSpPr>
            <a:spLocks noChangeArrowheads="1"/>
          </p:cNvSpPr>
          <p:nvPr/>
        </p:nvSpPr>
        <p:spPr bwMode="auto">
          <a:xfrm>
            <a:off x="318306" y="5068323"/>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3" name="Rectangle 36">
            <a:extLst>
              <a:ext uri="{FF2B5EF4-FFF2-40B4-BE49-F238E27FC236}">
                <a16:creationId xmlns:a16="http://schemas.microsoft.com/office/drawing/2014/main" id="{78EDBE77-29BD-48D8-AA2C-3D4BC203B50A}"/>
              </a:ext>
            </a:extLst>
          </p:cNvPr>
          <p:cNvSpPr>
            <a:spLocks noChangeArrowheads="1"/>
          </p:cNvSpPr>
          <p:nvPr/>
        </p:nvSpPr>
        <p:spPr bwMode="auto">
          <a:xfrm>
            <a:off x="189152" y="5068323"/>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4" name="Rectangle 37">
            <a:extLst>
              <a:ext uri="{FF2B5EF4-FFF2-40B4-BE49-F238E27FC236}">
                <a16:creationId xmlns:a16="http://schemas.microsoft.com/office/drawing/2014/main" id="{74E48C37-15AA-46CC-8D3D-32194680A1E7}"/>
              </a:ext>
            </a:extLst>
          </p:cNvPr>
          <p:cNvSpPr>
            <a:spLocks noChangeArrowheads="1"/>
          </p:cNvSpPr>
          <p:nvPr/>
        </p:nvSpPr>
        <p:spPr bwMode="auto">
          <a:xfrm>
            <a:off x="58442" y="5068323"/>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5" name="Rectangle 38">
            <a:extLst>
              <a:ext uri="{FF2B5EF4-FFF2-40B4-BE49-F238E27FC236}">
                <a16:creationId xmlns:a16="http://schemas.microsoft.com/office/drawing/2014/main" id="{2187FC50-70C7-466D-9B04-FBED601359F9}"/>
              </a:ext>
            </a:extLst>
          </p:cNvPr>
          <p:cNvSpPr>
            <a:spLocks noChangeArrowheads="1"/>
          </p:cNvSpPr>
          <p:nvPr/>
        </p:nvSpPr>
        <p:spPr bwMode="auto">
          <a:xfrm>
            <a:off x="447460" y="5189697"/>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6" name="Rectangle 39">
            <a:extLst>
              <a:ext uri="{FF2B5EF4-FFF2-40B4-BE49-F238E27FC236}">
                <a16:creationId xmlns:a16="http://schemas.microsoft.com/office/drawing/2014/main" id="{678A853C-AFBA-4657-8FC9-6AB3A12515C9}"/>
              </a:ext>
            </a:extLst>
          </p:cNvPr>
          <p:cNvSpPr>
            <a:spLocks noChangeArrowheads="1"/>
          </p:cNvSpPr>
          <p:nvPr/>
        </p:nvSpPr>
        <p:spPr bwMode="auto">
          <a:xfrm>
            <a:off x="318306" y="5189697"/>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7" name="Rectangle 40">
            <a:extLst>
              <a:ext uri="{FF2B5EF4-FFF2-40B4-BE49-F238E27FC236}">
                <a16:creationId xmlns:a16="http://schemas.microsoft.com/office/drawing/2014/main" id="{981E180E-0FAD-483B-9924-72A73599BF37}"/>
              </a:ext>
            </a:extLst>
          </p:cNvPr>
          <p:cNvSpPr>
            <a:spLocks noChangeArrowheads="1"/>
          </p:cNvSpPr>
          <p:nvPr/>
        </p:nvSpPr>
        <p:spPr bwMode="auto">
          <a:xfrm>
            <a:off x="189152" y="5189697"/>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8" name="Rectangle 41">
            <a:extLst>
              <a:ext uri="{FF2B5EF4-FFF2-40B4-BE49-F238E27FC236}">
                <a16:creationId xmlns:a16="http://schemas.microsoft.com/office/drawing/2014/main" id="{D8EB9FE5-3FAB-4138-9E99-C970539E74A7}"/>
              </a:ext>
            </a:extLst>
          </p:cNvPr>
          <p:cNvSpPr>
            <a:spLocks noChangeArrowheads="1"/>
          </p:cNvSpPr>
          <p:nvPr/>
        </p:nvSpPr>
        <p:spPr bwMode="auto">
          <a:xfrm>
            <a:off x="58442" y="5189697"/>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9" name="Rectangle 42">
            <a:extLst>
              <a:ext uri="{FF2B5EF4-FFF2-40B4-BE49-F238E27FC236}">
                <a16:creationId xmlns:a16="http://schemas.microsoft.com/office/drawing/2014/main" id="{B8BFD321-DE5F-46FE-B0E1-B447460E56DB}"/>
              </a:ext>
            </a:extLst>
          </p:cNvPr>
          <p:cNvSpPr>
            <a:spLocks noChangeArrowheads="1"/>
          </p:cNvSpPr>
          <p:nvPr/>
        </p:nvSpPr>
        <p:spPr bwMode="auto">
          <a:xfrm>
            <a:off x="447460" y="5309515"/>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0" name="Rectangle 43">
            <a:extLst>
              <a:ext uri="{FF2B5EF4-FFF2-40B4-BE49-F238E27FC236}">
                <a16:creationId xmlns:a16="http://schemas.microsoft.com/office/drawing/2014/main" id="{3F72498F-29A7-411F-9228-5C7E00C85987}"/>
              </a:ext>
            </a:extLst>
          </p:cNvPr>
          <p:cNvSpPr>
            <a:spLocks noChangeArrowheads="1"/>
          </p:cNvSpPr>
          <p:nvPr/>
        </p:nvSpPr>
        <p:spPr bwMode="auto">
          <a:xfrm>
            <a:off x="318306" y="5309515"/>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1" name="Rectangle 44">
            <a:extLst>
              <a:ext uri="{FF2B5EF4-FFF2-40B4-BE49-F238E27FC236}">
                <a16:creationId xmlns:a16="http://schemas.microsoft.com/office/drawing/2014/main" id="{C9B52BDD-0A18-46CC-883A-38C207F43F3B}"/>
              </a:ext>
            </a:extLst>
          </p:cNvPr>
          <p:cNvSpPr>
            <a:spLocks noChangeArrowheads="1"/>
          </p:cNvSpPr>
          <p:nvPr/>
        </p:nvSpPr>
        <p:spPr bwMode="auto">
          <a:xfrm>
            <a:off x="189152" y="5309515"/>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2" name="Rectangle 45">
            <a:extLst>
              <a:ext uri="{FF2B5EF4-FFF2-40B4-BE49-F238E27FC236}">
                <a16:creationId xmlns:a16="http://schemas.microsoft.com/office/drawing/2014/main" id="{3EC1679E-FD5C-46ED-B5A2-3F1591B7EE3B}"/>
              </a:ext>
            </a:extLst>
          </p:cNvPr>
          <p:cNvSpPr>
            <a:spLocks noChangeArrowheads="1"/>
          </p:cNvSpPr>
          <p:nvPr/>
        </p:nvSpPr>
        <p:spPr bwMode="auto">
          <a:xfrm>
            <a:off x="58442" y="5309515"/>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3" name="Rectangle 46">
            <a:extLst>
              <a:ext uri="{FF2B5EF4-FFF2-40B4-BE49-F238E27FC236}">
                <a16:creationId xmlns:a16="http://schemas.microsoft.com/office/drawing/2014/main" id="{F950F8ED-269C-45F7-950A-35C432F1DBFC}"/>
              </a:ext>
            </a:extLst>
          </p:cNvPr>
          <p:cNvSpPr>
            <a:spLocks noChangeArrowheads="1"/>
          </p:cNvSpPr>
          <p:nvPr/>
        </p:nvSpPr>
        <p:spPr bwMode="auto">
          <a:xfrm>
            <a:off x="447460" y="54308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4" name="Rectangle 47">
            <a:extLst>
              <a:ext uri="{FF2B5EF4-FFF2-40B4-BE49-F238E27FC236}">
                <a16:creationId xmlns:a16="http://schemas.microsoft.com/office/drawing/2014/main" id="{0D01D5C0-DF87-4A10-8057-B61CF5EAEC1E}"/>
              </a:ext>
            </a:extLst>
          </p:cNvPr>
          <p:cNvSpPr>
            <a:spLocks noChangeArrowheads="1"/>
          </p:cNvSpPr>
          <p:nvPr/>
        </p:nvSpPr>
        <p:spPr bwMode="auto">
          <a:xfrm>
            <a:off x="318306" y="54308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5" name="Rectangle 48">
            <a:extLst>
              <a:ext uri="{FF2B5EF4-FFF2-40B4-BE49-F238E27FC236}">
                <a16:creationId xmlns:a16="http://schemas.microsoft.com/office/drawing/2014/main" id="{0E1B3726-7647-4948-8C81-7D3B52A88DA4}"/>
              </a:ext>
            </a:extLst>
          </p:cNvPr>
          <p:cNvSpPr>
            <a:spLocks noChangeArrowheads="1"/>
          </p:cNvSpPr>
          <p:nvPr/>
        </p:nvSpPr>
        <p:spPr bwMode="auto">
          <a:xfrm>
            <a:off x="189152" y="54308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6" name="Rectangle 49">
            <a:extLst>
              <a:ext uri="{FF2B5EF4-FFF2-40B4-BE49-F238E27FC236}">
                <a16:creationId xmlns:a16="http://schemas.microsoft.com/office/drawing/2014/main" id="{4692BEEE-3054-435C-A85D-A1DBA607736C}"/>
              </a:ext>
            </a:extLst>
          </p:cNvPr>
          <p:cNvSpPr>
            <a:spLocks noChangeArrowheads="1"/>
          </p:cNvSpPr>
          <p:nvPr/>
        </p:nvSpPr>
        <p:spPr bwMode="auto">
          <a:xfrm>
            <a:off x="58442" y="54308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8" name="Rectangle 60">
            <a:extLst>
              <a:ext uri="{FF2B5EF4-FFF2-40B4-BE49-F238E27FC236}">
                <a16:creationId xmlns:a16="http://schemas.microsoft.com/office/drawing/2014/main" id="{08D43266-F41F-47BF-AB3A-06DC99BF6835}"/>
              </a:ext>
            </a:extLst>
          </p:cNvPr>
          <p:cNvSpPr>
            <a:spLocks noChangeArrowheads="1"/>
          </p:cNvSpPr>
          <p:nvPr/>
        </p:nvSpPr>
        <p:spPr bwMode="auto">
          <a:xfrm>
            <a:off x="718216" y="5130566"/>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9" name="Rectangle 61">
            <a:extLst>
              <a:ext uri="{FF2B5EF4-FFF2-40B4-BE49-F238E27FC236}">
                <a16:creationId xmlns:a16="http://schemas.microsoft.com/office/drawing/2014/main" id="{48C39FCC-FE13-4D53-ABE2-54658C25B613}"/>
              </a:ext>
            </a:extLst>
          </p:cNvPr>
          <p:cNvSpPr>
            <a:spLocks noChangeArrowheads="1"/>
          </p:cNvSpPr>
          <p:nvPr/>
        </p:nvSpPr>
        <p:spPr bwMode="auto">
          <a:xfrm>
            <a:off x="876935" y="5130566"/>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0" name="Rectangle 62">
            <a:extLst>
              <a:ext uri="{FF2B5EF4-FFF2-40B4-BE49-F238E27FC236}">
                <a16:creationId xmlns:a16="http://schemas.microsoft.com/office/drawing/2014/main" id="{6A611E6E-113C-452C-9999-52B62C0AD89B}"/>
              </a:ext>
            </a:extLst>
          </p:cNvPr>
          <p:cNvSpPr>
            <a:spLocks noChangeArrowheads="1"/>
          </p:cNvSpPr>
          <p:nvPr/>
        </p:nvSpPr>
        <p:spPr bwMode="auto">
          <a:xfrm>
            <a:off x="1259731" y="5130566"/>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1" name="Rectangle 63">
            <a:extLst>
              <a:ext uri="{FF2B5EF4-FFF2-40B4-BE49-F238E27FC236}">
                <a16:creationId xmlns:a16="http://schemas.microsoft.com/office/drawing/2014/main" id="{E3382414-37E6-4BA6-89B0-4A4F2CDDBF36}"/>
              </a:ext>
            </a:extLst>
          </p:cNvPr>
          <p:cNvSpPr>
            <a:spLocks noChangeArrowheads="1"/>
          </p:cNvSpPr>
          <p:nvPr/>
        </p:nvSpPr>
        <p:spPr bwMode="auto">
          <a:xfrm>
            <a:off x="1420005" y="5130566"/>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2" name="Rectangle 64">
            <a:extLst>
              <a:ext uri="{FF2B5EF4-FFF2-40B4-BE49-F238E27FC236}">
                <a16:creationId xmlns:a16="http://schemas.microsoft.com/office/drawing/2014/main" id="{43F66F2E-4531-44AC-B9CD-9481B43D692C}"/>
              </a:ext>
            </a:extLst>
          </p:cNvPr>
          <p:cNvSpPr>
            <a:spLocks noChangeArrowheads="1"/>
          </p:cNvSpPr>
          <p:nvPr/>
        </p:nvSpPr>
        <p:spPr bwMode="auto">
          <a:xfrm>
            <a:off x="1580281" y="5130566"/>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3" name="Rectangle 65">
            <a:extLst>
              <a:ext uri="{FF2B5EF4-FFF2-40B4-BE49-F238E27FC236}">
                <a16:creationId xmlns:a16="http://schemas.microsoft.com/office/drawing/2014/main" id="{3C5271D7-90ED-40D9-870D-F1E039C81178}"/>
              </a:ext>
            </a:extLst>
          </p:cNvPr>
          <p:cNvSpPr>
            <a:spLocks noChangeArrowheads="1"/>
          </p:cNvSpPr>
          <p:nvPr/>
        </p:nvSpPr>
        <p:spPr bwMode="auto">
          <a:xfrm>
            <a:off x="718216" y="5314182"/>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4" name="Rectangle 66">
            <a:extLst>
              <a:ext uri="{FF2B5EF4-FFF2-40B4-BE49-F238E27FC236}">
                <a16:creationId xmlns:a16="http://schemas.microsoft.com/office/drawing/2014/main" id="{983A4C34-E5B9-426F-AECC-13F87215C4A0}"/>
              </a:ext>
            </a:extLst>
          </p:cNvPr>
          <p:cNvSpPr>
            <a:spLocks noChangeArrowheads="1"/>
          </p:cNvSpPr>
          <p:nvPr/>
        </p:nvSpPr>
        <p:spPr bwMode="auto">
          <a:xfrm>
            <a:off x="876935" y="5314182"/>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5" name="Rectangle 67">
            <a:extLst>
              <a:ext uri="{FF2B5EF4-FFF2-40B4-BE49-F238E27FC236}">
                <a16:creationId xmlns:a16="http://schemas.microsoft.com/office/drawing/2014/main" id="{12572027-1FFF-43F5-B52D-A133BCE631E6}"/>
              </a:ext>
            </a:extLst>
          </p:cNvPr>
          <p:cNvSpPr>
            <a:spLocks noChangeArrowheads="1"/>
          </p:cNvSpPr>
          <p:nvPr/>
        </p:nvSpPr>
        <p:spPr bwMode="auto">
          <a:xfrm>
            <a:off x="1241055" y="5314182"/>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6" name="Rectangle 68">
            <a:extLst>
              <a:ext uri="{FF2B5EF4-FFF2-40B4-BE49-F238E27FC236}">
                <a16:creationId xmlns:a16="http://schemas.microsoft.com/office/drawing/2014/main" id="{31821C3D-8D07-4328-B28A-95ECB0B912A0}"/>
              </a:ext>
            </a:extLst>
          </p:cNvPr>
          <p:cNvSpPr>
            <a:spLocks noChangeArrowheads="1"/>
          </p:cNvSpPr>
          <p:nvPr/>
        </p:nvSpPr>
        <p:spPr bwMode="auto">
          <a:xfrm>
            <a:off x="1401331" y="5314182"/>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7" name="Rectangle 69">
            <a:extLst>
              <a:ext uri="{FF2B5EF4-FFF2-40B4-BE49-F238E27FC236}">
                <a16:creationId xmlns:a16="http://schemas.microsoft.com/office/drawing/2014/main" id="{68B9C334-BFEC-45C8-AB32-06C884FF2883}"/>
              </a:ext>
            </a:extLst>
          </p:cNvPr>
          <p:cNvSpPr>
            <a:spLocks noChangeArrowheads="1"/>
          </p:cNvSpPr>
          <p:nvPr/>
        </p:nvSpPr>
        <p:spPr bwMode="auto">
          <a:xfrm>
            <a:off x="1561607" y="5314182"/>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8" name="Rectangle 70">
            <a:extLst>
              <a:ext uri="{FF2B5EF4-FFF2-40B4-BE49-F238E27FC236}">
                <a16:creationId xmlns:a16="http://schemas.microsoft.com/office/drawing/2014/main" id="{39B5B156-3041-4E8E-97E0-B576E6457D63}"/>
              </a:ext>
            </a:extLst>
          </p:cNvPr>
          <p:cNvSpPr>
            <a:spLocks noChangeArrowheads="1"/>
          </p:cNvSpPr>
          <p:nvPr/>
        </p:nvSpPr>
        <p:spPr bwMode="auto">
          <a:xfrm>
            <a:off x="718216" y="5497799"/>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9" name="Rectangle 71">
            <a:extLst>
              <a:ext uri="{FF2B5EF4-FFF2-40B4-BE49-F238E27FC236}">
                <a16:creationId xmlns:a16="http://schemas.microsoft.com/office/drawing/2014/main" id="{926C56E5-EE8C-4E9D-8BA3-7F40501C018B}"/>
              </a:ext>
            </a:extLst>
          </p:cNvPr>
          <p:cNvSpPr>
            <a:spLocks noChangeArrowheads="1"/>
          </p:cNvSpPr>
          <p:nvPr/>
        </p:nvSpPr>
        <p:spPr bwMode="auto">
          <a:xfrm>
            <a:off x="876935" y="5497799"/>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0" name="Rectangle 72">
            <a:extLst>
              <a:ext uri="{FF2B5EF4-FFF2-40B4-BE49-F238E27FC236}">
                <a16:creationId xmlns:a16="http://schemas.microsoft.com/office/drawing/2014/main" id="{41EE08AE-D006-4C98-BBAC-A34EA3A55F9C}"/>
              </a:ext>
            </a:extLst>
          </p:cNvPr>
          <p:cNvSpPr>
            <a:spLocks noChangeArrowheads="1"/>
          </p:cNvSpPr>
          <p:nvPr/>
        </p:nvSpPr>
        <p:spPr bwMode="auto">
          <a:xfrm>
            <a:off x="1241055" y="5497799"/>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1" name="Rectangle 73">
            <a:extLst>
              <a:ext uri="{FF2B5EF4-FFF2-40B4-BE49-F238E27FC236}">
                <a16:creationId xmlns:a16="http://schemas.microsoft.com/office/drawing/2014/main" id="{C039C938-DF75-4A75-8D2A-F61EEE90A7E4}"/>
              </a:ext>
            </a:extLst>
          </p:cNvPr>
          <p:cNvSpPr>
            <a:spLocks noChangeArrowheads="1"/>
          </p:cNvSpPr>
          <p:nvPr/>
        </p:nvSpPr>
        <p:spPr bwMode="auto">
          <a:xfrm>
            <a:off x="1401331" y="5497799"/>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2" name="Rectangle 74">
            <a:extLst>
              <a:ext uri="{FF2B5EF4-FFF2-40B4-BE49-F238E27FC236}">
                <a16:creationId xmlns:a16="http://schemas.microsoft.com/office/drawing/2014/main" id="{AB953EE6-FD0D-46D5-AD88-4674E0B75FEA}"/>
              </a:ext>
            </a:extLst>
          </p:cNvPr>
          <p:cNvSpPr>
            <a:spLocks noChangeArrowheads="1"/>
          </p:cNvSpPr>
          <p:nvPr/>
        </p:nvSpPr>
        <p:spPr bwMode="auto">
          <a:xfrm>
            <a:off x="1561607" y="5497799"/>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3" name="Rectangle 75">
            <a:extLst>
              <a:ext uri="{FF2B5EF4-FFF2-40B4-BE49-F238E27FC236}">
                <a16:creationId xmlns:a16="http://schemas.microsoft.com/office/drawing/2014/main" id="{36E3AEA7-3C0E-4D72-BEE1-758A5AFFD4CC}"/>
              </a:ext>
            </a:extLst>
          </p:cNvPr>
          <p:cNvSpPr>
            <a:spLocks noChangeArrowheads="1"/>
          </p:cNvSpPr>
          <p:nvPr/>
        </p:nvSpPr>
        <p:spPr bwMode="auto">
          <a:xfrm>
            <a:off x="718216" y="5681415"/>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4" name="Rectangle 76">
            <a:extLst>
              <a:ext uri="{FF2B5EF4-FFF2-40B4-BE49-F238E27FC236}">
                <a16:creationId xmlns:a16="http://schemas.microsoft.com/office/drawing/2014/main" id="{8DF831DF-01B5-46C1-83B1-FC13989F4E0D}"/>
              </a:ext>
            </a:extLst>
          </p:cNvPr>
          <p:cNvSpPr>
            <a:spLocks noChangeArrowheads="1"/>
          </p:cNvSpPr>
          <p:nvPr/>
        </p:nvSpPr>
        <p:spPr bwMode="auto">
          <a:xfrm>
            <a:off x="876935" y="5681415"/>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5" name="Rectangle 77">
            <a:extLst>
              <a:ext uri="{FF2B5EF4-FFF2-40B4-BE49-F238E27FC236}">
                <a16:creationId xmlns:a16="http://schemas.microsoft.com/office/drawing/2014/main" id="{4F9180F3-9297-42F2-A2F4-D0F47452D40A}"/>
              </a:ext>
            </a:extLst>
          </p:cNvPr>
          <p:cNvSpPr>
            <a:spLocks noChangeArrowheads="1"/>
          </p:cNvSpPr>
          <p:nvPr/>
        </p:nvSpPr>
        <p:spPr bwMode="auto">
          <a:xfrm>
            <a:off x="1241055" y="5681415"/>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6" name="Rectangle 78">
            <a:extLst>
              <a:ext uri="{FF2B5EF4-FFF2-40B4-BE49-F238E27FC236}">
                <a16:creationId xmlns:a16="http://schemas.microsoft.com/office/drawing/2014/main" id="{9CD7F38D-5E5A-4313-865E-E44AF346664C}"/>
              </a:ext>
            </a:extLst>
          </p:cNvPr>
          <p:cNvSpPr>
            <a:spLocks noChangeArrowheads="1"/>
          </p:cNvSpPr>
          <p:nvPr/>
        </p:nvSpPr>
        <p:spPr bwMode="auto">
          <a:xfrm>
            <a:off x="1401331" y="5681415"/>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7" name="Rectangle 79">
            <a:extLst>
              <a:ext uri="{FF2B5EF4-FFF2-40B4-BE49-F238E27FC236}">
                <a16:creationId xmlns:a16="http://schemas.microsoft.com/office/drawing/2014/main" id="{CB3A7623-1078-4A25-B5FF-4A4BD8FBC9EE}"/>
              </a:ext>
            </a:extLst>
          </p:cNvPr>
          <p:cNvSpPr>
            <a:spLocks noChangeArrowheads="1"/>
          </p:cNvSpPr>
          <p:nvPr/>
        </p:nvSpPr>
        <p:spPr bwMode="auto">
          <a:xfrm>
            <a:off x="1561607" y="5681415"/>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8" name="Rectangle 80">
            <a:extLst>
              <a:ext uri="{FF2B5EF4-FFF2-40B4-BE49-F238E27FC236}">
                <a16:creationId xmlns:a16="http://schemas.microsoft.com/office/drawing/2014/main" id="{1134E37E-7930-4533-A0AA-14B4CBC240CF}"/>
              </a:ext>
            </a:extLst>
          </p:cNvPr>
          <p:cNvSpPr>
            <a:spLocks noChangeArrowheads="1"/>
          </p:cNvSpPr>
          <p:nvPr/>
        </p:nvSpPr>
        <p:spPr bwMode="auto">
          <a:xfrm>
            <a:off x="718216" y="5865033"/>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9" name="Rectangle 81">
            <a:extLst>
              <a:ext uri="{FF2B5EF4-FFF2-40B4-BE49-F238E27FC236}">
                <a16:creationId xmlns:a16="http://schemas.microsoft.com/office/drawing/2014/main" id="{1F9EAD66-9564-4563-A0DA-DBD064264C64}"/>
              </a:ext>
            </a:extLst>
          </p:cNvPr>
          <p:cNvSpPr>
            <a:spLocks noChangeArrowheads="1"/>
          </p:cNvSpPr>
          <p:nvPr/>
        </p:nvSpPr>
        <p:spPr bwMode="auto">
          <a:xfrm>
            <a:off x="876935" y="5865033"/>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0" name="Rectangle 82">
            <a:extLst>
              <a:ext uri="{FF2B5EF4-FFF2-40B4-BE49-F238E27FC236}">
                <a16:creationId xmlns:a16="http://schemas.microsoft.com/office/drawing/2014/main" id="{CE554CE4-BFC9-4E0F-B846-10D021B635A1}"/>
              </a:ext>
            </a:extLst>
          </p:cNvPr>
          <p:cNvSpPr>
            <a:spLocks noChangeArrowheads="1"/>
          </p:cNvSpPr>
          <p:nvPr/>
        </p:nvSpPr>
        <p:spPr bwMode="auto">
          <a:xfrm>
            <a:off x="1241055" y="5865033"/>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1" name="Rectangle 83">
            <a:extLst>
              <a:ext uri="{FF2B5EF4-FFF2-40B4-BE49-F238E27FC236}">
                <a16:creationId xmlns:a16="http://schemas.microsoft.com/office/drawing/2014/main" id="{4E7AF8E5-2249-4EC4-A3CC-4E289615688B}"/>
              </a:ext>
            </a:extLst>
          </p:cNvPr>
          <p:cNvSpPr>
            <a:spLocks noChangeArrowheads="1"/>
          </p:cNvSpPr>
          <p:nvPr/>
        </p:nvSpPr>
        <p:spPr bwMode="auto">
          <a:xfrm>
            <a:off x="1401331" y="5865033"/>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2" name="Rectangle 84">
            <a:extLst>
              <a:ext uri="{FF2B5EF4-FFF2-40B4-BE49-F238E27FC236}">
                <a16:creationId xmlns:a16="http://schemas.microsoft.com/office/drawing/2014/main" id="{DC687FFE-D302-4491-8B5C-98A36955B807}"/>
              </a:ext>
            </a:extLst>
          </p:cNvPr>
          <p:cNvSpPr>
            <a:spLocks noChangeArrowheads="1"/>
          </p:cNvSpPr>
          <p:nvPr/>
        </p:nvSpPr>
        <p:spPr bwMode="auto">
          <a:xfrm>
            <a:off x="1561607" y="5865033"/>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3" name="Rectangle 85">
            <a:extLst>
              <a:ext uri="{FF2B5EF4-FFF2-40B4-BE49-F238E27FC236}">
                <a16:creationId xmlns:a16="http://schemas.microsoft.com/office/drawing/2014/main" id="{A8DF27BD-CF6F-4073-9D0D-D9074E2B2F51}"/>
              </a:ext>
            </a:extLst>
          </p:cNvPr>
          <p:cNvSpPr>
            <a:spLocks noChangeArrowheads="1"/>
          </p:cNvSpPr>
          <p:nvPr/>
        </p:nvSpPr>
        <p:spPr bwMode="auto">
          <a:xfrm>
            <a:off x="718216" y="6048650"/>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4" name="Rectangle 86">
            <a:extLst>
              <a:ext uri="{FF2B5EF4-FFF2-40B4-BE49-F238E27FC236}">
                <a16:creationId xmlns:a16="http://schemas.microsoft.com/office/drawing/2014/main" id="{617E97D4-86A4-442D-81F5-7EF3503801D4}"/>
              </a:ext>
            </a:extLst>
          </p:cNvPr>
          <p:cNvSpPr>
            <a:spLocks noChangeArrowheads="1"/>
          </p:cNvSpPr>
          <p:nvPr/>
        </p:nvSpPr>
        <p:spPr bwMode="auto">
          <a:xfrm>
            <a:off x="876935" y="6048650"/>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5" name="Rectangle 87">
            <a:extLst>
              <a:ext uri="{FF2B5EF4-FFF2-40B4-BE49-F238E27FC236}">
                <a16:creationId xmlns:a16="http://schemas.microsoft.com/office/drawing/2014/main" id="{F2E11D93-C8A8-4D02-BC4D-32B9A9E7E711}"/>
              </a:ext>
            </a:extLst>
          </p:cNvPr>
          <p:cNvSpPr>
            <a:spLocks noChangeArrowheads="1"/>
          </p:cNvSpPr>
          <p:nvPr/>
        </p:nvSpPr>
        <p:spPr bwMode="auto">
          <a:xfrm>
            <a:off x="1241055" y="6048650"/>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6" name="Rectangle 88">
            <a:extLst>
              <a:ext uri="{FF2B5EF4-FFF2-40B4-BE49-F238E27FC236}">
                <a16:creationId xmlns:a16="http://schemas.microsoft.com/office/drawing/2014/main" id="{CC1362D4-1B83-4D3E-89FD-4D6F051C02D6}"/>
              </a:ext>
            </a:extLst>
          </p:cNvPr>
          <p:cNvSpPr>
            <a:spLocks noChangeArrowheads="1"/>
          </p:cNvSpPr>
          <p:nvPr/>
        </p:nvSpPr>
        <p:spPr bwMode="auto">
          <a:xfrm>
            <a:off x="1401331" y="6048650"/>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7" name="Rectangle 89">
            <a:extLst>
              <a:ext uri="{FF2B5EF4-FFF2-40B4-BE49-F238E27FC236}">
                <a16:creationId xmlns:a16="http://schemas.microsoft.com/office/drawing/2014/main" id="{37C86917-C680-4FA2-9734-97AA87EA09B6}"/>
              </a:ext>
            </a:extLst>
          </p:cNvPr>
          <p:cNvSpPr>
            <a:spLocks noChangeArrowheads="1"/>
          </p:cNvSpPr>
          <p:nvPr/>
        </p:nvSpPr>
        <p:spPr bwMode="auto">
          <a:xfrm>
            <a:off x="1561607" y="6048650"/>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8" name="Rectangle 90">
            <a:extLst>
              <a:ext uri="{FF2B5EF4-FFF2-40B4-BE49-F238E27FC236}">
                <a16:creationId xmlns:a16="http://schemas.microsoft.com/office/drawing/2014/main" id="{F1E9BAE9-0F6E-4EBD-9996-A36E642A2F3D}"/>
              </a:ext>
            </a:extLst>
          </p:cNvPr>
          <p:cNvSpPr>
            <a:spLocks noChangeArrowheads="1"/>
          </p:cNvSpPr>
          <p:nvPr/>
        </p:nvSpPr>
        <p:spPr bwMode="auto">
          <a:xfrm>
            <a:off x="718216" y="6232266"/>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9" name="Rectangle 91">
            <a:extLst>
              <a:ext uri="{FF2B5EF4-FFF2-40B4-BE49-F238E27FC236}">
                <a16:creationId xmlns:a16="http://schemas.microsoft.com/office/drawing/2014/main" id="{1E32E424-9877-4A40-A7F8-111ED8274EE4}"/>
              </a:ext>
            </a:extLst>
          </p:cNvPr>
          <p:cNvSpPr>
            <a:spLocks noChangeArrowheads="1"/>
          </p:cNvSpPr>
          <p:nvPr/>
        </p:nvSpPr>
        <p:spPr bwMode="auto">
          <a:xfrm>
            <a:off x="876935" y="6232266"/>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0" name="Rectangle 92">
            <a:extLst>
              <a:ext uri="{FF2B5EF4-FFF2-40B4-BE49-F238E27FC236}">
                <a16:creationId xmlns:a16="http://schemas.microsoft.com/office/drawing/2014/main" id="{0086FA0F-7844-4E45-8518-DDA0F4A6BC6A}"/>
              </a:ext>
            </a:extLst>
          </p:cNvPr>
          <p:cNvSpPr>
            <a:spLocks noChangeArrowheads="1"/>
          </p:cNvSpPr>
          <p:nvPr/>
        </p:nvSpPr>
        <p:spPr bwMode="auto">
          <a:xfrm>
            <a:off x="1241055" y="6232266"/>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1" name="Rectangle 93">
            <a:extLst>
              <a:ext uri="{FF2B5EF4-FFF2-40B4-BE49-F238E27FC236}">
                <a16:creationId xmlns:a16="http://schemas.microsoft.com/office/drawing/2014/main" id="{361A0CBC-BD2C-4EFA-9405-D3F5F5DADA2D}"/>
              </a:ext>
            </a:extLst>
          </p:cNvPr>
          <p:cNvSpPr>
            <a:spLocks noChangeArrowheads="1"/>
          </p:cNvSpPr>
          <p:nvPr/>
        </p:nvSpPr>
        <p:spPr bwMode="auto">
          <a:xfrm>
            <a:off x="1401331" y="6232266"/>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2" name="Rectangle 94">
            <a:extLst>
              <a:ext uri="{FF2B5EF4-FFF2-40B4-BE49-F238E27FC236}">
                <a16:creationId xmlns:a16="http://schemas.microsoft.com/office/drawing/2014/main" id="{F31B8510-4208-4AE6-93E0-FEDF2DAF8E93}"/>
              </a:ext>
            </a:extLst>
          </p:cNvPr>
          <p:cNvSpPr>
            <a:spLocks noChangeArrowheads="1"/>
          </p:cNvSpPr>
          <p:nvPr/>
        </p:nvSpPr>
        <p:spPr bwMode="auto">
          <a:xfrm>
            <a:off x="1561607" y="6232266"/>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3" name="Rectangle 95">
            <a:extLst>
              <a:ext uri="{FF2B5EF4-FFF2-40B4-BE49-F238E27FC236}">
                <a16:creationId xmlns:a16="http://schemas.microsoft.com/office/drawing/2014/main" id="{DCB2D2FB-24C5-41DC-95C8-6030A305CCF9}"/>
              </a:ext>
            </a:extLst>
          </p:cNvPr>
          <p:cNvSpPr>
            <a:spLocks noChangeArrowheads="1"/>
          </p:cNvSpPr>
          <p:nvPr/>
        </p:nvSpPr>
        <p:spPr bwMode="auto">
          <a:xfrm>
            <a:off x="718216" y="6415883"/>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4" name="Rectangle 96">
            <a:extLst>
              <a:ext uri="{FF2B5EF4-FFF2-40B4-BE49-F238E27FC236}">
                <a16:creationId xmlns:a16="http://schemas.microsoft.com/office/drawing/2014/main" id="{FC7EA791-9356-491B-B97E-5806C1EBF061}"/>
              </a:ext>
            </a:extLst>
          </p:cNvPr>
          <p:cNvSpPr>
            <a:spLocks noChangeArrowheads="1"/>
          </p:cNvSpPr>
          <p:nvPr/>
        </p:nvSpPr>
        <p:spPr bwMode="auto">
          <a:xfrm>
            <a:off x="876935" y="6415883"/>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5" name="Rectangle 97">
            <a:extLst>
              <a:ext uri="{FF2B5EF4-FFF2-40B4-BE49-F238E27FC236}">
                <a16:creationId xmlns:a16="http://schemas.microsoft.com/office/drawing/2014/main" id="{56B2F410-CA88-4671-AC60-A36CA0CDD043}"/>
              </a:ext>
            </a:extLst>
          </p:cNvPr>
          <p:cNvSpPr>
            <a:spLocks noChangeArrowheads="1"/>
          </p:cNvSpPr>
          <p:nvPr/>
        </p:nvSpPr>
        <p:spPr bwMode="auto">
          <a:xfrm>
            <a:off x="1241055" y="6415883"/>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6" name="Rectangle 98">
            <a:extLst>
              <a:ext uri="{FF2B5EF4-FFF2-40B4-BE49-F238E27FC236}">
                <a16:creationId xmlns:a16="http://schemas.microsoft.com/office/drawing/2014/main" id="{51568F6C-4422-404E-B075-3E44B3F839D9}"/>
              </a:ext>
            </a:extLst>
          </p:cNvPr>
          <p:cNvSpPr>
            <a:spLocks noChangeArrowheads="1"/>
          </p:cNvSpPr>
          <p:nvPr/>
        </p:nvSpPr>
        <p:spPr bwMode="auto">
          <a:xfrm>
            <a:off x="1401331" y="6415883"/>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7" name="Rectangle 99">
            <a:extLst>
              <a:ext uri="{FF2B5EF4-FFF2-40B4-BE49-F238E27FC236}">
                <a16:creationId xmlns:a16="http://schemas.microsoft.com/office/drawing/2014/main" id="{0665FA11-CA12-4B90-9E34-4F2EEC1CE70D}"/>
              </a:ext>
            </a:extLst>
          </p:cNvPr>
          <p:cNvSpPr>
            <a:spLocks noChangeArrowheads="1"/>
          </p:cNvSpPr>
          <p:nvPr/>
        </p:nvSpPr>
        <p:spPr bwMode="auto">
          <a:xfrm>
            <a:off x="1561607" y="6415883"/>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8" name="Rectangle 62">
            <a:extLst>
              <a:ext uri="{FF2B5EF4-FFF2-40B4-BE49-F238E27FC236}">
                <a16:creationId xmlns:a16="http://schemas.microsoft.com/office/drawing/2014/main" id="{6AD4E322-667B-4EC2-9380-A9D59199BBE2}"/>
              </a:ext>
            </a:extLst>
          </p:cNvPr>
          <p:cNvSpPr>
            <a:spLocks noChangeArrowheads="1"/>
          </p:cNvSpPr>
          <p:nvPr/>
        </p:nvSpPr>
        <p:spPr bwMode="auto">
          <a:xfrm>
            <a:off x="1267512" y="5136790"/>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73" name="Rectangle 63">
            <a:extLst>
              <a:ext uri="{FF2B5EF4-FFF2-40B4-BE49-F238E27FC236}">
                <a16:creationId xmlns:a16="http://schemas.microsoft.com/office/drawing/2014/main" id="{A9F47A8A-C0A7-4B45-8DC0-518B4E5B0365}"/>
              </a:ext>
            </a:extLst>
          </p:cNvPr>
          <p:cNvSpPr>
            <a:spLocks noChangeArrowheads="1"/>
          </p:cNvSpPr>
          <p:nvPr/>
        </p:nvSpPr>
        <p:spPr bwMode="auto">
          <a:xfrm>
            <a:off x="1427786" y="5136790"/>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74" name="Rectangle 64">
            <a:extLst>
              <a:ext uri="{FF2B5EF4-FFF2-40B4-BE49-F238E27FC236}">
                <a16:creationId xmlns:a16="http://schemas.microsoft.com/office/drawing/2014/main" id="{44F0F30A-A3C8-4941-A3BE-FE3E30E27CC9}"/>
              </a:ext>
            </a:extLst>
          </p:cNvPr>
          <p:cNvSpPr>
            <a:spLocks noChangeArrowheads="1"/>
          </p:cNvSpPr>
          <p:nvPr/>
        </p:nvSpPr>
        <p:spPr bwMode="auto">
          <a:xfrm>
            <a:off x="1588062" y="5136790"/>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75" name="Rectangle 67">
            <a:extLst>
              <a:ext uri="{FF2B5EF4-FFF2-40B4-BE49-F238E27FC236}">
                <a16:creationId xmlns:a16="http://schemas.microsoft.com/office/drawing/2014/main" id="{D6FE07B6-0C82-4B46-B31D-CD8C2FC906A1}"/>
              </a:ext>
            </a:extLst>
          </p:cNvPr>
          <p:cNvSpPr>
            <a:spLocks noChangeArrowheads="1"/>
          </p:cNvSpPr>
          <p:nvPr/>
        </p:nvSpPr>
        <p:spPr bwMode="auto">
          <a:xfrm>
            <a:off x="1248836" y="5320406"/>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76" name="Rectangle 68">
            <a:extLst>
              <a:ext uri="{FF2B5EF4-FFF2-40B4-BE49-F238E27FC236}">
                <a16:creationId xmlns:a16="http://schemas.microsoft.com/office/drawing/2014/main" id="{6A19251F-8BA2-415E-BFE8-CD876DE2601E}"/>
              </a:ext>
            </a:extLst>
          </p:cNvPr>
          <p:cNvSpPr>
            <a:spLocks noChangeArrowheads="1"/>
          </p:cNvSpPr>
          <p:nvPr/>
        </p:nvSpPr>
        <p:spPr bwMode="auto">
          <a:xfrm>
            <a:off x="1409112" y="5320406"/>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77" name="Rectangle 69">
            <a:extLst>
              <a:ext uri="{FF2B5EF4-FFF2-40B4-BE49-F238E27FC236}">
                <a16:creationId xmlns:a16="http://schemas.microsoft.com/office/drawing/2014/main" id="{AA0D962D-87FC-4B6B-ACB1-57C3625CAD9C}"/>
              </a:ext>
            </a:extLst>
          </p:cNvPr>
          <p:cNvSpPr>
            <a:spLocks noChangeArrowheads="1"/>
          </p:cNvSpPr>
          <p:nvPr/>
        </p:nvSpPr>
        <p:spPr bwMode="auto">
          <a:xfrm>
            <a:off x="1569387" y="5320406"/>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78" name="Rectangle 72">
            <a:extLst>
              <a:ext uri="{FF2B5EF4-FFF2-40B4-BE49-F238E27FC236}">
                <a16:creationId xmlns:a16="http://schemas.microsoft.com/office/drawing/2014/main" id="{BA9FA4C8-4351-4804-B3FE-21FD0A4D2123}"/>
              </a:ext>
            </a:extLst>
          </p:cNvPr>
          <p:cNvSpPr>
            <a:spLocks noChangeArrowheads="1"/>
          </p:cNvSpPr>
          <p:nvPr/>
        </p:nvSpPr>
        <p:spPr bwMode="auto">
          <a:xfrm>
            <a:off x="1248836" y="5504023"/>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79" name="Rectangle 73">
            <a:extLst>
              <a:ext uri="{FF2B5EF4-FFF2-40B4-BE49-F238E27FC236}">
                <a16:creationId xmlns:a16="http://schemas.microsoft.com/office/drawing/2014/main" id="{26F62717-4B4E-4462-8444-A414D7705D35}"/>
              </a:ext>
            </a:extLst>
          </p:cNvPr>
          <p:cNvSpPr>
            <a:spLocks noChangeArrowheads="1"/>
          </p:cNvSpPr>
          <p:nvPr/>
        </p:nvSpPr>
        <p:spPr bwMode="auto">
          <a:xfrm>
            <a:off x="1409112" y="5504023"/>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0" name="Rectangle 74">
            <a:extLst>
              <a:ext uri="{FF2B5EF4-FFF2-40B4-BE49-F238E27FC236}">
                <a16:creationId xmlns:a16="http://schemas.microsoft.com/office/drawing/2014/main" id="{3B470736-A3CA-4D55-8D21-FCA00010D08A}"/>
              </a:ext>
            </a:extLst>
          </p:cNvPr>
          <p:cNvSpPr>
            <a:spLocks noChangeArrowheads="1"/>
          </p:cNvSpPr>
          <p:nvPr/>
        </p:nvSpPr>
        <p:spPr bwMode="auto">
          <a:xfrm>
            <a:off x="1569387" y="5504023"/>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1" name="Rectangle 77">
            <a:extLst>
              <a:ext uri="{FF2B5EF4-FFF2-40B4-BE49-F238E27FC236}">
                <a16:creationId xmlns:a16="http://schemas.microsoft.com/office/drawing/2014/main" id="{D7D81325-1EA8-4967-9AC6-7BEF0BC10E5C}"/>
              </a:ext>
            </a:extLst>
          </p:cNvPr>
          <p:cNvSpPr>
            <a:spLocks noChangeArrowheads="1"/>
          </p:cNvSpPr>
          <p:nvPr/>
        </p:nvSpPr>
        <p:spPr bwMode="auto">
          <a:xfrm>
            <a:off x="1248836" y="5687639"/>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2" name="Rectangle 78">
            <a:extLst>
              <a:ext uri="{FF2B5EF4-FFF2-40B4-BE49-F238E27FC236}">
                <a16:creationId xmlns:a16="http://schemas.microsoft.com/office/drawing/2014/main" id="{3EC4AF4D-6031-4836-B28E-C2ADFFA51A10}"/>
              </a:ext>
            </a:extLst>
          </p:cNvPr>
          <p:cNvSpPr>
            <a:spLocks noChangeArrowheads="1"/>
          </p:cNvSpPr>
          <p:nvPr/>
        </p:nvSpPr>
        <p:spPr bwMode="auto">
          <a:xfrm>
            <a:off x="1409112" y="5687639"/>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3" name="Rectangle 79">
            <a:extLst>
              <a:ext uri="{FF2B5EF4-FFF2-40B4-BE49-F238E27FC236}">
                <a16:creationId xmlns:a16="http://schemas.microsoft.com/office/drawing/2014/main" id="{6B085A96-EF25-4F18-A515-7F473D276A43}"/>
              </a:ext>
            </a:extLst>
          </p:cNvPr>
          <p:cNvSpPr>
            <a:spLocks noChangeArrowheads="1"/>
          </p:cNvSpPr>
          <p:nvPr/>
        </p:nvSpPr>
        <p:spPr bwMode="auto">
          <a:xfrm>
            <a:off x="1569387" y="5687639"/>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4" name="Rectangle 82">
            <a:extLst>
              <a:ext uri="{FF2B5EF4-FFF2-40B4-BE49-F238E27FC236}">
                <a16:creationId xmlns:a16="http://schemas.microsoft.com/office/drawing/2014/main" id="{73011FC1-E76B-41FC-A8F6-4B3BC29E9907}"/>
              </a:ext>
            </a:extLst>
          </p:cNvPr>
          <p:cNvSpPr>
            <a:spLocks noChangeArrowheads="1"/>
          </p:cNvSpPr>
          <p:nvPr/>
        </p:nvSpPr>
        <p:spPr bwMode="auto">
          <a:xfrm>
            <a:off x="1248836" y="5871257"/>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5" name="Rectangle 83">
            <a:extLst>
              <a:ext uri="{FF2B5EF4-FFF2-40B4-BE49-F238E27FC236}">
                <a16:creationId xmlns:a16="http://schemas.microsoft.com/office/drawing/2014/main" id="{19408DB2-5EC6-46D3-9BB9-DF1DC26A8679}"/>
              </a:ext>
            </a:extLst>
          </p:cNvPr>
          <p:cNvSpPr>
            <a:spLocks noChangeArrowheads="1"/>
          </p:cNvSpPr>
          <p:nvPr/>
        </p:nvSpPr>
        <p:spPr bwMode="auto">
          <a:xfrm>
            <a:off x="1409112" y="5871257"/>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6" name="Rectangle 84">
            <a:extLst>
              <a:ext uri="{FF2B5EF4-FFF2-40B4-BE49-F238E27FC236}">
                <a16:creationId xmlns:a16="http://schemas.microsoft.com/office/drawing/2014/main" id="{7011B516-DE26-4EBE-AC55-6D92D59DDBA2}"/>
              </a:ext>
            </a:extLst>
          </p:cNvPr>
          <p:cNvSpPr>
            <a:spLocks noChangeArrowheads="1"/>
          </p:cNvSpPr>
          <p:nvPr/>
        </p:nvSpPr>
        <p:spPr bwMode="auto">
          <a:xfrm>
            <a:off x="1569387" y="5871257"/>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7" name="Rectangle 87">
            <a:extLst>
              <a:ext uri="{FF2B5EF4-FFF2-40B4-BE49-F238E27FC236}">
                <a16:creationId xmlns:a16="http://schemas.microsoft.com/office/drawing/2014/main" id="{F342C840-C65D-4DFC-AB52-A3D5AB16323F}"/>
              </a:ext>
            </a:extLst>
          </p:cNvPr>
          <p:cNvSpPr>
            <a:spLocks noChangeArrowheads="1"/>
          </p:cNvSpPr>
          <p:nvPr/>
        </p:nvSpPr>
        <p:spPr bwMode="auto">
          <a:xfrm>
            <a:off x="1248836" y="6054874"/>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8" name="Rectangle 88">
            <a:extLst>
              <a:ext uri="{FF2B5EF4-FFF2-40B4-BE49-F238E27FC236}">
                <a16:creationId xmlns:a16="http://schemas.microsoft.com/office/drawing/2014/main" id="{202A2B1C-B02D-42F6-93AA-C9BFDF8D5207}"/>
              </a:ext>
            </a:extLst>
          </p:cNvPr>
          <p:cNvSpPr>
            <a:spLocks noChangeArrowheads="1"/>
          </p:cNvSpPr>
          <p:nvPr/>
        </p:nvSpPr>
        <p:spPr bwMode="auto">
          <a:xfrm>
            <a:off x="1409112" y="6054874"/>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9" name="Rectangle 89">
            <a:extLst>
              <a:ext uri="{FF2B5EF4-FFF2-40B4-BE49-F238E27FC236}">
                <a16:creationId xmlns:a16="http://schemas.microsoft.com/office/drawing/2014/main" id="{CD70230E-7F6F-4E21-9F10-F15AB5522323}"/>
              </a:ext>
            </a:extLst>
          </p:cNvPr>
          <p:cNvSpPr>
            <a:spLocks noChangeArrowheads="1"/>
          </p:cNvSpPr>
          <p:nvPr/>
        </p:nvSpPr>
        <p:spPr bwMode="auto">
          <a:xfrm>
            <a:off x="1569387" y="6054874"/>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0" name="Rectangle 92">
            <a:extLst>
              <a:ext uri="{FF2B5EF4-FFF2-40B4-BE49-F238E27FC236}">
                <a16:creationId xmlns:a16="http://schemas.microsoft.com/office/drawing/2014/main" id="{978080F8-F53B-49B8-823F-0B6204EE6F55}"/>
              </a:ext>
            </a:extLst>
          </p:cNvPr>
          <p:cNvSpPr>
            <a:spLocks noChangeArrowheads="1"/>
          </p:cNvSpPr>
          <p:nvPr/>
        </p:nvSpPr>
        <p:spPr bwMode="auto">
          <a:xfrm>
            <a:off x="1248836" y="6238491"/>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1" name="Rectangle 93">
            <a:extLst>
              <a:ext uri="{FF2B5EF4-FFF2-40B4-BE49-F238E27FC236}">
                <a16:creationId xmlns:a16="http://schemas.microsoft.com/office/drawing/2014/main" id="{D02A3CF1-E70E-4053-A851-F082443E5865}"/>
              </a:ext>
            </a:extLst>
          </p:cNvPr>
          <p:cNvSpPr>
            <a:spLocks noChangeArrowheads="1"/>
          </p:cNvSpPr>
          <p:nvPr/>
        </p:nvSpPr>
        <p:spPr bwMode="auto">
          <a:xfrm>
            <a:off x="1409112" y="6238491"/>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2" name="Rectangle 94">
            <a:extLst>
              <a:ext uri="{FF2B5EF4-FFF2-40B4-BE49-F238E27FC236}">
                <a16:creationId xmlns:a16="http://schemas.microsoft.com/office/drawing/2014/main" id="{23DF8CF8-4ED8-4BA5-98B7-001D522E4AC3}"/>
              </a:ext>
            </a:extLst>
          </p:cNvPr>
          <p:cNvSpPr>
            <a:spLocks noChangeArrowheads="1"/>
          </p:cNvSpPr>
          <p:nvPr/>
        </p:nvSpPr>
        <p:spPr bwMode="auto">
          <a:xfrm>
            <a:off x="1569387" y="6238491"/>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3" name="Rectangle 97">
            <a:extLst>
              <a:ext uri="{FF2B5EF4-FFF2-40B4-BE49-F238E27FC236}">
                <a16:creationId xmlns:a16="http://schemas.microsoft.com/office/drawing/2014/main" id="{3D0D8F65-8D19-4CFE-8F79-9472AF7292FE}"/>
              </a:ext>
            </a:extLst>
          </p:cNvPr>
          <p:cNvSpPr>
            <a:spLocks noChangeArrowheads="1"/>
          </p:cNvSpPr>
          <p:nvPr/>
        </p:nvSpPr>
        <p:spPr bwMode="auto">
          <a:xfrm>
            <a:off x="1248836" y="6422107"/>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4" name="Rectangle 98">
            <a:extLst>
              <a:ext uri="{FF2B5EF4-FFF2-40B4-BE49-F238E27FC236}">
                <a16:creationId xmlns:a16="http://schemas.microsoft.com/office/drawing/2014/main" id="{1E6FCF38-2A5F-48C9-93BB-0C7875D27943}"/>
              </a:ext>
            </a:extLst>
          </p:cNvPr>
          <p:cNvSpPr>
            <a:spLocks noChangeArrowheads="1"/>
          </p:cNvSpPr>
          <p:nvPr/>
        </p:nvSpPr>
        <p:spPr bwMode="auto">
          <a:xfrm>
            <a:off x="1409112" y="6422107"/>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5" name="Rectangle 59">
            <a:extLst>
              <a:ext uri="{FF2B5EF4-FFF2-40B4-BE49-F238E27FC236}">
                <a16:creationId xmlns:a16="http://schemas.microsoft.com/office/drawing/2014/main" id="{347FC817-48E2-46A7-B434-1D1B6A5E7570}"/>
              </a:ext>
            </a:extLst>
          </p:cNvPr>
          <p:cNvSpPr>
            <a:spLocks noChangeArrowheads="1"/>
          </p:cNvSpPr>
          <p:nvPr/>
        </p:nvSpPr>
        <p:spPr bwMode="auto">
          <a:xfrm>
            <a:off x="1194375" y="5041872"/>
            <a:ext cx="513989" cy="1811266"/>
          </a:xfrm>
          <a:prstGeom prst="rect">
            <a:avLst/>
          </a:prstGeom>
          <a:solidFill>
            <a:srgbClr val="2274B6"/>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6" name="Rectangle 72">
            <a:extLst>
              <a:ext uri="{FF2B5EF4-FFF2-40B4-BE49-F238E27FC236}">
                <a16:creationId xmlns:a16="http://schemas.microsoft.com/office/drawing/2014/main" id="{605FEA40-EAD4-4A4E-A3E1-A3158B4E2348}"/>
              </a:ext>
            </a:extLst>
          </p:cNvPr>
          <p:cNvSpPr>
            <a:spLocks noChangeArrowheads="1"/>
          </p:cNvSpPr>
          <p:nvPr/>
        </p:nvSpPr>
        <p:spPr bwMode="auto">
          <a:xfrm>
            <a:off x="1256617" y="5510247"/>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7" name="Rectangle 73">
            <a:extLst>
              <a:ext uri="{FF2B5EF4-FFF2-40B4-BE49-F238E27FC236}">
                <a16:creationId xmlns:a16="http://schemas.microsoft.com/office/drawing/2014/main" id="{83EF4A16-E123-4DB1-93ED-FF192DCD647C}"/>
              </a:ext>
            </a:extLst>
          </p:cNvPr>
          <p:cNvSpPr>
            <a:spLocks noChangeArrowheads="1"/>
          </p:cNvSpPr>
          <p:nvPr/>
        </p:nvSpPr>
        <p:spPr bwMode="auto">
          <a:xfrm>
            <a:off x="1416893" y="5510247"/>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8" name="Rectangle 74">
            <a:extLst>
              <a:ext uri="{FF2B5EF4-FFF2-40B4-BE49-F238E27FC236}">
                <a16:creationId xmlns:a16="http://schemas.microsoft.com/office/drawing/2014/main" id="{17109945-E56F-40CD-8D3B-74579673C4FC}"/>
              </a:ext>
            </a:extLst>
          </p:cNvPr>
          <p:cNvSpPr>
            <a:spLocks noChangeArrowheads="1"/>
          </p:cNvSpPr>
          <p:nvPr/>
        </p:nvSpPr>
        <p:spPr bwMode="auto">
          <a:xfrm>
            <a:off x="1577168" y="5510247"/>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9" name="Rectangle 77">
            <a:extLst>
              <a:ext uri="{FF2B5EF4-FFF2-40B4-BE49-F238E27FC236}">
                <a16:creationId xmlns:a16="http://schemas.microsoft.com/office/drawing/2014/main" id="{C641F867-871A-454F-83AA-8450442190AD}"/>
              </a:ext>
            </a:extLst>
          </p:cNvPr>
          <p:cNvSpPr>
            <a:spLocks noChangeArrowheads="1"/>
          </p:cNvSpPr>
          <p:nvPr/>
        </p:nvSpPr>
        <p:spPr bwMode="auto">
          <a:xfrm>
            <a:off x="1256617" y="5693864"/>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0" name="Rectangle 78">
            <a:extLst>
              <a:ext uri="{FF2B5EF4-FFF2-40B4-BE49-F238E27FC236}">
                <a16:creationId xmlns:a16="http://schemas.microsoft.com/office/drawing/2014/main" id="{6153CC93-D164-42D8-B638-0765AE54AFCE}"/>
              </a:ext>
            </a:extLst>
          </p:cNvPr>
          <p:cNvSpPr>
            <a:spLocks noChangeArrowheads="1"/>
          </p:cNvSpPr>
          <p:nvPr/>
        </p:nvSpPr>
        <p:spPr bwMode="auto">
          <a:xfrm>
            <a:off x="1416893" y="5693864"/>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1" name="Rectangle 79">
            <a:extLst>
              <a:ext uri="{FF2B5EF4-FFF2-40B4-BE49-F238E27FC236}">
                <a16:creationId xmlns:a16="http://schemas.microsoft.com/office/drawing/2014/main" id="{F9147CCF-B142-4A7C-8829-FE0DFE62DA81}"/>
              </a:ext>
            </a:extLst>
          </p:cNvPr>
          <p:cNvSpPr>
            <a:spLocks noChangeArrowheads="1"/>
          </p:cNvSpPr>
          <p:nvPr/>
        </p:nvSpPr>
        <p:spPr bwMode="auto">
          <a:xfrm>
            <a:off x="1577168" y="5693864"/>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2" name="Rectangle 82">
            <a:extLst>
              <a:ext uri="{FF2B5EF4-FFF2-40B4-BE49-F238E27FC236}">
                <a16:creationId xmlns:a16="http://schemas.microsoft.com/office/drawing/2014/main" id="{B6B02514-A10B-4BC5-906B-6D5677714A43}"/>
              </a:ext>
            </a:extLst>
          </p:cNvPr>
          <p:cNvSpPr>
            <a:spLocks noChangeArrowheads="1"/>
          </p:cNvSpPr>
          <p:nvPr/>
        </p:nvSpPr>
        <p:spPr bwMode="auto">
          <a:xfrm>
            <a:off x="1256617" y="5877482"/>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3" name="Rectangle 83">
            <a:extLst>
              <a:ext uri="{FF2B5EF4-FFF2-40B4-BE49-F238E27FC236}">
                <a16:creationId xmlns:a16="http://schemas.microsoft.com/office/drawing/2014/main" id="{A044F27C-C2B6-49B9-B94A-41701A580283}"/>
              </a:ext>
            </a:extLst>
          </p:cNvPr>
          <p:cNvSpPr>
            <a:spLocks noChangeArrowheads="1"/>
          </p:cNvSpPr>
          <p:nvPr/>
        </p:nvSpPr>
        <p:spPr bwMode="auto">
          <a:xfrm>
            <a:off x="1416893" y="5877482"/>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4" name="Rectangle 84">
            <a:extLst>
              <a:ext uri="{FF2B5EF4-FFF2-40B4-BE49-F238E27FC236}">
                <a16:creationId xmlns:a16="http://schemas.microsoft.com/office/drawing/2014/main" id="{A900B6DE-7429-4AAF-BC89-4CCDD2EA1976}"/>
              </a:ext>
            </a:extLst>
          </p:cNvPr>
          <p:cNvSpPr>
            <a:spLocks noChangeArrowheads="1"/>
          </p:cNvSpPr>
          <p:nvPr/>
        </p:nvSpPr>
        <p:spPr bwMode="auto">
          <a:xfrm>
            <a:off x="1577168" y="5877482"/>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5" name="Rectangle 87">
            <a:extLst>
              <a:ext uri="{FF2B5EF4-FFF2-40B4-BE49-F238E27FC236}">
                <a16:creationId xmlns:a16="http://schemas.microsoft.com/office/drawing/2014/main" id="{0EEE5E76-44FC-4840-9C9B-FA5BFDFE5278}"/>
              </a:ext>
            </a:extLst>
          </p:cNvPr>
          <p:cNvSpPr>
            <a:spLocks noChangeArrowheads="1"/>
          </p:cNvSpPr>
          <p:nvPr/>
        </p:nvSpPr>
        <p:spPr bwMode="auto">
          <a:xfrm>
            <a:off x="1256617" y="6061099"/>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6" name="Rectangle 88">
            <a:extLst>
              <a:ext uri="{FF2B5EF4-FFF2-40B4-BE49-F238E27FC236}">
                <a16:creationId xmlns:a16="http://schemas.microsoft.com/office/drawing/2014/main" id="{2BDCCCC6-EE23-48D2-B352-55AEE1198EC9}"/>
              </a:ext>
            </a:extLst>
          </p:cNvPr>
          <p:cNvSpPr>
            <a:spLocks noChangeArrowheads="1"/>
          </p:cNvSpPr>
          <p:nvPr/>
        </p:nvSpPr>
        <p:spPr bwMode="auto">
          <a:xfrm>
            <a:off x="1416893" y="6061099"/>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7" name="Rectangle 89">
            <a:extLst>
              <a:ext uri="{FF2B5EF4-FFF2-40B4-BE49-F238E27FC236}">
                <a16:creationId xmlns:a16="http://schemas.microsoft.com/office/drawing/2014/main" id="{19DC52EB-3FA1-41C4-BE4C-3679A0585F03}"/>
              </a:ext>
            </a:extLst>
          </p:cNvPr>
          <p:cNvSpPr>
            <a:spLocks noChangeArrowheads="1"/>
          </p:cNvSpPr>
          <p:nvPr/>
        </p:nvSpPr>
        <p:spPr bwMode="auto">
          <a:xfrm>
            <a:off x="1577168" y="6061099"/>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8" name="Rectangle 92">
            <a:extLst>
              <a:ext uri="{FF2B5EF4-FFF2-40B4-BE49-F238E27FC236}">
                <a16:creationId xmlns:a16="http://schemas.microsoft.com/office/drawing/2014/main" id="{EBCAC8E3-B2FC-4CF9-A301-030A862EE87C}"/>
              </a:ext>
            </a:extLst>
          </p:cNvPr>
          <p:cNvSpPr>
            <a:spLocks noChangeArrowheads="1"/>
          </p:cNvSpPr>
          <p:nvPr/>
        </p:nvSpPr>
        <p:spPr bwMode="auto">
          <a:xfrm>
            <a:off x="1256617" y="6244715"/>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9" name="Rectangle 93">
            <a:extLst>
              <a:ext uri="{FF2B5EF4-FFF2-40B4-BE49-F238E27FC236}">
                <a16:creationId xmlns:a16="http://schemas.microsoft.com/office/drawing/2014/main" id="{C1BEBDFA-9D5E-46C0-A04A-5E5D83A79F74}"/>
              </a:ext>
            </a:extLst>
          </p:cNvPr>
          <p:cNvSpPr>
            <a:spLocks noChangeArrowheads="1"/>
          </p:cNvSpPr>
          <p:nvPr/>
        </p:nvSpPr>
        <p:spPr bwMode="auto">
          <a:xfrm>
            <a:off x="1416893" y="6244715"/>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10" name="Rectangle 94">
            <a:extLst>
              <a:ext uri="{FF2B5EF4-FFF2-40B4-BE49-F238E27FC236}">
                <a16:creationId xmlns:a16="http://schemas.microsoft.com/office/drawing/2014/main" id="{7F87C427-8735-42AA-9E21-9186C74F250F}"/>
              </a:ext>
            </a:extLst>
          </p:cNvPr>
          <p:cNvSpPr>
            <a:spLocks noChangeArrowheads="1"/>
          </p:cNvSpPr>
          <p:nvPr/>
        </p:nvSpPr>
        <p:spPr bwMode="auto">
          <a:xfrm>
            <a:off x="1577168" y="6244715"/>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11" name="Rectangle 97">
            <a:extLst>
              <a:ext uri="{FF2B5EF4-FFF2-40B4-BE49-F238E27FC236}">
                <a16:creationId xmlns:a16="http://schemas.microsoft.com/office/drawing/2014/main" id="{994FC73B-5A34-4790-83B5-F2735A71F71A}"/>
              </a:ext>
            </a:extLst>
          </p:cNvPr>
          <p:cNvSpPr>
            <a:spLocks noChangeArrowheads="1"/>
          </p:cNvSpPr>
          <p:nvPr/>
        </p:nvSpPr>
        <p:spPr bwMode="auto">
          <a:xfrm>
            <a:off x="1256617" y="6428331"/>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12" name="Rectangle 98">
            <a:extLst>
              <a:ext uri="{FF2B5EF4-FFF2-40B4-BE49-F238E27FC236}">
                <a16:creationId xmlns:a16="http://schemas.microsoft.com/office/drawing/2014/main" id="{B471C47C-D49E-4764-B9B6-673CFCA72866}"/>
              </a:ext>
            </a:extLst>
          </p:cNvPr>
          <p:cNvSpPr>
            <a:spLocks noChangeArrowheads="1"/>
          </p:cNvSpPr>
          <p:nvPr/>
        </p:nvSpPr>
        <p:spPr bwMode="auto">
          <a:xfrm>
            <a:off x="1416893" y="6428331"/>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13" name="Rectangle 98">
            <a:extLst>
              <a:ext uri="{FF2B5EF4-FFF2-40B4-BE49-F238E27FC236}">
                <a16:creationId xmlns:a16="http://schemas.microsoft.com/office/drawing/2014/main" id="{1C157272-A4CA-4321-BC1D-8B9386BAE926}"/>
              </a:ext>
            </a:extLst>
          </p:cNvPr>
          <p:cNvSpPr>
            <a:spLocks noChangeArrowheads="1"/>
          </p:cNvSpPr>
          <p:nvPr/>
        </p:nvSpPr>
        <p:spPr bwMode="auto">
          <a:xfrm>
            <a:off x="1577168" y="6428331"/>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grpSp>
        <p:nvGrpSpPr>
          <p:cNvPr id="514" name="Group 4">
            <a:extLst>
              <a:ext uri="{FF2B5EF4-FFF2-40B4-BE49-F238E27FC236}">
                <a16:creationId xmlns:a16="http://schemas.microsoft.com/office/drawing/2014/main" id="{0DED9A49-E468-4F23-B9E4-1C175ECEE982}"/>
              </a:ext>
            </a:extLst>
          </p:cNvPr>
          <p:cNvGrpSpPr>
            <a:grpSpLocks noChangeAspect="1"/>
          </p:cNvGrpSpPr>
          <p:nvPr/>
        </p:nvGrpSpPr>
        <p:grpSpPr bwMode="auto">
          <a:xfrm>
            <a:off x="823981" y="3808785"/>
            <a:ext cx="5242808" cy="2933828"/>
            <a:chOff x="247" y="777"/>
            <a:chExt cx="3717" cy="2080"/>
          </a:xfrm>
        </p:grpSpPr>
        <p:sp>
          <p:nvSpPr>
            <p:cNvPr id="515" name="AutoShape 3">
              <a:extLst>
                <a:ext uri="{FF2B5EF4-FFF2-40B4-BE49-F238E27FC236}">
                  <a16:creationId xmlns:a16="http://schemas.microsoft.com/office/drawing/2014/main" id="{AE95034B-22C2-46A6-820B-E20FD470851F}"/>
                </a:ext>
              </a:extLst>
            </p:cNvPr>
            <p:cNvSpPr>
              <a:spLocks noChangeAspect="1" noChangeArrowheads="1" noTextEdit="1"/>
            </p:cNvSpPr>
            <p:nvPr/>
          </p:nvSpPr>
          <p:spPr bwMode="auto">
            <a:xfrm>
              <a:off x="273" y="777"/>
              <a:ext cx="3567" cy="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16" name="Rectangle 6">
              <a:extLst>
                <a:ext uri="{FF2B5EF4-FFF2-40B4-BE49-F238E27FC236}">
                  <a16:creationId xmlns:a16="http://schemas.microsoft.com/office/drawing/2014/main" id="{64A095E6-5291-4A84-9ACD-D099A5E28B68}"/>
                </a:ext>
              </a:extLst>
            </p:cNvPr>
            <p:cNvSpPr>
              <a:spLocks noChangeArrowheads="1"/>
            </p:cNvSpPr>
            <p:nvPr/>
          </p:nvSpPr>
          <p:spPr bwMode="auto">
            <a:xfrm>
              <a:off x="247" y="778"/>
              <a:ext cx="3717" cy="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17" name="Rectangle 7">
              <a:extLst>
                <a:ext uri="{FF2B5EF4-FFF2-40B4-BE49-F238E27FC236}">
                  <a16:creationId xmlns:a16="http://schemas.microsoft.com/office/drawing/2014/main" id="{0156D045-FC18-445D-B9EB-962FA74424AE}"/>
                </a:ext>
              </a:extLst>
            </p:cNvPr>
            <p:cNvSpPr>
              <a:spLocks noChangeArrowheads="1"/>
            </p:cNvSpPr>
            <p:nvPr/>
          </p:nvSpPr>
          <p:spPr bwMode="auto">
            <a:xfrm>
              <a:off x="712" y="778"/>
              <a:ext cx="2788" cy="207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18" name="Rectangle 8">
              <a:extLst>
                <a:ext uri="{FF2B5EF4-FFF2-40B4-BE49-F238E27FC236}">
                  <a16:creationId xmlns:a16="http://schemas.microsoft.com/office/drawing/2014/main" id="{0F4C93ED-7FD0-4FA1-B48F-0DD7982C6AFE}"/>
                </a:ext>
              </a:extLst>
            </p:cNvPr>
            <p:cNvSpPr>
              <a:spLocks noChangeArrowheads="1"/>
            </p:cNvSpPr>
            <p:nvPr/>
          </p:nvSpPr>
          <p:spPr bwMode="auto">
            <a:xfrm>
              <a:off x="712" y="778"/>
              <a:ext cx="2788" cy="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19" name="Freeform 9">
              <a:extLst>
                <a:ext uri="{FF2B5EF4-FFF2-40B4-BE49-F238E27FC236}">
                  <a16:creationId xmlns:a16="http://schemas.microsoft.com/office/drawing/2014/main" id="{37F90B00-DDBB-488E-8DC5-B3E55FA12100}"/>
                </a:ext>
              </a:extLst>
            </p:cNvPr>
            <p:cNvSpPr>
              <a:spLocks/>
            </p:cNvSpPr>
            <p:nvPr/>
          </p:nvSpPr>
          <p:spPr bwMode="auto">
            <a:xfrm>
              <a:off x="1168" y="2213"/>
              <a:ext cx="407" cy="52"/>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0" name="Freeform 10">
              <a:extLst>
                <a:ext uri="{FF2B5EF4-FFF2-40B4-BE49-F238E27FC236}">
                  <a16:creationId xmlns:a16="http://schemas.microsoft.com/office/drawing/2014/main" id="{C8BF3B28-D562-4E8C-831D-595C7E667A0D}"/>
                </a:ext>
              </a:extLst>
            </p:cNvPr>
            <p:cNvSpPr>
              <a:spLocks/>
            </p:cNvSpPr>
            <p:nvPr/>
          </p:nvSpPr>
          <p:spPr bwMode="auto">
            <a:xfrm>
              <a:off x="2515" y="1337"/>
              <a:ext cx="442" cy="234"/>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1" name="Freeform 11">
              <a:extLst>
                <a:ext uri="{FF2B5EF4-FFF2-40B4-BE49-F238E27FC236}">
                  <a16:creationId xmlns:a16="http://schemas.microsoft.com/office/drawing/2014/main" id="{EB17EF82-E841-4F64-A917-C2178D875ABA}"/>
                </a:ext>
              </a:extLst>
            </p:cNvPr>
            <p:cNvSpPr>
              <a:spLocks/>
            </p:cNvSpPr>
            <p:nvPr/>
          </p:nvSpPr>
          <p:spPr bwMode="auto">
            <a:xfrm>
              <a:off x="2115" y="2211"/>
              <a:ext cx="949" cy="52"/>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2" name="Freeform 12">
              <a:extLst>
                <a:ext uri="{FF2B5EF4-FFF2-40B4-BE49-F238E27FC236}">
                  <a16:creationId xmlns:a16="http://schemas.microsoft.com/office/drawing/2014/main" id="{FE1443AF-0460-4C5C-BBFC-4FE5285E6CFE}"/>
                </a:ext>
              </a:extLst>
            </p:cNvPr>
            <p:cNvSpPr>
              <a:spLocks/>
            </p:cNvSpPr>
            <p:nvPr/>
          </p:nvSpPr>
          <p:spPr bwMode="auto">
            <a:xfrm>
              <a:off x="1555" y="2347"/>
              <a:ext cx="638" cy="69"/>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3" name="Freeform 13">
              <a:extLst>
                <a:ext uri="{FF2B5EF4-FFF2-40B4-BE49-F238E27FC236}">
                  <a16:creationId xmlns:a16="http://schemas.microsoft.com/office/drawing/2014/main" id="{96F11A61-BC2A-4842-A13D-790F603D3AFC}"/>
                </a:ext>
              </a:extLst>
            </p:cNvPr>
            <p:cNvSpPr>
              <a:spLocks/>
            </p:cNvSpPr>
            <p:nvPr/>
          </p:nvSpPr>
          <p:spPr bwMode="auto">
            <a:xfrm>
              <a:off x="1429" y="1857"/>
              <a:ext cx="21" cy="49"/>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4" name="Freeform 14">
              <a:extLst>
                <a:ext uri="{FF2B5EF4-FFF2-40B4-BE49-F238E27FC236}">
                  <a16:creationId xmlns:a16="http://schemas.microsoft.com/office/drawing/2014/main" id="{1FD6CC34-0F19-4B12-99E4-805BDA33F386}"/>
                </a:ext>
              </a:extLst>
            </p:cNvPr>
            <p:cNvSpPr>
              <a:spLocks/>
            </p:cNvSpPr>
            <p:nvPr/>
          </p:nvSpPr>
          <p:spPr bwMode="auto">
            <a:xfrm>
              <a:off x="1441" y="1857"/>
              <a:ext cx="9" cy="49"/>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5" name="Freeform 15">
              <a:extLst>
                <a:ext uri="{FF2B5EF4-FFF2-40B4-BE49-F238E27FC236}">
                  <a16:creationId xmlns:a16="http://schemas.microsoft.com/office/drawing/2014/main" id="{4B755E8C-6DAD-4130-9FD0-4613667EDA4D}"/>
                </a:ext>
              </a:extLst>
            </p:cNvPr>
            <p:cNvSpPr>
              <a:spLocks/>
            </p:cNvSpPr>
            <p:nvPr/>
          </p:nvSpPr>
          <p:spPr bwMode="auto">
            <a:xfrm>
              <a:off x="1429" y="1857"/>
              <a:ext cx="4" cy="49"/>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6" name="Freeform 16">
              <a:extLst>
                <a:ext uri="{FF2B5EF4-FFF2-40B4-BE49-F238E27FC236}">
                  <a16:creationId xmlns:a16="http://schemas.microsoft.com/office/drawing/2014/main" id="{3FF84048-8A56-40DE-A141-80F5481B504F}"/>
                </a:ext>
              </a:extLst>
            </p:cNvPr>
            <p:cNvSpPr>
              <a:spLocks/>
            </p:cNvSpPr>
            <p:nvPr/>
          </p:nvSpPr>
          <p:spPr bwMode="auto">
            <a:xfrm>
              <a:off x="1430" y="1896"/>
              <a:ext cx="21" cy="30"/>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7" name="Freeform 17">
              <a:extLst>
                <a:ext uri="{FF2B5EF4-FFF2-40B4-BE49-F238E27FC236}">
                  <a16:creationId xmlns:a16="http://schemas.microsoft.com/office/drawing/2014/main" id="{632DC68C-566C-4B5F-B3B5-00908ED98721}"/>
                </a:ext>
              </a:extLst>
            </p:cNvPr>
            <p:cNvSpPr>
              <a:spLocks/>
            </p:cNvSpPr>
            <p:nvPr/>
          </p:nvSpPr>
          <p:spPr bwMode="auto">
            <a:xfrm>
              <a:off x="1430" y="1924"/>
              <a:ext cx="21" cy="3"/>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8" name="Freeform 18">
              <a:extLst>
                <a:ext uri="{FF2B5EF4-FFF2-40B4-BE49-F238E27FC236}">
                  <a16:creationId xmlns:a16="http://schemas.microsoft.com/office/drawing/2014/main" id="{5581D83D-302E-46D4-9CE1-7F807790A140}"/>
                </a:ext>
              </a:extLst>
            </p:cNvPr>
            <p:cNvSpPr>
              <a:spLocks/>
            </p:cNvSpPr>
            <p:nvPr/>
          </p:nvSpPr>
          <p:spPr bwMode="auto">
            <a:xfrm>
              <a:off x="1443" y="1910"/>
              <a:ext cx="8" cy="16"/>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9" name="Freeform 19">
              <a:extLst>
                <a:ext uri="{FF2B5EF4-FFF2-40B4-BE49-F238E27FC236}">
                  <a16:creationId xmlns:a16="http://schemas.microsoft.com/office/drawing/2014/main" id="{B5110884-825A-420B-A666-5211089851A4}"/>
                </a:ext>
              </a:extLst>
            </p:cNvPr>
            <p:cNvSpPr>
              <a:spLocks/>
            </p:cNvSpPr>
            <p:nvPr/>
          </p:nvSpPr>
          <p:spPr bwMode="auto">
            <a:xfrm>
              <a:off x="1406" y="1857"/>
              <a:ext cx="20" cy="49"/>
            </a:xfrm>
            <a:custGeom>
              <a:avLst/>
              <a:gdLst>
                <a:gd name="T0" fmla="*/ 0 w 20"/>
                <a:gd name="T1" fmla="*/ 0 h 49"/>
                <a:gd name="T2" fmla="*/ 0 w 20"/>
                <a:gd name="T3" fmla="*/ 10 h 49"/>
                <a:gd name="T4" fmla="*/ 0 w 20"/>
                <a:gd name="T5" fmla="*/ 49 h 49"/>
                <a:gd name="T6" fmla="*/ 13 w 20"/>
                <a:gd name="T7" fmla="*/ 49 h 49"/>
                <a:gd name="T8" fmla="*/ 20 w 20"/>
                <a:gd name="T9" fmla="*/ 11 h 49"/>
                <a:gd name="T10" fmla="*/ 20 w 20"/>
                <a:gd name="T11" fmla="*/ 0 h 49"/>
                <a:gd name="T12" fmla="*/ 0 w 2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0" y="0"/>
                  </a:moveTo>
                  <a:lnTo>
                    <a:pt x="0" y="10"/>
                  </a:lnTo>
                  <a:lnTo>
                    <a:pt x="0" y="49"/>
                  </a:lnTo>
                  <a:lnTo>
                    <a:pt x="13" y="49"/>
                  </a:lnTo>
                  <a:lnTo>
                    <a:pt x="20" y="11"/>
                  </a:lnTo>
                  <a:lnTo>
                    <a:pt x="20"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0" name="Freeform 20">
              <a:extLst>
                <a:ext uri="{FF2B5EF4-FFF2-40B4-BE49-F238E27FC236}">
                  <a16:creationId xmlns:a16="http://schemas.microsoft.com/office/drawing/2014/main" id="{D8A4F710-C2D9-4242-B8B7-9411A2EB4243}"/>
                </a:ext>
              </a:extLst>
            </p:cNvPr>
            <p:cNvSpPr>
              <a:spLocks/>
            </p:cNvSpPr>
            <p:nvPr/>
          </p:nvSpPr>
          <p:spPr bwMode="auto">
            <a:xfrm>
              <a:off x="1419" y="1857"/>
              <a:ext cx="7" cy="49"/>
            </a:xfrm>
            <a:custGeom>
              <a:avLst/>
              <a:gdLst>
                <a:gd name="T0" fmla="*/ 4 w 7"/>
                <a:gd name="T1" fmla="*/ 0 h 49"/>
                <a:gd name="T2" fmla="*/ 4 w 7"/>
                <a:gd name="T3" fmla="*/ 11 h 49"/>
                <a:gd name="T4" fmla="*/ 0 w 7"/>
                <a:gd name="T5" fmla="*/ 49 h 49"/>
                <a:gd name="T6" fmla="*/ 7 w 7"/>
                <a:gd name="T7" fmla="*/ 11 h 49"/>
                <a:gd name="T8" fmla="*/ 7 w 7"/>
                <a:gd name="T9" fmla="*/ 0 h 49"/>
                <a:gd name="T10" fmla="*/ 4 w 7"/>
                <a:gd name="T11" fmla="*/ 0 h 49"/>
              </a:gdLst>
              <a:ahLst/>
              <a:cxnLst>
                <a:cxn ang="0">
                  <a:pos x="T0" y="T1"/>
                </a:cxn>
                <a:cxn ang="0">
                  <a:pos x="T2" y="T3"/>
                </a:cxn>
                <a:cxn ang="0">
                  <a:pos x="T4" y="T5"/>
                </a:cxn>
                <a:cxn ang="0">
                  <a:pos x="T6" y="T7"/>
                </a:cxn>
                <a:cxn ang="0">
                  <a:pos x="T8" y="T9"/>
                </a:cxn>
                <a:cxn ang="0">
                  <a:pos x="T10" y="T11"/>
                </a:cxn>
              </a:cxnLst>
              <a:rect l="0" t="0" r="r" b="b"/>
              <a:pathLst>
                <a:path w="7" h="49">
                  <a:moveTo>
                    <a:pt x="4" y="0"/>
                  </a:moveTo>
                  <a:lnTo>
                    <a:pt x="4" y="11"/>
                  </a:lnTo>
                  <a:lnTo>
                    <a:pt x="0" y="49"/>
                  </a:lnTo>
                  <a:lnTo>
                    <a:pt x="7" y="11"/>
                  </a:lnTo>
                  <a:lnTo>
                    <a:pt x="7"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1" name="Freeform 21">
              <a:extLst>
                <a:ext uri="{FF2B5EF4-FFF2-40B4-BE49-F238E27FC236}">
                  <a16:creationId xmlns:a16="http://schemas.microsoft.com/office/drawing/2014/main" id="{1682B561-BD8E-4BE8-AABB-03B7E00E975B}"/>
                </a:ext>
              </a:extLst>
            </p:cNvPr>
            <p:cNvSpPr>
              <a:spLocks/>
            </p:cNvSpPr>
            <p:nvPr/>
          </p:nvSpPr>
          <p:spPr bwMode="auto">
            <a:xfrm>
              <a:off x="1406" y="1857"/>
              <a:ext cx="4" cy="49"/>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2" name="Freeform 22">
              <a:extLst>
                <a:ext uri="{FF2B5EF4-FFF2-40B4-BE49-F238E27FC236}">
                  <a16:creationId xmlns:a16="http://schemas.microsoft.com/office/drawing/2014/main" id="{A948C2EA-949B-4D5B-89F0-9B1779301579}"/>
                </a:ext>
              </a:extLst>
            </p:cNvPr>
            <p:cNvSpPr>
              <a:spLocks/>
            </p:cNvSpPr>
            <p:nvPr/>
          </p:nvSpPr>
          <p:spPr bwMode="auto">
            <a:xfrm>
              <a:off x="1406" y="1896"/>
              <a:ext cx="22" cy="30"/>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3" name="Freeform 23">
              <a:extLst>
                <a:ext uri="{FF2B5EF4-FFF2-40B4-BE49-F238E27FC236}">
                  <a16:creationId xmlns:a16="http://schemas.microsoft.com/office/drawing/2014/main" id="{18F8A2AF-3865-4BF5-9D46-5C767DA830E8}"/>
                </a:ext>
              </a:extLst>
            </p:cNvPr>
            <p:cNvSpPr>
              <a:spLocks/>
            </p:cNvSpPr>
            <p:nvPr/>
          </p:nvSpPr>
          <p:spPr bwMode="auto">
            <a:xfrm>
              <a:off x="1406" y="1924"/>
              <a:ext cx="21" cy="3"/>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4" name="Freeform 24">
              <a:extLst>
                <a:ext uri="{FF2B5EF4-FFF2-40B4-BE49-F238E27FC236}">
                  <a16:creationId xmlns:a16="http://schemas.microsoft.com/office/drawing/2014/main" id="{4BFD723E-0629-4CA5-8B08-239468FFF11D}"/>
                </a:ext>
              </a:extLst>
            </p:cNvPr>
            <p:cNvSpPr>
              <a:spLocks/>
            </p:cNvSpPr>
            <p:nvPr/>
          </p:nvSpPr>
          <p:spPr bwMode="auto">
            <a:xfrm>
              <a:off x="1420" y="1910"/>
              <a:ext cx="7" cy="16"/>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5" name="Freeform 25">
              <a:extLst>
                <a:ext uri="{FF2B5EF4-FFF2-40B4-BE49-F238E27FC236}">
                  <a16:creationId xmlns:a16="http://schemas.microsoft.com/office/drawing/2014/main" id="{4B969441-D375-44A5-A4D1-B8D4C1B46F2F}"/>
                </a:ext>
              </a:extLst>
            </p:cNvPr>
            <p:cNvSpPr>
              <a:spLocks/>
            </p:cNvSpPr>
            <p:nvPr/>
          </p:nvSpPr>
          <p:spPr bwMode="auto">
            <a:xfrm>
              <a:off x="1441" y="1744"/>
              <a:ext cx="6" cy="1"/>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6" name="Freeform 26">
              <a:extLst>
                <a:ext uri="{FF2B5EF4-FFF2-40B4-BE49-F238E27FC236}">
                  <a16:creationId xmlns:a16="http://schemas.microsoft.com/office/drawing/2014/main" id="{E0D1AB29-4D2A-4A08-8BCB-10D480721FFF}"/>
                </a:ext>
              </a:extLst>
            </p:cNvPr>
            <p:cNvSpPr>
              <a:spLocks/>
            </p:cNvSpPr>
            <p:nvPr/>
          </p:nvSpPr>
          <p:spPr bwMode="auto">
            <a:xfrm>
              <a:off x="1433" y="172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7" name="Freeform 27">
              <a:extLst>
                <a:ext uri="{FF2B5EF4-FFF2-40B4-BE49-F238E27FC236}">
                  <a16:creationId xmlns:a16="http://schemas.microsoft.com/office/drawing/2014/main" id="{D062E35B-0D34-4213-816E-73FE4BDE260B}"/>
                </a:ext>
              </a:extLst>
            </p:cNvPr>
            <p:cNvSpPr>
              <a:spLocks/>
            </p:cNvSpPr>
            <p:nvPr/>
          </p:nvSpPr>
          <p:spPr bwMode="auto">
            <a:xfrm>
              <a:off x="1422" y="1724"/>
              <a:ext cx="31" cy="36"/>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8" name="Freeform 28">
              <a:extLst>
                <a:ext uri="{FF2B5EF4-FFF2-40B4-BE49-F238E27FC236}">
                  <a16:creationId xmlns:a16="http://schemas.microsoft.com/office/drawing/2014/main" id="{95C96F82-22D2-472B-845A-F0CBC0E12001}"/>
                </a:ext>
              </a:extLst>
            </p:cNvPr>
            <p:cNvSpPr>
              <a:spLocks/>
            </p:cNvSpPr>
            <p:nvPr/>
          </p:nvSpPr>
          <p:spPr bwMode="auto">
            <a:xfrm>
              <a:off x="1427" y="1754"/>
              <a:ext cx="11" cy="3"/>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9" name="Freeform 29">
              <a:extLst>
                <a:ext uri="{FF2B5EF4-FFF2-40B4-BE49-F238E27FC236}">
                  <a16:creationId xmlns:a16="http://schemas.microsoft.com/office/drawing/2014/main" id="{ABD37870-F281-4065-8662-8622E573B22C}"/>
                </a:ext>
              </a:extLst>
            </p:cNvPr>
            <p:cNvSpPr>
              <a:spLocks/>
            </p:cNvSpPr>
            <p:nvPr/>
          </p:nvSpPr>
          <p:spPr bwMode="auto">
            <a:xfrm>
              <a:off x="1444" y="1745"/>
              <a:ext cx="3" cy="3"/>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0" name="Freeform 30">
              <a:extLst>
                <a:ext uri="{FF2B5EF4-FFF2-40B4-BE49-F238E27FC236}">
                  <a16:creationId xmlns:a16="http://schemas.microsoft.com/office/drawing/2014/main" id="{28F31F26-6A8F-4784-9830-1AFC4714BD2F}"/>
                </a:ext>
              </a:extLst>
            </p:cNvPr>
            <p:cNvSpPr>
              <a:spLocks/>
            </p:cNvSpPr>
            <p:nvPr/>
          </p:nvSpPr>
          <p:spPr bwMode="auto">
            <a:xfrm>
              <a:off x="1446" y="1745"/>
              <a:ext cx="1" cy="2"/>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1" name="Freeform 31">
              <a:extLst>
                <a:ext uri="{FF2B5EF4-FFF2-40B4-BE49-F238E27FC236}">
                  <a16:creationId xmlns:a16="http://schemas.microsoft.com/office/drawing/2014/main" id="{429A10B7-52D4-4CE9-B25A-8EF80BE09FDA}"/>
                </a:ext>
              </a:extLst>
            </p:cNvPr>
            <p:cNvSpPr>
              <a:spLocks/>
            </p:cNvSpPr>
            <p:nvPr/>
          </p:nvSpPr>
          <p:spPr bwMode="auto">
            <a:xfrm>
              <a:off x="1444" y="1733"/>
              <a:ext cx="3" cy="2"/>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2" name="Freeform 32">
              <a:extLst>
                <a:ext uri="{FF2B5EF4-FFF2-40B4-BE49-F238E27FC236}">
                  <a16:creationId xmlns:a16="http://schemas.microsoft.com/office/drawing/2014/main" id="{0AF80EC2-7678-4B0E-A2A8-46189461E177}"/>
                </a:ext>
              </a:extLst>
            </p:cNvPr>
            <p:cNvSpPr>
              <a:spLocks/>
            </p:cNvSpPr>
            <p:nvPr/>
          </p:nvSpPr>
          <p:spPr bwMode="auto">
            <a:xfrm>
              <a:off x="1418" y="1754"/>
              <a:ext cx="22" cy="14"/>
            </a:xfrm>
            <a:custGeom>
              <a:avLst/>
              <a:gdLst>
                <a:gd name="T0" fmla="*/ 0 w 22"/>
                <a:gd name="T1" fmla="*/ 8 h 14"/>
                <a:gd name="T2" fmla="*/ 2 w 22"/>
                <a:gd name="T3" fmla="*/ 0 h 14"/>
                <a:gd name="T4" fmla="*/ 22 w 22"/>
                <a:gd name="T5" fmla="*/ 5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5"/>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3" name="Freeform 33">
              <a:extLst>
                <a:ext uri="{FF2B5EF4-FFF2-40B4-BE49-F238E27FC236}">
                  <a16:creationId xmlns:a16="http://schemas.microsoft.com/office/drawing/2014/main" id="{834AA982-A47F-4411-A213-2A62B7E42FE0}"/>
                </a:ext>
              </a:extLst>
            </p:cNvPr>
            <p:cNvSpPr>
              <a:spLocks/>
            </p:cNvSpPr>
            <p:nvPr/>
          </p:nvSpPr>
          <p:spPr bwMode="auto">
            <a:xfrm>
              <a:off x="1394" y="1757"/>
              <a:ext cx="65" cy="105"/>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4" name="Freeform 34">
              <a:extLst>
                <a:ext uri="{FF2B5EF4-FFF2-40B4-BE49-F238E27FC236}">
                  <a16:creationId xmlns:a16="http://schemas.microsoft.com/office/drawing/2014/main" id="{8E5E8F0D-A640-4FD4-B8A6-9F8DB25DA61A}"/>
                </a:ext>
              </a:extLst>
            </p:cNvPr>
            <p:cNvSpPr>
              <a:spLocks/>
            </p:cNvSpPr>
            <p:nvPr/>
          </p:nvSpPr>
          <p:spPr bwMode="auto">
            <a:xfrm>
              <a:off x="1394" y="1759"/>
              <a:ext cx="44" cy="101"/>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5" name="Freeform 35">
              <a:extLst>
                <a:ext uri="{FF2B5EF4-FFF2-40B4-BE49-F238E27FC236}">
                  <a16:creationId xmlns:a16="http://schemas.microsoft.com/office/drawing/2014/main" id="{9A312DFC-0F9D-41E7-BB57-E83CA99AB5AF}"/>
                </a:ext>
              </a:extLst>
            </p:cNvPr>
            <p:cNvSpPr>
              <a:spLocks/>
            </p:cNvSpPr>
            <p:nvPr/>
          </p:nvSpPr>
          <p:spPr bwMode="auto">
            <a:xfrm>
              <a:off x="1416" y="1803"/>
              <a:ext cx="55" cy="35"/>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6" name="Freeform 36">
              <a:extLst>
                <a:ext uri="{FF2B5EF4-FFF2-40B4-BE49-F238E27FC236}">
                  <a16:creationId xmlns:a16="http://schemas.microsoft.com/office/drawing/2014/main" id="{06AA598B-4E16-4DD9-9CB6-0870625C3C1B}"/>
                </a:ext>
              </a:extLst>
            </p:cNvPr>
            <p:cNvSpPr>
              <a:spLocks/>
            </p:cNvSpPr>
            <p:nvPr/>
          </p:nvSpPr>
          <p:spPr bwMode="auto">
            <a:xfrm>
              <a:off x="1460" y="1833"/>
              <a:ext cx="12" cy="13"/>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7" name="Freeform 37">
              <a:extLst>
                <a:ext uri="{FF2B5EF4-FFF2-40B4-BE49-F238E27FC236}">
                  <a16:creationId xmlns:a16="http://schemas.microsoft.com/office/drawing/2014/main" id="{321A0BEF-FA4E-402E-AD52-E18B3A574979}"/>
                </a:ext>
              </a:extLst>
            </p:cNvPr>
            <p:cNvSpPr>
              <a:spLocks/>
            </p:cNvSpPr>
            <p:nvPr/>
          </p:nvSpPr>
          <p:spPr bwMode="auto">
            <a:xfrm>
              <a:off x="1460" y="1830"/>
              <a:ext cx="10" cy="4"/>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8" name="Freeform 38">
              <a:extLst>
                <a:ext uri="{FF2B5EF4-FFF2-40B4-BE49-F238E27FC236}">
                  <a16:creationId xmlns:a16="http://schemas.microsoft.com/office/drawing/2014/main" id="{C6045924-B592-46B8-B6D0-5E13AAB5E310}"/>
                </a:ext>
              </a:extLst>
            </p:cNvPr>
            <p:cNvSpPr>
              <a:spLocks/>
            </p:cNvSpPr>
            <p:nvPr/>
          </p:nvSpPr>
          <p:spPr bwMode="auto">
            <a:xfrm>
              <a:off x="1418" y="1770"/>
              <a:ext cx="49" cy="73"/>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9" name="Freeform 39">
              <a:extLst>
                <a:ext uri="{FF2B5EF4-FFF2-40B4-BE49-F238E27FC236}">
                  <a16:creationId xmlns:a16="http://schemas.microsoft.com/office/drawing/2014/main" id="{0A4257B7-F52F-45CA-AC2F-076FB8BC6402}"/>
                </a:ext>
              </a:extLst>
            </p:cNvPr>
            <p:cNvSpPr>
              <a:spLocks/>
            </p:cNvSpPr>
            <p:nvPr/>
          </p:nvSpPr>
          <p:spPr bwMode="auto">
            <a:xfrm>
              <a:off x="1418" y="1772"/>
              <a:ext cx="44" cy="71"/>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0" name="Freeform 40">
              <a:extLst>
                <a:ext uri="{FF2B5EF4-FFF2-40B4-BE49-F238E27FC236}">
                  <a16:creationId xmlns:a16="http://schemas.microsoft.com/office/drawing/2014/main" id="{CD38284E-0F1E-4351-A421-1B4F638AF4B9}"/>
                </a:ext>
              </a:extLst>
            </p:cNvPr>
            <p:cNvSpPr>
              <a:spLocks/>
            </p:cNvSpPr>
            <p:nvPr/>
          </p:nvSpPr>
          <p:spPr bwMode="auto">
            <a:xfrm>
              <a:off x="1403" y="1706"/>
              <a:ext cx="46" cy="46"/>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1" name="Freeform 41">
              <a:extLst>
                <a:ext uri="{FF2B5EF4-FFF2-40B4-BE49-F238E27FC236}">
                  <a16:creationId xmlns:a16="http://schemas.microsoft.com/office/drawing/2014/main" id="{4F4F2809-30D0-4AAB-AFBC-8D7D95F77636}"/>
                </a:ext>
              </a:extLst>
            </p:cNvPr>
            <p:cNvSpPr>
              <a:spLocks/>
            </p:cNvSpPr>
            <p:nvPr/>
          </p:nvSpPr>
          <p:spPr bwMode="auto">
            <a:xfrm>
              <a:off x="1398" y="1698"/>
              <a:ext cx="52" cy="4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2" name="Freeform 42">
              <a:extLst>
                <a:ext uri="{FF2B5EF4-FFF2-40B4-BE49-F238E27FC236}">
                  <a16:creationId xmlns:a16="http://schemas.microsoft.com/office/drawing/2014/main" id="{96AC69A0-5D4B-4BAF-97C5-F9C5D9B47D7F}"/>
                </a:ext>
              </a:extLst>
            </p:cNvPr>
            <p:cNvSpPr>
              <a:spLocks/>
            </p:cNvSpPr>
            <p:nvPr/>
          </p:nvSpPr>
          <p:spPr bwMode="auto">
            <a:xfrm>
              <a:off x="1413" y="1698"/>
              <a:ext cx="37" cy="24"/>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3" name="Freeform 43">
              <a:extLst>
                <a:ext uri="{FF2B5EF4-FFF2-40B4-BE49-F238E27FC236}">
                  <a16:creationId xmlns:a16="http://schemas.microsoft.com/office/drawing/2014/main" id="{17AA08AA-8F21-4A03-971F-AEEA13FBC419}"/>
                </a:ext>
              </a:extLst>
            </p:cNvPr>
            <p:cNvSpPr>
              <a:spLocks/>
            </p:cNvSpPr>
            <p:nvPr/>
          </p:nvSpPr>
          <p:spPr bwMode="auto">
            <a:xfrm>
              <a:off x="1399" y="1704"/>
              <a:ext cx="18" cy="35"/>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4" name="Freeform 44">
              <a:extLst>
                <a:ext uri="{FF2B5EF4-FFF2-40B4-BE49-F238E27FC236}">
                  <a16:creationId xmlns:a16="http://schemas.microsoft.com/office/drawing/2014/main" id="{18747609-E35B-4A86-97F9-8F9DAA05B00C}"/>
                </a:ext>
              </a:extLst>
            </p:cNvPr>
            <p:cNvSpPr>
              <a:spLocks/>
            </p:cNvSpPr>
            <p:nvPr/>
          </p:nvSpPr>
          <p:spPr bwMode="auto">
            <a:xfrm>
              <a:off x="1399" y="1714"/>
              <a:ext cx="54" cy="25"/>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5" name="Freeform 45">
              <a:extLst>
                <a:ext uri="{FF2B5EF4-FFF2-40B4-BE49-F238E27FC236}">
                  <a16:creationId xmlns:a16="http://schemas.microsoft.com/office/drawing/2014/main" id="{A75493AF-9434-4D9B-AC89-DF189E0E010B}"/>
                </a:ext>
              </a:extLst>
            </p:cNvPr>
            <p:cNvSpPr>
              <a:spLocks noEditPoints="1"/>
            </p:cNvSpPr>
            <p:nvPr/>
          </p:nvSpPr>
          <p:spPr bwMode="auto">
            <a:xfrm>
              <a:off x="1291" y="1968"/>
              <a:ext cx="156" cy="190"/>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6" name="Freeform 46">
              <a:extLst>
                <a:ext uri="{FF2B5EF4-FFF2-40B4-BE49-F238E27FC236}">
                  <a16:creationId xmlns:a16="http://schemas.microsoft.com/office/drawing/2014/main" id="{5635773F-DB78-4B86-9F85-486144455574}"/>
                </a:ext>
              </a:extLst>
            </p:cNvPr>
            <p:cNvSpPr>
              <a:spLocks/>
            </p:cNvSpPr>
            <p:nvPr/>
          </p:nvSpPr>
          <p:spPr bwMode="auto">
            <a:xfrm>
              <a:off x="1260" y="2141"/>
              <a:ext cx="218" cy="71"/>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7" name="Freeform 47">
              <a:extLst>
                <a:ext uri="{FF2B5EF4-FFF2-40B4-BE49-F238E27FC236}">
                  <a16:creationId xmlns:a16="http://schemas.microsoft.com/office/drawing/2014/main" id="{68ED02C2-65F8-4B3B-97AB-2776EF5171EF}"/>
                </a:ext>
              </a:extLst>
            </p:cNvPr>
            <p:cNvSpPr>
              <a:spLocks/>
            </p:cNvSpPr>
            <p:nvPr/>
          </p:nvSpPr>
          <p:spPr bwMode="auto">
            <a:xfrm>
              <a:off x="1260" y="2153"/>
              <a:ext cx="206" cy="59"/>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8" name="Freeform 48">
              <a:extLst>
                <a:ext uri="{FF2B5EF4-FFF2-40B4-BE49-F238E27FC236}">
                  <a16:creationId xmlns:a16="http://schemas.microsoft.com/office/drawing/2014/main" id="{0CA58B5E-9DE8-4063-9127-1A029E8C42D7}"/>
                </a:ext>
              </a:extLst>
            </p:cNvPr>
            <p:cNvSpPr>
              <a:spLocks/>
            </p:cNvSpPr>
            <p:nvPr/>
          </p:nvSpPr>
          <p:spPr bwMode="auto">
            <a:xfrm>
              <a:off x="1260" y="2141"/>
              <a:ext cx="218" cy="71"/>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9" name="Oval 49">
              <a:extLst>
                <a:ext uri="{FF2B5EF4-FFF2-40B4-BE49-F238E27FC236}">
                  <a16:creationId xmlns:a16="http://schemas.microsoft.com/office/drawing/2014/main" id="{CFC6F016-27F5-463E-AC53-0539F467D355}"/>
                </a:ext>
              </a:extLst>
            </p:cNvPr>
            <p:cNvSpPr>
              <a:spLocks noChangeArrowheads="1"/>
            </p:cNvSpPr>
            <p:nvPr/>
          </p:nvSpPr>
          <p:spPr bwMode="auto">
            <a:xfrm>
              <a:off x="1280" y="2184"/>
              <a:ext cx="55" cy="5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0" name="Oval 50">
              <a:extLst>
                <a:ext uri="{FF2B5EF4-FFF2-40B4-BE49-F238E27FC236}">
                  <a16:creationId xmlns:a16="http://schemas.microsoft.com/office/drawing/2014/main" id="{D65F7B29-F3D9-47DC-97CC-21D417AC1C34}"/>
                </a:ext>
              </a:extLst>
            </p:cNvPr>
            <p:cNvSpPr>
              <a:spLocks noChangeArrowheads="1"/>
            </p:cNvSpPr>
            <p:nvPr/>
          </p:nvSpPr>
          <p:spPr bwMode="auto">
            <a:xfrm>
              <a:off x="1291" y="2196"/>
              <a:ext cx="32" cy="3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1" name="Freeform 51">
              <a:extLst>
                <a:ext uri="{FF2B5EF4-FFF2-40B4-BE49-F238E27FC236}">
                  <a16:creationId xmlns:a16="http://schemas.microsoft.com/office/drawing/2014/main" id="{7BEB6362-2037-4E87-AB09-6A070F8D3841}"/>
                </a:ext>
              </a:extLst>
            </p:cNvPr>
            <p:cNvSpPr>
              <a:spLocks/>
            </p:cNvSpPr>
            <p:nvPr/>
          </p:nvSpPr>
          <p:spPr bwMode="auto">
            <a:xfrm>
              <a:off x="1291" y="2200"/>
              <a:ext cx="27" cy="27"/>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2" name="Oval 52">
              <a:extLst>
                <a:ext uri="{FF2B5EF4-FFF2-40B4-BE49-F238E27FC236}">
                  <a16:creationId xmlns:a16="http://schemas.microsoft.com/office/drawing/2014/main" id="{FC25BCA1-D949-4C7D-9C47-12437260D0EE}"/>
                </a:ext>
              </a:extLst>
            </p:cNvPr>
            <p:cNvSpPr>
              <a:spLocks noChangeArrowheads="1"/>
            </p:cNvSpPr>
            <p:nvPr/>
          </p:nvSpPr>
          <p:spPr bwMode="auto">
            <a:xfrm>
              <a:off x="1403" y="2184"/>
              <a:ext cx="55" cy="5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3" name="Oval 53">
              <a:extLst>
                <a:ext uri="{FF2B5EF4-FFF2-40B4-BE49-F238E27FC236}">
                  <a16:creationId xmlns:a16="http://schemas.microsoft.com/office/drawing/2014/main" id="{31AE538A-4077-462F-942E-796DCB8F751C}"/>
                </a:ext>
              </a:extLst>
            </p:cNvPr>
            <p:cNvSpPr>
              <a:spLocks noChangeArrowheads="1"/>
            </p:cNvSpPr>
            <p:nvPr/>
          </p:nvSpPr>
          <p:spPr bwMode="auto">
            <a:xfrm>
              <a:off x="1414" y="2196"/>
              <a:ext cx="32" cy="3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4" name="Freeform 54">
              <a:extLst>
                <a:ext uri="{FF2B5EF4-FFF2-40B4-BE49-F238E27FC236}">
                  <a16:creationId xmlns:a16="http://schemas.microsoft.com/office/drawing/2014/main" id="{C6441538-748A-43C7-A085-607C929DBF4B}"/>
                </a:ext>
              </a:extLst>
            </p:cNvPr>
            <p:cNvSpPr>
              <a:spLocks/>
            </p:cNvSpPr>
            <p:nvPr/>
          </p:nvSpPr>
          <p:spPr bwMode="auto">
            <a:xfrm>
              <a:off x="1414" y="2200"/>
              <a:ext cx="27" cy="27"/>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5" name="Freeform 55">
              <a:extLst>
                <a:ext uri="{FF2B5EF4-FFF2-40B4-BE49-F238E27FC236}">
                  <a16:creationId xmlns:a16="http://schemas.microsoft.com/office/drawing/2014/main" id="{E1931521-7D18-45A3-A2EC-E89CEB867788}"/>
                </a:ext>
              </a:extLst>
            </p:cNvPr>
            <p:cNvSpPr>
              <a:spLocks noEditPoints="1"/>
            </p:cNvSpPr>
            <p:nvPr/>
          </p:nvSpPr>
          <p:spPr bwMode="auto">
            <a:xfrm>
              <a:off x="1253" y="1839"/>
              <a:ext cx="232" cy="141"/>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6" name="Freeform 56">
              <a:extLst>
                <a:ext uri="{FF2B5EF4-FFF2-40B4-BE49-F238E27FC236}">
                  <a16:creationId xmlns:a16="http://schemas.microsoft.com/office/drawing/2014/main" id="{5DAF59AF-57EA-43EE-863A-EF625B3A74F8}"/>
                </a:ext>
              </a:extLst>
            </p:cNvPr>
            <p:cNvSpPr>
              <a:spLocks/>
            </p:cNvSpPr>
            <p:nvPr/>
          </p:nvSpPr>
          <p:spPr bwMode="auto">
            <a:xfrm>
              <a:off x="1260" y="1940"/>
              <a:ext cx="206" cy="4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7" name="Freeform 57">
              <a:extLst>
                <a:ext uri="{FF2B5EF4-FFF2-40B4-BE49-F238E27FC236}">
                  <a16:creationId xmlns:a16="http://schemas.microsoft.com/office/drawing/2014/main" id="{445D7A4A-C2C3-43A0-BD57-CAC4B7D53091}"/>
                </a:ext>
              </a:extLst>
            </p:cNvPr>
            <p:cNvSpPr>
              <a:spLocks/>
            </p:cNvSpPr>
            <p:nvPr/>
          </p:nvSpPr>
          <p:spPr bwMode="auto">
            <a:xfrm>
              <a:off x="1260" y="1927"/>
              <a:ext cx="218" cy="53"/>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8" name="Freeform 58">
              <a:extLst>
                <a:ext uri="{FF2B5EF4-FFF2-40B4-BE49-F238E27FC236}">
                  <a16:creationId xmlns:a16="http://schemas.microsoft.com/office/drawing/2014/main" id="{3D42EB7E-5CE6-4E9F-90EA-6E56D11DBAA4}"/>
                </a:ext>
              </a:extLst>
            </p:cNvPr>
            <p:cNvSpPr>
              <a:spLocks/>
            </p:cNvSpPr>
            <p:nvPr/>
          </p:nvSpPr>
          <p:spPr bwMode="auto">
            <a:xfrm>
              <a:off x="2614" y="1847"/>
              <a:ext cx="39" cy="196"/>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9" name="Freeform 59">
              <a:extLst>
                <a:ext uri="{FF2B5EF4-FFF2-40B4-BE49-F238E27FC236}">
                  <a16:creationId xmlns:a16="http://schemas.microsoft.com/office/drawing/2014/main" id="{D6D23A0D-D845-4918-A996-846DD236489A}"/>
                </a:ext>
              </a:extLst>
            </p:cNvPr>
            <p:cNvSpPr>
              <a:spLocks/>
            </p:cNvSpPr>
            <p:nvPr/>
          </p:nvSpPr>
          <p:spPr bwMode="auto">
            <a:xfrm>
              <a:off x="2636" y="1847"/>
              <a:ext cx="17" cy="196"/>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0" name="Freeform 60">
              <a:extLst>
                <a:ext uri="{FF2B5EF4-FFF2-40B4-BE49-F238E27FC236}">
                  <a16:creationId xmlns:a16="http://schemas.microsoft.com/office/drawing/2014/main" id="{3A2781C5-3439-4412-AEE5-EF98F9FD814A}"/>
                </a:ext>
              </a:extLst>
            </p:cNvPr>
            <p:cNvSpPr>
              <a:spLocks/>
            </p:cNvSpPr>
            <p:nvPr/>
          </p:nvSpPr>
          <p:spPr bwMode="auto">
            <a:xfrm>
              <a:off x="2614" y="1847"/>
              <a:ext cx="16" cy="196"/>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1" name="Freeform 61">
              <a:extLst>
                <a:ext uri="{FF2B5EF4-FFF2-40B4-BE49-F238E27FC236}">
                  <a16:creationId xmlns:a16="http://schemas.microsoft.com/office/drawing/2014/main" id="{20BFB615-CFA5-400A-B562-68498981A2CA}"/>
                </a:ext>
              </a:extLst>
            </p:cNvPr>
            <p:cNvSpPr>
              <a:spLocks/>
            </p:cNvSpPr>
            <p:nvPr/>
          </p:nvSpPr>
          <p:spPr bwMode="auto">
            <a:xfrm>
              <a:off x="2158" y="1376"/>
              <a:ext cx="153" cy="151"/>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2" name="Freeform 62">
              <a:extLst>
                <a:ext uri="{FF2B5EF4-FFF2-40B4-BE49-F238E27FC236}">
                  <a16:creationId xmlns:a16="http://schemas.microsoft.com/office/drawing/2014/main" id="{BA36CD16-8895-4590-823C-B813A3147F6A}"/>
                </a:ext>
              </a:extLst>
            </p:cNvPr>
            <p:cNvSpPr>
              <a:spLocks/>
            </p:cNvSpPr>
            <p:nvPr/>
          </p:nvSpPr>
          <p:spPr bwMode="auto">
            <a:xfrm>
              <a:off x="1838" y="1057"/>
              <a:ext cx="365" cy="363"/>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3" name="Freeform 63">
              <a:extLst>
                <a:ext uri="{FF2B5EF4-FFF2-40B4-BE49-F238E27FC236}">
                  <a16:creationId xmlns:a16="http://schemas.microsoft.com/office/drawing/2014/main" id="{531B8F8D-7811-4E79-A58F-2D2726EEAC6B}"/>
                </a:ext>
              </a:extLst>
            </p:cNvPr>
            <p:cNvSpPr>
              <a:spLocks/>
            </p:cNvSpPr>
            <p:nvPr/>
          </p:nvSpPr>
          <p:spPr bwMode="auto">
            <a:xfrm>
              <a:off x="2232" y="1449"/>
              <a:ext cx="672" cy="667"/>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4" name="Freeform 64">
              <a:extLst>
                <a:ext uri="{FF2B5EF4-FFF2-40B4-BE49-F238E27FC236}">
                  <a16:creationId xmlns:a16="http://schemas.microsoft.com/office/drawing/2014/main" id="{4C4F8FAB-20F1-4785-8080-E62D54EA9EEC}"/>
                </a:ext>
              </a:extLst>
            </p:cNvPr>
            <p:cNvSpPr>
              <a:spLocks/>
            </p:cNvSpPr>
            <p:nvPr/>
          </p:nvSpPr>
          <p:spPr bwMode="auto">
            <a:xfrm>
              <a:off x="2150" y="1368"/>
              <a:ext cx="69" cy="67"/>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5" name="Freeform 65">
              <a:extLst>
                <a:ext uri="{FF2B5EF4-FFF2-40B4-BE49-F238E27FC236}">
                  <a16:creationId xmlns:a16="http://schemas.microsoft.com/office/drawing/2014/main" id="{2F1F356E-786F-41A9-BACF-F6643BC4244A}"/>
                </a:ext>
              </a:extLst>
            </p:cNvPr>
            <p:cNvSpPr>
              <a:spLocks/>
            </p:cNvSpPr>
            <p:nvPr/>
          </p:nvSpPr>
          <p:spPr bwMode="auto">
            <a:xfrm>
              <a:off x="1980" y="1199"/>
              <a:ext cx="51" cy="49"/>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6" name="Freeform 66">
              <a:extLst>
                <a:ext uri="{FF2B5EF4-FFF2-40B4-BE49-F238E27FC236}">
                  <a16:creationId xmlns:a16="http://schemas.microsoft.com/office/drawing/2014/main" id="{3C334054-8D35-40C5-99E5-74D51E658791}"/>
                </a:ext>
              </a:extLst>
            </p:cNvPr>
            <p:cNvSpPr>
              <a:spLocks/>
            </p:cNvSpPr>
            <p:nvPr/>
          </p:nvSpPr>
          <p:spPr bwMode="auto">
            <a:xfrm>
              <a:off x="2221" y="1438"/>
              <a:ext cx="97" cy="95"/>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8" name="Freeform 67">
              <a:extLst>
                <a:ext uri="{FF2B5EF4-FFF2-40B4-BE49-F238E27FC236}">
                  <a16:creationId xmlns:a16="http://schemas.microsoft.com/office/drawing/2014/main" id="{FB0990F4-3514-441D-AD71-1CBB9622F09A}"/>
                </a:ext>
              </a:extLst>
            </p:cNvPr>
            <p:cNvSpPr>
              <a:spLocks/>
            </p:cNvSpPr>
            <p:nvPr/>
          </p:nvSpPr>
          <p:spPr bwMode="auto">
            <a:xfrm>
              <a:off x="2285" y="1454"/>
              <a:ext cx="619" cy="595"/>
            </a:xfrm>
            <a:custGeom>
              <a:avLst/>
              <a:gdLst>
                <a:gd name="T0" fmla="*/ 619 w 619"/>
                <a:gd name="T1" fmla="*/ 589 h 595"/>
                <a:gd name="T2" fmla="*/ 613 w 619"/>
                <a:gd name="T3" fmla="*/ 595 h 595"/>
                <a:gd name="T4" fmla="*/ 0 w 619"/>
                <a:gd name="T5" fmla="*/ 26 h 595"/>
                <a:gd name="T6" fmla="*/ 26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6"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9" name="Freeform 68">
              <a:extLst>
                <a:ext uri="{FF2B5EF4-FFF2-40B4-BE49-F238E27FC236}">
                  <a16:creationId xmlns:a16="http://schemas.microsoft.com/office/drawing/2014/main" id="{028A4965-5A5C-408E-B0D8-ED9E0C28DC7B}"/>
                </a:ext>
              </a:extLst>
            </p:cNvPr>
            <p:cNvSpPr>
              <a:spLocks/>
            </p:cNvSpPr>
            <p:nvPr/>
          </p:nvSpPr>
          <p:spPr bwMode="auto">
            <a:xfrm>
              <a:off x="2237" y="1501"/>
              <a:ext cx="598" cy="615"/>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0" name="Freeform 69">
              <a:extLst>
                <a:ext uri="{FF2B5EF4-FFF2-40B4-BE49-F238E27FC236}">
                  <a16:creationId xmlns:a16="http://schemas.microsoft.com/office/drawing/2014/main" id="{87736329-A9A0-4ECD-B640-54DE09526980}"/>
                </a:ext>
              </a:extLst>
            </p:cNvPr>
            <p:cNvSpPr>
              <a:spLocks/>
            </p:cNvSpPr>
            <p:nvPr/>
          </p:nvSpPr>
          <p:spPr bwMode="auto">
            <a:xfrm>
              <a:off x="2503" y="2043"/>
              <a:ext cx="419" cy="59"/>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1" name="Oval 70">
              <a:extLst>
                <a:ext uri="{FF2B5EF4-FFF2-40B4-BE49-F238E27FC236}">
                  <a16:creationId xmlns:a16="http://schemas.microsoft.com/office/drawing/2014/main" id="{5E81745C-EF32-4604-B3D1-7775475DFD96}"/>
                </a:ext>
              </a:extLst>
            </p:cNvPr>
            <p:cNvSpPr>
              <a:spLocks noChangeArrowheads="1"/>
            </p:cNvSpPr>
            <p:nvPr/>
          </p:nvSpPr>
          <p:spPr bwMode="auto">
            <a:xfrm>
              <a:off x="2311" y="2120"/>
              <a:ext cx="121"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2" name="Oval 71">
              <a:extLst>
                <a:ext uri="{FF2B5EF4-FFF2-40B4-BE49-F238E27FC236}">
                  <a16:creationId xmlns:a16="http://schemas.microsoft.com/office/drawing/2014/main" id="{FE67F829-803C-4E50-AAA8-24F1F52CEE97}"/>
                </a:ext>
              </a:extLst>
            </p:cNvPr>
            <p:cNvSpPr>
              <a:spLocks noChangeArrowheads="1"/>
            </p:cNvSpPr>
            <p:nvPr/>
          </p:nvSpPr>
          <p:spPr bwMode="auto">
            <a:xfrm>
              <a:off x="2553" y="2120"/>
              <a:ext cx="120"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3" name="Oval 72">
              <a:extLst>
                <a:ext uri="{FF2B5EF4-FFF2-40B4-BE49-F238E27FC236}">
                  <a16:creationId xmlns:a16="http://schemas.microsoft.com/office/drawing/2014/main" id="{BD0886A4-5F1B-467E-ACA6-BF23443D1542}"/>
                </a:ext>
              </a:extLst>
            </p:cNvPr>
            <p:cNvSpPr>
              <a:spLocks noChangeArrowheads="1"/>
            </p:cNvSpPr>
            <p:nvPr/>
          </p:nvSpPr>
          <p:spPr bwMode="auto">
            <a:xfrm>
              <a:off x="2736" y="2120"/>
              <a:ext cx="120"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4" name="Freeform 73">
              <a:extLst>
                <a:ext uri="{FF2B5EF4-FFF2-40B4-BE49-F238E27FC236}">
                  <a16:creationId xmlns:a16="http://schemas.microsoft.com/office/drawing/2014/main" id="{E6A40E47-59B7-4075-A092-DBC642544F89}"/>
                </a:ext>
              </a:extLst>
            </p:cNvPr>
            <p:cNvSpPr>
              <a:spLocks/>
            </p:cNvSpPr>
            <p:nvPr/>
          </p:nvSpPr>
          <p:spPr bwMode="auto">
            <a:xfrm>
              <a:off x="2226" y="1924"/>
              <a:ext cx="215" cy="256"/>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5" name="Freeform 74">
              <a:extLst>
                <a:ext uri="{FF2B5EF4-FFF2-40B4-BE49-F238E27FC236}">
                  <a16:creationId xmlns:a16="http://schemas.microsoft.com/office/drawing/2014/main" id="{654F8CA3-0D99-4FA6-B7D1-FEEC2AD03585}"/>
                </a:ext>
              </a:extLst>
            </p:cNvPr>
            <p:cNvSpPr>
              <a:spLocks/>
            </p:cNvSpPr>
            <p:nvPr/>
          </p:nvSpPr>
          <p:spPr bwMode="auto">
            <a:xfrm>
              <a:off x="2573" y="2102"/>
              <a:ext cx="2" cy="1"/>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6" name="Freeform 75">
              <a:extLst>
                <a:ext uri="{FF2B5EF4-FFF2-40B4-BE49-F238E27FC236}">
                  <a16:creationId xmlns:a16="http://schemas.microsoft.com/office/drawing/2014/main" id="{19AFF587-9629-4929-8D77-E7D1EF6153C3}"/>
                </a:ext>
              </a:extLst>
            </p:cNvPr>
            <p:cNvSpPr>
              <a:spLocks/>
            </p:cNvSpPr>
            <p:nvPr/>
          </p:nvSpPr>
          <p:spPr bwMode="auto">
            <a:xfrm>
              <a:off x="2438" y="2102"/>
              <a:ext cx="2" cy="1"/>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7" name="Freeform 76">
              <a:extLst>
                <a:ext uri="{FF2B5EF4-FFF2-40B4-BE49-F238E27FC236}">
                  <a16:creationId xmlns:a16="http://schemas.microsoft.com/office/drawing/2014/main" id="{0F8682EC-2B91-44D2-81CC-7BB4BD5D42CC}"/>
                </a:ext>
              </a:extLst>
            </p:cNvPr>
            <p:cNvSpPr>
              <a:spLocks/>
            </p:cNvSpPr>
            <p:nvPr/>
          </p:nvSpPr>
          <p:spPr bwMode="auto">
            <a:xfrm>
              <a:off x="2226" y="1924"/>
              <a:ext cx="80" cy="256"/>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8" name="Rectangle 77">
              <a:extLst>
                <a:ext uri="{FF2B5EF4-FFF2-40B4-BE49-F238E27FC236}">
                  <a16:creationId xmlns:a16="http://schemas.microsoft.com/office/drawing/2014/main" id="{9658E4BA-6686-49AB-98C6-3EB7007B77A0}"/>
                </a:ext>
              </a:extLst>
            </p:cNvPr>
            <p:cNvSpPr>
              <a:spLocks noChangeArrowheads="1"/>
            </p:cNvSpPr>
            <p:nvPr/>
          </p:nvSpPr>
          <p:spPr bwMode="auto">
            <a:xfrm>
              <a:off x="1847" y="1097"/>
              <a:ext cx="14" cy="4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9" name="Freeform 78">
              <a:extLst>
                <a:ext uri="{FF2B5EF4-FFF2-40B4-BE49-F238E27FC236}">
                  <a16:creationId xmlns:a16="http://schemas.microsoft.com/office/drawing/2014/main" id="{BE8E578E-33C8-401B-BE7A-C22ACDD3C54A}"/>
                </a:ext>
              </a:extLst>
            </p:cNvPr>
            <p:cNvSpPr>
              <a:spLocks/>
            </p:cNvSpPr>
            <p:nvPr/>
          </p:nvSpPr>
          <p:spPr bwMode="auto">
            <a:xfrm>
              <a:off x="2363" y="1924"/>
              <a:ext cx="571" cy="256"/>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0" name="Freeform 79">
              <a:extLst>
                <a:ext uri="{FF2B5EF4-FFF2-40B4-BE49-F238E27FC236}">
                  <a16:creationId xmlns:a16="http://schemas.microsoft.com/office/drawing/2014/main" id="{A48A804C-D1D3-44A3-871C-A1BEACA96DB5}"/>
                </a:ext>
              </a:extLst>
            </p:cNvPr>
            <p:cNvSpPr>
              <a:spLocks/>
            </p:cNvSpPr>
            <p:nvPr/>
          </p:nvSpPr>
          <p:spPr bwMode="auto">
            <a:xfrm>
              <a:off x="2363" y="1924"/>
              <a:ext cx="189" cy="256"/>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1" name="Freeform 80">
              <a:extLst>
                <a:ext uri="{FF2B5EF4-FFF2-40B4-BE49-F238E27FC236}">
                  <a16:creationId xmlns:a16="http://schemas.microsoft.com/office/drawing/2014/main" id="{8697F989-B600-4006-8642-36A906110D07}"/>
                </a:ext>
              </a:extLst>
            </p:cNvPr>
            <p:cNvSpPr>
              <a:spLocks/>
            </p:cNvSpPr>
            <p:nvPr/>
          </p:nvSpPr>
          <p:spPr bwMode="auto">
            <a:xfrm>
              <a:off x="2376" y="216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2" name="Freeform 81">
              <a:extLst>
                <a:ext uri="{FF2B5EF4-FFF2-40B4-BE49-F238E27FC236}">
                  <a16:creationId xmlns:a16="http://schemas.microsoft.com/office/drawing/2014/main" id="{9704A8BE-5D74-4581-8F0A-BCA362838779}"/>
                </a:ext>
              </a:extLst>
            </p:cNvPr>
            <p:cNvSpPr>
              <a:spLocks/>
            </p:cNvSpPr>
            <p:nvPr/>
          </p:nvSpPr>
          <p:spPr bwMode="auto">
            <a:xfrm>
              <a:off x="2376" y="2170"/>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3" name="Freeform 82">
              <a:extLst>
                <a:ext uri="{FF2B5EF4-FFF2-40B4-BE49-F238E27FC236}">
                  <a16:creationId xmlns:a16="http://schemas.microsoft.com/office/drawing/2014/main" id="{F2CE9E9F-0E90-47F3-A04A-6ECBCAC24477}"/>
                </a:ext>
              </a:extLst>
            </p:cNvPr>
            <p:cNvSpPr>
              <a:spLocks/>
            </p:cNvSpPr>
            <p:nvPr/>
          </p:nvSpPr>
          <p:spPr bwMode="auto">
            <a:xfrm>
              <a:off x="2376" y="217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4" name="Freeform 83">
              <a:extLst>
                <a:ext uri="{FF2B5EF4-FFF2-40B4-BE49-F238E27FC236}">
                  <a16:creationId xmlns:a16="http://schemas.microsoft.com/office/drawing/2014/main" id="{F77ACC6F-51A2-4EE5-871A-8EDD60DDA7CE}"/>
                </a:ext>
              </a:extLst>
            </p:cNvPr>
            <p:cNvSpPr>
              <a:spLocks/>
            </p:cNvSpPr>
            <p:nvPr/>
          </p:nvSpPr>
          <p:spPr bwMode="auto">
            <a:xfrm>
              <a:off x="2388" y="2102"/>
              <a:ext cx="546" cy="78"/>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5" name="Freeform 84">
              <a:extLst>
                <a:ext uri="{FF2B5EF4-FFF2-40B4-BE49-F238E27FC236}">
                  <a16:creationId xmlns:a16="http://schemas.microsoft.com/office/drawing/2014/main" id="{352E4993-E4DA-42A5-94FD-75A6FA2167C5}"/>
                </a:ext>
              </a:extLst>
            </p:cNvPr>
            <p:cNvSpPr>
              <a:spLocks/>
            </p:cNvSpPr>
            <p:nvPr/>
          </p:nvSpPr>
          <p:spPr bwMode="auto">
            <a:xfrm>
              <a:off x="2400" y="1952"/>
              <a:ext cx="128" cy="150"/>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6" name="Freeform 85">
              <a:extLst>
                <a:ext uri="{FF2B5EF4-FFF2-40B4-BE49-F238E27FC236}">
                  <a16:creationId xmlns:a16="http://schemas.microsoft.com/office/drawing/2014/main" id="{0DDA0376-104E-4F31-8462-9081B2DAE6E8}"/>
                </a:ext>
              </a:extLst>
            </p:cNvPr>
            <p:cNvSpPr>
              <a:spLocks/>
            </p:cNvSpPr>
            <p:nvPr/>
          </p:nvSpPr>
          <p:spPr bwMode="auto">
            <a:xfrm>
              <a:off x="2400" y="1952"/>
              <a:ext cx="128" cy="150"/>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7" name="Oval 86">
              <a:extLst>
                <a:ext uri="{FF2B5EF4-FFF2-40B4-BE49-F238E27FC236}">
                  <a16:creationId xmlns:a16="http://schemas.microsoft.com/office/drawing/2014/main" id="{48EB23B8-83A9-48BC-9EEA-15C7CD80489F}"/>
                </a:ext>
              </a:extLst>
            </p:cNvPr>
            <p:cNvSpPr>
              <a:spLocks noChangeArrowheads="1"/>
            </p:cNvSpPr>
            <p:nvPr/>
          </p:nvSpPr>
          <p:spPr bwMode="auto">
            <a:xfrm>
              <a:off x="2404" y="2120"/>
              <a:ext cx="119"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8" name="Oval 87">
              <a:extLst>
                <a:ext uri="{FF2B5EF4-FFF2-40B4-BE49-F238E27FC236}">
                  <a16:creationId xmlns:a16="http://schemas.microsoft.com/office/drawing/2014/main" id="{2D903249-2856-4C64-A231-BF95C5E51D37}"/>
                </a:ext>
              </a:extLst>
            </p:cNvPr>
            <p:cNvSpPr>
              <a:spLocks noChangeArrowheads="1"/>
            </p:cNvSpPr>
            <p:nvPr/>
          </p:nvSpPr>
          <p:spPr bwMode="auto">
            <a:xfrm>
              <a:off x="2432" y="2147"/>
              <a:ext cx="63" cy="6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9" name="Oval 88">
              <a:extLst>
                <a:ext uri="{FF2B5EF4-FFF2-40B4-BE49-F238E27FC236}">
                  <a16:creationId xmlns:a16="http://schemas.microsoft.com/office/drawing/2014/main" id="{A7FD1AFD-6373-4ABB-A129-C6947A9B7010}"/>
                </a:ext>
              </a:extLst>
            </p:cNvPr>
            <p:cNvSpPr>
              <a:spLocks noChangeArrowheads="1"/>
            </p:cNvSpPr>
            <p:nvPr/>
          </p:nvSpPr>
          <p:spPr bwMode="auto">
            <a:xfrm>
              <a:off x="2771" y="2120"/>
              <a:ext cx="121"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0" name="Oval 89">
              <a:extLst>
                <a:ext uri="{FF2B5EF4-FFF2-40B4-BE49-F238E27FC236}">
                  <a16:creationId xmlns:a16="http://schemas.microsoft.com/office/drawing/2014/main" id="{07602A7C-C440-4DE2-A510-4D50BACA334D}"/>
                </a:ext>
              </a:extLst>
            </p:cNvPr>
            <p:cNvSpPr>
              <a:spLocks noChangeArrowheads="1"/>
            </p:cNvSpPr>
            <p:nvPr/>
          </p:nvSpPr>
          <p:spPr bwMode="auto">
            <a:xfrm>
              <a:off x="2644" y="2120"/>
              <a:ext cx="120"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1" name="Freeform 90">
              <a:extLst>
                <a:ext uri="{FF2B5EF4-FFF2-40B4-BE49-F238E27FC236}">
                  <a16:creationId xmlns:a16="http://schemas.microsoft.com/office/drawing/2014/main" id="{83035263-2AF8-4607-8AF2-DE601FEAC572}"/>
                </a:ext>
              </a:extLst>
            </p:cNvPr>
            <p:cNvSpPr>
              <a:spLocks/>
            </p:cNvSpPr>
            <p:nvPr/>
          </p:nvSpPr>
          <p:spPr bwMode="auto">
            <a:xfrm>
              <a:off x="2432" y="2157"/>
              <a:ext cx="54" cy="55"/>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2" name="Freeform 91">
              <a:extLst>
                <a:ext uri="{FF2B5EF4-FFF2-40B4-BE49-F238E27FC236}">
                  <a16:creationId xmlns:a16="http://schemas.microsoft.com/office/drawing/2014/main" id="{CD2CEF27-64C5-4276-9464-96B94C92F709}"/>
                </a:ext>
              </a:extLst>
            </p:cNvPr>
            <p:cNvSpPr>
              <a:spLocks/>
            </p:cNvSpPr>
            <p:nvPr/>
          </p:nvSpPr>
          <p:spPr bwMode="auto">
            <a:xfrm>
              <a:off x="2267" y="2124"/>
              <a:ext cx="76" cy="10"/>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3" name="Freeform 92">
              <a:extLst>
                <a:ext uri="{FF2B5EF4-FFF2-40B4-BE49-F238E27FC236}">
                  <a16:creationId xmlns:a16="http://schemas.microsoft.com/office/drawing/2014/main" id="{1A300CE3-C8EB-4DD7-8F81-99B1FB8FBC5B}"/>
                </a:ext>
              </a:extLst>
            </p:cNvPr>
            <p:cNvSpPr>
              <a:spLocks/>
            </p:cNvSpPr>
            <p:nvPr/>
          </p:nvSpPr>
          <p:spPr bwMode="auto">
            <a:xfrm>
              <a:off x="2267" y="2147"/>
              <a:ext cx="76" cy="11"/>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4" name="Freeform 93">
              <a:extLst>
                <a:ext uri="{FF2B5EF4-FFF2-40B4-BE49-F238E27FC236}">
                  <a16:creationId xmlns:a16="http://schemas.microsoft.com/office/drawing/2014/main" id="{8220F3D9-8CE9-4FED-A340-3FB435D1FCA8}"/>
                </a:ext>
              </a:extLst>
            </p:cNvPr>
            <p:cNvSpPr>
              <a:spLocks/>
            </p:cNvSpPr>
            <p:nvPr/>
          </p:nvSpPr>
          <p:spPr bwMode="auto">
            <a:xfrm>
              <a:off x="2247" y="1952"/>
              <a:ext cx="143" cy="151"/>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5" name="Freeform 94">
              <a:extLst>
                <a:ext uri="{FF2B5EF4-FFF2-40B4-BE49-F238E27FC236}">
                  <a16:creationId xmlns:a16="http://schemas.microsoft.com/office/drawing/2014/main" id="{AAAFF239-7701-4A7D-8948-57B2AC85E97D}"/>
                </a:ext>
              </a:extLst>
            </p:cNvPr>
            <p:cNvSpPr>
              <a:spLocks/>
            </p:cNvSpPr>
            <p:nvPr/>
          </p:nvSpPr>
          <p:spPr bwMode="auto">
            <a:xfrm>
              <a:off x="2247" y="1952"/>
              <a:ext cx="117" cy="151"/>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6" name="Freeform 95">
              <a:extLst>
                <a:ext uri="{FF2B5EF4-FFF2-40B4-BE49-F238E27FC236}">
                  <a16:creationId xmlns:a16="http://schemas.microsoft.com/office/drawing/2014/main" id="{22E4BCD0-68AA-425E-B322-62483724B346}"/>
                </a:ext>
              </a:extLst>
            </p:cNvPr>
            <p:cNvSpPr>
              <a:spLocks noEditPoints="1"/>
            </p:cNvSpPr>
            <p:nvPr/>
          </p:nvSpPr>
          <p:spPr bwMode="auto">
            <a:xfrm>
              <a:off x="1647" y="1580"/>
              <a:ext cx="177" cy="176"/>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7" name="Freeform 96">
              <a:extLst>
                <a:ext uri="{FF2B5EF4-FFF2-40B4-BE49-F238E27FC236}">
                  <a16:creationId xmlns:a16="http://schemas.microsoft.com/office/drawing/2014/main" id="{095542C8-5472-4A73-B3CE-B292D1090909}"/>
                </a:ext>
              </a:extLst>
            </p:cNvPr>
            <p:cNvSpPr>
              <a:spLocks noEditPoints="1"/>
            </p:cNvSpPr>
            <p:nvPr/>
          </p:nvSpPr>
          <p:spPr bwMode="auto">
            <a:xfrm>
              <a:off x="1554" y="1723"/>
              <a:ext cx="160" cy="16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8" name="Freeform 97">
              <a:extLst>
                <a:ext uri="{FF2B5EF4-FFF2-40B4-BE49-F238E27FC236}">
                  <a16:creationId xmlns:a16="http://schemas.microsoft.com/office/drawing/2014/main" id="{E86DBF74-E3D1-439A-B690-AEBE6F9E128D}"/>
                </a:ext>
              </a:extLst>
            </p:cNvPr>
            <p:cNvSpPr>
              <a:spLocks noEditPoints="1"/>
            </p:cNvSpPr>
            <p:nvPr/>
          </p:nvSpPr>
          <p:spPr bwMode="auto">
            <a:xfrm>
              <a:off x="1778" y="1677"/>
              <a:ext cx="226" cy="224"/>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9" name="Freeform 98">
              <a:extLst>
                <a:ext uri="{FF2B5EF4-FFF2-40B4-BE49-F238E27FC236}">
                  <a16:creationId xmlns:a16="http://schemas.microsoft.com/office/drawing/2014/main" id="{D9F24753-7122-44EF-A034-C98E3D4EF9C4}"/>
                </a:ext>
              </a:extLst>
            </p:cNvPr>
            <p:cNvSpPr>
              <a:spLocks noEditPoints="1"/>
            </p:cNvSpPr>
            <p:nvPr/>
          </p:nvSpPr>
          <p:spPr bwMode="auto">
            <a:xfrm>
              <a:off x="2001" y="1682"/>
              <a:ext cx="143" cy="144"/>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0" name="Freeform 99">
              <a:extLst>
                <a:ext uri="{FF2B5EF4-FFF2-40B4-BE49-F238E27FC236}">
                  <a16:creationId xmlns:a16="http://schemas.microsoft.com/office/drawing/2014/main" id="{B5CAD8AD-461E-432C-ACA1-AD2E90ECCFC2}"/>
                </a:ext>
              </a:extLst>
            </p:cNvPr>
            <p:cNvSpPr>
              <a:spLocks/>
            </p:cNvSpPr>
            <p:nvPr/>
          </p:nvSpPr>
          <p:spPr bwMode="auto">
            <a:xfrm>
              <a:off x="1524" y="1839"/>
              <a:ext cx="652" cy="133"/>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1" name="Freeform 100">
              <a:extLst>
                <a:ext uri="{FF2B5EF4-FFF2-40B4-BE49-F238E27FC236}">
                  <a16:creationId xmlns:a16="http://schemas.microsoft.com/office/drawing/2014/main" id="{18BF9F4E-915C-4523-8F8D-D7CA8671EA1E}"/>
                </a:ext>
              </a:extLst>
            </p:cNvPr>
            <p:cNvSpPr>
              <a:spLocks/>
            </p:cNvSpPr>
            <p:nvPr/>
          </p:nvSpPr>
          <p:spPr bwMode="auto">
            <a:xfrm>
              <a:off x="1549" y="1839"/>
              <a:ext cx="627" cy="133"/>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2" name="Freeform 101">
              <a:extLst>
                <a:ext uri="{FF2B5EF4-FFF2-40B4-BE49-F238E27FC236}">
                  <a16:creationId xmlns:a16="http://schemas.microsoft.com/office/drawing/2014/main" id="{598943CA-35F0-4220-A947-5068203F4AF1}"/>
                </a:ext>
              </a:extLst>
            </p:cNvPr>
            <p:cNvSpPr>
              <a:spLocks/>
            </p:cNvSpPr>
            <p:nvPr/>
          </p:nvSpPr>
          <p:spPr bwMode="auto">
            <a:xfrm>
              <a:off x="1526" y="1390"/>
              <a:ext cx="648" cy="237"/>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3" name="Freeform 102">
              <a:extLst>
                <a:ext uri="{FF2B5EF4-FFF2-40B4-BE49-F238E27FC236}">
                  <a16:creationId xmlns:a16="http://schemas.microsoft.com/office/drawing/2014/main" id="{2E171E5A-B6C4-4BD1-A7EA-A60B56E52BEA}"/>
                </a:ext>
              </a:extLst>
            </p:cNvPr>
            <p:cNvSpPr>
              <a:spLocks/>
            </p:cNvSpPr>
            <p:nvPr/>
          </p:nvSpPr>
          <p:spPr bwMode="auto">
            <a:xfrm>
              <a:off x="1654" y="1390"/>
              <a:ext cx="520" cy="237"/>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4" name="Oval 103">
              <a:extLst>
                <a:ext uri="{FF2B5EF4-FFF2-40B4-BE49-F238E27FC236}">
                  <a16:creationId xmlns:a16="http://schemas.microsoft.com/office/drawing/2014/main" id="{1B2535BF-B679-40BA-A77B-936D592A595A}"/>
                </a:ext>
              </a:extLst>
            </p:cNvPr>
            <p:cNvSpPr>
              <a:spLocks noChangeArrowheads="1"/>
            </p:cNvSpPr>
            <p:nvPr/>
          </p:nvSpPr>
          <p:spPr bwMode="auto">
            <a:xfrm>
              <a:off x="2799" y="2147"/>
              <a:ext cx="65" cy="6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5" name="Oval 104">
              <a:extLst>
                <a:ext uri="{FF2B5EF4-FFF2-40B4-BE49-F238E27FC236}">
                  <a16:creationId xmlns:a16="http://schemas.microsoft.com/office/drawing/2014/main" id="{B5A00ADC-5717-4255-BD20-E4C0E5897056}"/>
                </a:ext>
              </a:extLst>
            </p:cNvPr>
            <p:cNvSpPr>
              <a:spLocks noChangeArrowheads="1"/>
            </p:cNvSpPr>
            <p:nvPr/>
          </p:nvSpPr>
          <p:spPr bwMode="auto">
            <a:xfrm>
              <a:off x="2672" y="2147"/>
              <a:ext cx="64" cy="6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6" name="Freeform 105">
              <a:extLst>
                <a:ext uri="{FF2B5EF4-FFF2-40B4-BE49-F238E27FC236}">
                  <a16:creationId xmlns:a16="http://schemas.microsoft.com/office/drawing/2014/main" id="{81F7685D-CFDE-4917-AA3C-8CBDB04044E9}"/>
                </a:ext>
              </a:extLst>
            </p:cNvPr>
            <p:cNvSpPr>
              <a:spLocks/>
            </p:cNvSpPr>
            <p:nvPr/>
          </p:nvSpPr>
          <p:spPr bwMode="auto">
            <a:xfrm>
              <a:off x="2672" y="2157"/>
              <a:ext cx="54" cy="55"/>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7" name="Freeform 106">
              <a:extLst>
                <a:ext uri="{FF2B5EF4-FFF2-40B4-BE49-F238E27FC236}">
                  <a16:creationId xmlns:a16="http://schemas.microsoft.com/office/drawing/2014/main" id="{1C2F2F41-63A6-4F99-9029-A2A9D76F4DA2}"/>
                </a:ext>
              </a:extLst>
            </p:cNvPr>
            <p:cNvSpPr>
              <a:spLocks/>
            </p:cNvSpPr>
            <p:nvPr/>
          </p:nvSpPr>
          <p:spPr bwMode="auto">
            <a:xfrm>
              <a:off x="2799" y="2157"/>
              <a:ext cx="55" cy="55"/>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grpSp>
      <p:sp>
        <p:nvSpPr>
          <p:cNvPr id="635" name="TextBox 634">
            <a:extLst>
              <a:ext uri="{FF2B5EF4-FFF2-40B4-BE49-F238E27FC236}">
                <a16:creationId xmlns:a16="http://schemas.microsoft.com/office/drawing/2014/main" id="{E90D8968-4E25-411E-8FB2-3A8537769A1C}"/>
              </a:ext>
            </a:extLst>
          </p:cNvPr>
          <p:cNvSpPr txBox="1"/>
          <p:nvPr/>
        </p:nvSpPr>
        <p:spPr>
          <a:xfrm>
            <a:off x="7050565" y="1809084"/>
            <a:ext cx="5091695" cy="1243448"/>
          </a:xfrm>
          <a:prstGeom prst="rect">
            <a:avLst/>
          </a:prstGeom>
          <a:noFill/>
        </p:spPr>
        <p:txBody>
          <a:bodyPr wrap="square" lIns="179259" tIns="0" bIns="0" rtlCol="0" anchor="ctr" anchorCtr="0">
            <a:noAutofit/>
          </a:bodyPr>
          <a:lstStyle/>
          <a:p>
            <a:pPr algn="ctr" defTabSz="896214">
              <a:defRPr/>
            </a:pPr>
            <a:r>
              <a:rPr lang="en-US" sz="1568" i="1" dirty="0">
                <a:solidFill>
                  <a:srgbClr val="505050"/>
                </a:solidFill>
                <a:latin typeface="Segoe UI" panose="020B0502040204020203" pitchFamily="34" charset="0"/>
                <a:ea typeface="Segoe UI" panose="020B0502040204020203" pitchFamily="34" charset="0"/>
                <a:cs typeface="Segoe UI" panose="020B0502040204020203" pitchFamily="34" charset="0"/>
              </a:rPr>
              <a:t>Why Microsoft Azure</a:t>
            </a:r>
          </a:p>
        </p:txBody>
      </p:sp>
      <p:sp>
        <p:nvSpPr>
          <p:cNvPr id="636" name="TextBox 635">
            <a:extLst>
              <a:ext uri="{FF2B5EF4-FFF2-40B4-BE49-F238E27FC236}">
                <a16:creationId xmlns:a16="http://schemas.microsoft.com/office/drawing/2014/main" id="{9A94154D-4B45-4E0D-ADF0-B941AC60C442}"/>
              </a:ext>
            </a:extLst>
          </p:cNvPr>
          <p:cNvSpPr txBox="1"/>
          <p:nvPr/>
        </p:nvSpPr>
        <p:spPr>
          <a:xfrm>
            <a:off x="6987841" y="2430808"/>
            <a:ext cx="5104678" cy="1350303"/>
          </a:xfrm>
          <a:prstGeom prst="rect">
            <a:avLst/>
          </a:prstGeom>
          <a:noFill/>
        </p:spPr>
        <p:txBody>
          <a:bodyPr wrap="square" lIns="179259" tIns="0" bIns="0" rtlCol="0" anchor="ctr" anchorCtr="0">
            <a:noAutofit/>
          </a:bodyPr>
          <a:lstStyle/>
          <a:p>
            <a:pPr marL="106749" algn="ctr" defTabSz="895751" fontAlgn="base">
              <a:spcBef>
                <a:spcPts val="288"/>
              </a:spcBef>
              <a:spcAft>
                <a:spcPts val="480"/>
              </a:spcAft>
              <a:defRPr/>
            </a:pPr>
            <a:r>
              <a:rPr lang="en-US" sz="1568" i="1" spc="20" dirty="0">
                <a:solidFill>
                  <a:srgbClr val="505050"/>
                </a:solidFill>
                <a:latin typeface="Segoe UI" panose="020B0502040204020203" pitchFamily="34" charset="0"/>
                <a:cs typeface="Segoe UI" panose="020B0502040204020203" pitchFamily="34" charset="0"/>
              </a:rPr>
              <a:t>The assessment process</a:t>
            </a:r>
            <a:endParaRPr lang="en-US" sz="1568" i="1" spc="20" dirty="0">
              <a:solidFill>
                <a:srgbClr val="3C3C3C">
                  <a:lumMod val="50000"/>
                </a:srgbClr>
              </a:solidFill>
              <a:latin typeface="Segoe UI" panose="020B0502040204020203" pitchFamily="34" charset="0"/>
              <a:cs typeface="Segoe UI" panose="020B0502040204020203" pitchFamily="34" charset="0"/>
            </a:endParaRPr>
          </a:p>
        </p:txBody>
      </p:sp>
      <p:sp>
        <p:nvSpPr>
          <p:cNvPr id="637" name="Rectangle 636">
            <a:extLst>
              <a:ext uri="{FF2B5EF4-FFF2-40B4-BE49-F238E27FC236}">
                <a16:creationId xmlns:a16="http://schemas.microsoft.com/office/drawing/2014/main" id="{3CBC4CFA-4E84-4FF2-984C-5290E9BA8139}"/>
              </a:ext>
            </a:extLst>
          </p:cNvPr>
          <p:cNvSpPr/>
          <p:nvPr/>
        </p:nvSpPr>
        <p:spPr bwMode="auto">
          <a:xfrm>
            <a:off x="7166190" y="2755595"/>
            <a:ext cx="4651079" cy="1792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8" name="Rectangle 637">
            <a:extLst>
              <a:ext uri="{FF2B5EF4-FFF2-40B4-BE49-F238E27FC236}">
                <a16:creationId xmlns:a16="http://schemas.microsoft.com/office/drawing/2014/main" id="{9DECB2C6-7D8D-47DD-855C-99419A82C9FB}"/>
              </a:ext>
            </a:extLst>
          </p:cNvPr>
          <p:cNvSpPr/>
          <p:nvPr/>
        </p:nvSpPr>
        <p:spPr bwMode="auto">
          <a:xfrm>
            <a:off x="7131991" y="2134349"/>
            <a:ext cx="4719478" cy="1792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9" name="TextBox 638">
            <a:extLst>
              <a:ext uri="{FF2B5EF4-FFF2-40B4-BE49-F238E27FC236}">
                <a16:creationId xmlns:a16="http://schemas.microsoft.com/office/drawing/2014/main" id="{45B8E89A-9FAA-4D32-831F-BB3E10AADB70}"/>
              </a:ext>
            </a:extLst>
          </p:cNvPr>
          <p:cNvSpPr txBox="1"/>
          <p:nvPr/>
        </p:nvSpPr>
        <p:spPr>
          <a:xfrm>
            <a:off x="7076548" y="442669"/>
            <a:ext cx="4940898" cy="621968"/>
          </a:xfrm>
          <a:prstGeom prst="rect">
            <a:avLst/>
          </a:prstGeom>
          <a:noFill/>
        </p:spPr>
        <p:txBody>
          <a:bodyPr wrap="square" lIns="179259" tIns="143407" rIns="179259" bIns="143407" rtlCol="0">
            <a:spAutoFit/>
          </a:bodyPr>
          <a:lstStyle/>
          <a:p>
            <a:pPr algn="ctr" defTabSz="913785">
              <a:lnSpc>
                <a:spcPct val="90000"/>
              </a:lnSpc>
              <a:defRPr/>
            </a:pPr>
            <a:r>
              <a:rPr lang="en-US" sz="2353" kern="0" spc="20" dirty="0">
                <a:solidFill>
                  <a:srgbClr val="3C3C3C"/>
                </a:solidFill>
                <a:latin typeface="Segoe UI"/>
                <a:cs typeface="Segoe UI Semilight" panose="020B0402040204020203" pitchFamily="34" charset="0"/>
              </a:rPr>
              <a:t>Agenda</a:t>
            </a:r>
          </a:p>
        </p:txBody>
      </p:sp>
      <p:sp>
        <p:nvSpPr>
          <p:cNvPr id="640" name="TextBox 639">
            <a:extLst>
              <a:ext uri="{FF2B5EF4-FFF2-40B4-BE49-F238E27FC236}">
                <a16:creationId xmlns:a16="http://schemas.microsoft.com/office/drawing/2014/main" id="{00D1E30C-69F8-4656-BC77-A1243D7B90B3}"/>
              </a:ext>
            </a:extLst>
          </p:cNvPr>
          <p:cNvSpPr txBox="1"/>
          <p:nvPr/>
        </p:nvSpPr>
        <p:spPr>
          <a:xfrm>
            <a:off x="7013812" y="1412146"/>
            <a:ext cx="4837657" cy="723965"/>
          </a:xfrm>
          <a:prstGeom prst="rect">
            <a:avLst/>
          </a:prstGeom>
          <a:noFill/>
        </p:spPr>
        <p:txBody>
          <a:bodyPr wrap="square" lIns="179259" tIns="143407" rIns="179259" bIns="143407" rtlCol="0">
            <a:spAutoFit/>
          </a:bodyPr>
          <a:lstStyle/>
          <a:p>
            <a:pPr marL="106749" algn="ctr" defTabSz="895751" fontAlgn="base">
              <a:lnSpc>
                <a:spcPct val="90000"/>
              </a:lnSpc>
              <a:spcBef>
                <a:spcPts val="288"/>
              </a:spcBef>
              <a:spcAft>
                <a:spcPts val="480"/>
              </a:spcAft>
              <a:defRPr/>
            </a:pPr>
            <a:br>
              <a:rPr lang="en-US" sz="1568" i="1" dirty="0">
                <a:solidFill>
                  <a:srgbClr val="505050"/>
                </a:solidFill>
                <a:latin typeface="Segoe UI" panose="020B0502040204020203" pitchFamily="34" charset="0"/>
                <a:ea typeface="Segoe UI" panose="020B0502040204020203" pitchFamily="34" charset="0"/>
                <a:cs typeface="Segoe UI" panose="020B0502040204020203" pitchFamily="34" charset="0"/>
              </a:rPr>
            </a:br>
            <a:r>
              <a:rPr lang="en-US" sz="1568" i="1" dirty="0">
                <a:solidFill>
                  <a:srgbClr val="505050"/>
                </a:solidFill>
                <a:latin typeface="Segoe UI" panose="020B0502040204020203" pitchFamily="34" charset="0"/>
                <a:ea typeface="Segoe UI" panose="020B0502040204020203" pitchFamily="34" charset="0"/>
                <a:cs typeface="Segoe UI" panose="020B0502040204020203" pitchFamily="34" charset="0"/>
              </a:rPr>
              <a:t>Your datacenter cloud readiness assessment</a:t>
            </a:r>
          </a:p>
        </p:txBody>
      </p:sp>
      <p:sp>
        <p:nvSpPr>
          <p:cNvPr id="641" name="Rectangle 640">
            <a:extLst>
              <a:ext uri="{FF2B5EF4-FFF2-40B4-BE49-F238E27FC236}">
                <a16:creationId xmlns:a16="http://schemas.microsoft.com/office/drawing/2014/main" id="{B378253B-6DF2-4C8B-AE14-8ABD3B90568B}"/>
              </a:ext>
            </a:extLst>
          </p:cNvPr>
          <p:cNvSpPr/>
          <p:nvPr/>
        </p:nvSpPr>
        <p:spPr bwMode="auto">
          <a:xfrm>
            <a:off x="7133042" y="3469571"/>
            <a:ext cx="4651079" cy="1792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7587B690-6A0D-4D19-A0A6-991DA87DBBF0}"/>
              </a:ext>
            </a:extLst>
          </p:cNvPr>
          <p:cNvGrpSpPr/>
          <p:nvPr/>
        </p:nvGrpSpPr>
        <p:grpSpPr>
          <a:xfrm>
            <a:off x="6028371" y="5449189"/>
            <a:ext cx="855393" cy="1403947"/>
            <a:chOff x="6342928" y="5107622"/>
            <a:chExt cx="678869" cy="2187263"/>
          </a:xfrm>
        </p:grpSpPr>
        <p:sp>
          <p:nvSpPr>
            <p:cNvPr id="643" name="Rectangle 117">
              <a:extLst>
                <a:ext uri="{FF2B5EF4-FFF2-40B4-BE49-F238E27FC236}">
                  <a16:creationId xmlns:a16="http://schemas.microsoft.com/office/drawing/2014/main" id="{6B4A2305-3DB4-4531-B592-F4B9966118E6}"/>
                </a:ext>
              </a:extLst>
            </p:cNvPr>
            <p:cNvSpPr>
              <a:spLocks noChangeArrowheads="1"/>
            </p:cNvSpPr>
            <p:nvPr/>
          </p:nvSpPr>
          <p:spPr bwMode="auto">
            <a:xfrm>
              <a:off x="6342928" y="5107623"/>
              <a:ext cx="678869" cy="2187262"/>
            </a:xfrm>
            <a:prstGeom prst="rect">
              <a:avLst/>
            </a:prstGeom>
            <a:solidFill>
              <a:srgbClr val="045BA6"/>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grpSp>
          <p:nvGrpSpPr>
            <p:cNvPr id="644" name="Group 643">
              <a:extLst>
                <a:ext uri="{FF2B5EF4-FFF2-40B4-BE49-F238E27FC236}">
                  <a16:creationId xmlns:a16="http://schemas.microsoft.com/office/drawing/2014/main" id="{D3805300-DAB2-4ECE-B065-E828862A904D}"/>
                </a:ext>
              </a:extLst>
            </p:cNvPr>
            <p:cNvGrpSpPr/>
            <p:nvPr/>
          </p:nvGrpSpPr>
          <p:grpSpPr>
            <a:xfrm>
              <a:off x="6464944" y="5107622"/>
              <a:ext cx="454472" cy="2187263"/>
              <a:chOff x="8546306" y="746197"/>
              <a:chExt cx="424695" cy="2545519"/>
            </a:xfrm>
          </p:grpSpPr>
          <p:sp>
            <p:nvSpPr>
              <p:cNvPr id="645" name="Line 160">
                <a:extLst>
                  <a:ext uri="{FF2B5EF4-FFF2-40B4-BE49-F238E27FC236}">
                    <a16:creationId xmlns:a16="http://schemas.microsoft.com/office/drawing/2014/main" id="{FAD33444-FC2D-4A1B-A31E-4C6C0AC2604E}"/>
                  </a:ext>
                </a:extLst>
              </p:cNvPr>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646" name="Line 161">
                <a:extLst>
                  <a:ext uri="{FF2B5EF4-FFF2-40B4-BE49-F238E27FC236}">
                    <a16:creationId xmlns:a16="http://schemas.microsoft.com/office/drawing/2014/main" id="{AEEE72B7-9785-4A8F-89BE-6559C802B2D6}"/>
                  </a:ext>
                </a:extLst>
              </p:cNvPr>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647" name="Line 162">
                <a:extLst>
                  <a:ext uri="{FF2B5EF4-FFF2-40B4-BE49-F238E27FC236}">
                    <a16:creationId xmlns:a16="http://schemas.microsoft.com/office/drawing/2014/main" id="{950DF0B2-9967-4787-9594-F87D952490DF}"/>
                  </a:ext>
                </a:extLst>
              </p:cNvPr>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648" name="Line 163">
                <a:extLst>
                  <a:ext uri="{FF2B5EF4-FFF2-40B4-BE49-F238E27FC236}">
                    <a16:creationId xmlns:a16="http://schemas.microsoft.com/office/drawing/2014/main" id="{20725CA3-EA91-4CBD-84CE-489004C8BD09}"/>
                  </a:ext>
                </a:extLst>
              </p:cNvPr>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649" name="Line 164">
                <a:extLst>
                  <a:ext uri="{FF2B5EF4-FFF2-40B4-BE49-F238E27FC236}">
                    <a16:creationId xmlns:a16="http://schemas.microsoft.com/office/drawing/2014/main" id="{D31228F1-7687-4CA4-A399-B1BE891B2F03}"/>
                  </a:ext>
                </a:extLst>
              </p:cNvPr>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grpSp>
      </p:grpSp>
      <p:sp>
        <p:nvSpPr>
          <p:cNvPr id="373" name="Rectangle 372">
            <a:extLst>
              <a:ext uri="{FF2B5EF4-FFF2-40B4-BE49-F238E27FC236}">
                <a16:creationId xmlns:a16="http://schemas.microsoft.com/office/drawing/2014/main" id="{1DC85956-F9A0-4BAF-A64F-0E9100CF3D19}"/>
              </a:ext>
            </a:extLst>
          </p:cNvPr>
          <p:cNvSpPr/>
          <p:nvPr/>
        </p:nvSpPr>
        <p:spPr bwMode="auto">
          <a:xfrm>
            <a:off x="7166189" y="4154743"/>
            <a:ext cx="4651079" cy="1792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4" name="Rectangle 373">
            <a:extLst>
              <a:ext uri="{FF2B5EF4-FFF2-40B4-BE49-F238E27FC236}">
                <a16:creationId xmlns:a16="http://schemas.microsoft.com/office/drawing/2014/main" id="{165611EE-6E42-4DA7-B6B9-B029DFDAE44A}"/>
              </a:ext>
            </a:extLst>
          </p:cNvPr>
          <p:cNvSpPr/>
          <p:nvPr/>
        </p:nvSpPr>
        <p:spPr bwMode="auto">
          <a:xfrm>
            <a:off x="7166189" y="4856440"/>
            <a:ext cx="4651079" cy="1792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5" name="TextBox 374">
            <a:extLst>
              <a:ext uri="{FF2B5EF4-FFF2-40B4-BE49-F238E27FC236}">
                <a16:creationId xmlns:a16="http://schemas.microsoft.com/office/drawing/2014/main" id="{444D1000-4627-4F4D-9C1B-1EC520E809BD}"/>
              </a:ext>
            </a:extLst>
          </p:cNvPr>
          <p:cNvSpPr txBox="1"/>
          <p:nvPr/>
        </p:nvSpPr>
        <p:spPr>
          <a:xfrm>
            <a:off x="6994658" y="3140225"/>
            <a:ext cx="5104678" cy="1350303"/>
          </a:xfrm>
          <a:prstGeom prst="rect">
            <a:avLst/>
          </a:prstGeom>
          <a:noFill/>
        </p:spPr>
        <p:txBody>
          <a:bodyPr wrap="square" lIns="179259" tIns="0" bIns="0" rtlCol="0" anchor="ctr" anchorCtr="0">
            <a:noAutofit/>
          </a:bodyPr>
          <a:lstStyle/>
          <a:p>
            <a:pPr marL="106749" algn="ctr" defTabSz="895751" fontAlgn="base">
              <a:spcBef>
                <a:spcPts val="288"/>
              </a:spcBef>
              <a:spcAft>
                <a:spcPts val="480"/>
              </a:spcAft>
              <a:defRPr/>
            </a:pPr>
            <a:r>
              <a:rPr lang="en-US" sz="1568" i="1" spc="20" dirty="0">
                <a:solidFill>
                  <a:srgbClr val="505050"/>
                </a:solidFill>
                <a:latin typeface="Segoe UI" panose="020B0502040204020203" pitchFamily="34" charset="0"/>
                <a:cs typeface="Segoe UI" panose="020B0502040204020203" pitchFamily="34" charset="0"/>
              </a:rPr>
              <a:t>Sample Report Output</a:t>
            </a:r>
            <a:endParaRPr lang="en-US" sz="1568" i="1" spc="20" dirty="0">
              <a:solidFill>
                <a:srgbClr val="3C3C3C">
                  <a:lumMod val="50000"/>
                </a:srgbClr>
              </a:solidFill>
              <a:latin typeface="Segoe UI" panose="020B0502040204020203" pitchFamily="34" charset="0"/>
              <a:cs typeface="Segoe UI" panose="020B0502040204020203" pitchFamily="34" charset="0"/>
            </a:endParaRPr>
          </a:p>
        </p:txBody>
      </p:sp>
      <p:sp>
        <p:nvSpPr>
          <p:cNvPr id="377" name="TextBox 376">
            <a:extLst>
              <a:ext uri="{FF2B5EF4-FFF2-40B4-BE49-F238E27FC236}">
                <a16:creationId xmlns:a16="http://schemas.microsoft.com/office/drawing/2014/main" id="{FCECD3E3-B8AE-47C9-89C7-93F785B3E5FA}"/>
              </a:ext>
            </a:extLst>
          </p:cNvPr>
          <p:cNvSpPr txBox="1"/>
          <p:nvPr/>
        </p:nvSpPr>
        <p:spPr>
          <a:xfrm>
            <a:off x="6935464" y="3815377"/>
            <a:ext cx="5104678" cy="1350303"/>
          </a:xfrm>
          <a:prstGeom prst="rect">
            <a:avLst/>
          </a:prstGeom>
          <a:noFill/>
        </p:spPr>
        <p:txBody>
          <a:bodyPr wrap="square" lIns="179259" tIns="0" bIns="0" rtlCol="0" anchor="ctr" anchorCtr="0">
            <a:noAutofit/>
          </a:bodyPr>
          <a:lstStyle/>
          <a:p>
            <a:pPr marL="106749" algn="ctr" defTabSz="895751" fontAlgn="base">
              <a:spcBef>
                <a:spcPts val="288"/>
              </a:spcBef>
              <a:spcAft>
                <a:spcPts val="480"/>
              </a:spcAft>
              <a:defRPr/>
            </a:pPr>
            <a:r>
              <a:rPr lang="en-US" sz="1568" i="1" spc="20" dirty="0">
                <a:solidFill>
                  <a:srgbClr val="505050"/>
                </a:solidFill>
                <a:latin typeface="Segoe UI" panose="020B0502040204020203" pitchFamily="34" charset="0"/>
                <a:cs typeface="Segoe UI" panose="020B0502040204020203" pitchFamily="34" charset="0"/>
              </a:rPr>
              <a:t>Microsoft Partner Network</a:t>
            </a:r>
            <a:endParaRPr lang="en-US" sz="1568" i="1" spc="20" dirty="0">
              <a:solidFill>
                <a:srgbClr val="3C3C3C">
                  <a:lumMod val="50000"/>
                </a:srgb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0504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17C72-51B8-4BCF-9595-B6441B1DFF76}"/>
              </a:ext>
            </a:extLst>
          </p:cNvPr>
          <p:cNvSpPr>
            <a:spLocks noGrp="1"/>
          </p:cNvSpPr>
          <p:nvPr>
            <p:ph type="title"/>
          </p:nvPr>
        </p:nvSpPr>
        <p:spPr/>
        <p:txBody>
          <a:bodyPr/>
          <a:lstStyle/>
          <a:p>
            <a:r>
              <a:rPr lang="en-US" dirty="0"/>
              <a:t>Assessment Outcome</a:t>
            </a:r>
          </a:p>
        </p:txBody>
      </p:sp>
      <p:pic>
        <p:nvPicPr>
          <p:cNvPr id="4" name="Picture 3">
            <a:extLst>
              <a:ext uri="{FF2B5EF4-FFF2-40B4-BE49-F238E27FC236}">
                <a16:creationId xmlns:a16="http://schemas.microsoft.com/office/drawing/2014/main" id="{19D236EA-803A-40C0-A907-2398A8576E68}"/>
              </a:ext>
            </a:extLst>
          </p:cNvPr>
          <p:cNvPicPr>
            <a:picLocks noChangeAspect="1"/>
          </p:cNvPicPr>
          <p:nvPr/>
        </p:nvPicPr>
        <p:blipFill>
          <a:blip r:embed="rId3"/>
          <a:stretch>
            <a:fillRect/>
          </a:stretch>
        </p:blipFill>
        <p:spPr>
          <a:xfrm>
            <a:off x="760260" y="1266604"/>
            <a:ext cx="4278936" cy="5213261"/>
          </a:xfrm>
          <a:prstGeom prst="rect">
            <a:avLst/>
          </a:prstGeom>
        </p:spPr>
      </p:pic>
      <p:pic>
        <p:nvPicPr>
          <p:cNvPr id="5" name="Picture 4">
            <a:extLst>
              <a:ext uri="{FF2B5EF4-FFF2-40B4-BE49-F238E27FC236}">
                <a16:creationId xmlns:a16="http://schemas.microsoft.com/office/drawing/2014/main" id="{70D14058-61E1-4A6B-A85E-499C3FD3EB79}"/>
              </a:ext>
            </a:extLst>
          </p:cNvPr>
          <p:cNvPicPr>
            <a:picLocks noChangeAspect="1"/>
          </p:cNvPicPr>
          <p:nvPr/>
        </p:nvPicPr>
        <p:blipFill>
          <a:blip r:embed="rId4"/>
          <a:stretch>
            <a:fillRect/>
          </a:stretch>
        </p:blipFill>
        <p:spPr>
          <a:xfrm>
            <a:off x="6537541" y="179310"/>
            <a:ext cx="5155240" cy="3307602"/>
          </a:xfrm>
          <a:prstGeom prst="rect">
            <a:avLst/>
          </a:prstGeom>
        </p:spPr>
      </p:pic>
      <p:pic>
        <p:nvPicPr>
          <p:cNvPr id="6" name="Picture 5">
            <a:extLst>
              <a:ext uri="{FF2B5EF4-FFF2-40B4-BE49-F238E27FC236}">
                <a16:creationId xmlns:a16="http://schemas.microsoft.com/office/drawing/2014/main" id="{2B915A66-B08B-4571-9778-EEC085CFB466}"/>
              </a:ext>
            </a:extLst>
          </p:cNvPr>
          <p:cNvPicPr>
            <a:picLocks noChangeAspect="1"/>
          </p:cNvPicPr>
          <p:nvPr/>
        </p:nvPicPr>
        <p:blipFill>
          <a:blip r:embed="rId5"/>
          <a:stretch>
            <a:fillRect/>
          </a:stretch>
        </p:blipFill>
        <p:spPr>
          <a:xfrm>
            <a:off x="6728926" y="3486912"/>
            <a:ext cx="4602024" cy="3222891"/>
          </a:xfrm>
          <a:prstGeom prst="rect">
            <a:avLst/>
          </a:prstGeom>
        </p:spPr>
      </p:pic>
    </p:spTree>
    <p:extLst>
      <p:ext uri="{BB962C8B-B14F-4D97-AF65-F5344CB8AC3E}">
        <p14:creationId xmlns:p14="http://schemas.microsoft.com/office/powerpoint/2010/main" val="15818221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C33F4-5848-44CC-8361-8136DEEC4D43}"/>
              </a:ext>
            </a:extLst>
          </p:cNvPr>
          <p:cNvSpPr>
            <a:spLocks noGrp="1"/>
          </p:cNvSpPr>
          <p:nvPr>
            <p:ph type="title"/>
          </p:nvPr>
        </p:nvSpPr>
        <p:spPr/>
        <p:txBody>
          <a:bodyPr/>
          <a:lstStyle/>
          <a:p>
            <a:r>
              <a:rPr lang="en-US" dirty="0"/>
              <a:t>Assessment Proposal</a:t>
            </a:r>
          </a:p>
        </p:txBody>
      </p:sp>
      <p:sp>
        <p:nvSpPr>
          <p:cNvPr id="3" name="Text Placeholder 2">
            <a:extLst>
              <a:ext uri="{FF2B5EF4-FFF2-40B4-BE49-F238E27FC236}">
                <a16:creationId xmlns:a16="http://schemas.microsoft.com/office/drawing/2014/main" id="{FBBA8FFA-87DF-4992-A2C9-5CEFFF183AEB}"/>
              </a:ext>
            </a:extLst>
          </p:cNvPr>
          <p:cNvSpPr>
            <a:spLocks noGrp="1"/>
          </p:cNvSpPr>
          <p:nvPr>
            <p:ph type="body" sz="quarter" idx="10"/>
          </p:nvPr>
        </p:nvSpPr>
        <p:spPr>
          <a:xfrm>
            <a:off x="269241" y="1189179"/>
            <a:ext cx="5020212" cy="5288993"/>
          </a:xfrm>
        </p:spPr>
        <p:txBody>
          <a:bodyPr>
            <a:normAutofit fontScale="92500" lnSpcReduction="20000"/>
          </a:bodyPr>
          <a:lstStyle/>
          <a:p>
            <a:r>
              <a:rPr lang="en-US" dirty="0"/>
              <a:t>Introduction </a:t>
            </a:r>
          </a:p>
          <a:p>
            <a:r>
              <a:rPr lang="en-US" dirty="0"/>
              <a:t>Assessment </a:t>
            </a:r>
          </a:p>
          <a:p>
            <a:pPr lvl="1"/>
            <a:r>
              <a:rPr lang="en-US" dirty="0"/>
              <a:t>Business Overview</a:t>
            </a:r>
          </a:p>
          <a:p>
            <a:pPr lvl="1"/>
            <a:r>
              <a:rPr lang="en-US" dirty="0"/>
              <a:t>Business Case</a:t>
            </a:r>
          </a:p>
          <a:p>
            <a:pPr lvl="1"/>
            <a:r>
              <a:rPr lang="en-US" dirty="0"/>
              <a:t>Assessment Report</a:t>
            </a:r>
          </a:p>
          <a:p>
            <a:r>
              <a:rPr lang="en-US" dirty="0"/>
              <a:t>Proposal</a:t>
            </a:r>
          </a:p>
          <a:p>
            <a:pPr lvl="1"/>
            <a:r>
              <a:rPr lang="en-US" dirty="0"/>
              <a:t>Target State Architecture / Solution Components</a:t>
            </a:r>
          </a:p>
          <a:p>
            <a:r>
              <a:rPr lang="en-US" dirty="0"/>
              <a:t>Execution Strategy </a:t>
            </a:r>
          </a:p>
          <a:p>
            <a:pPr lvl="1"/>
            <a:r>
              <a:rPr lang="en-US" dirty="0"/>
              <a:t>Timelines</a:t>
            </a:r>
          </a:p>
          <a:p>
            <a:pPr lvl="1"/>
            <a:r>
              <a:rPr lang="en-US" dirty="0"/>
              <a:t>Project Deliverables</a:t>
            </a:r>
          </a:p>
          <a:p>
            <a:pPr lvl="1"/>
            <a:r>
              <a:rPr lang="en-US" dirty="0"/>
              <a:t>Resources </a:t>
            </a:r>
          </a:p>
        </p:txBody>
      </p:sp>
      <p:sp>
        <p:nvSpPr>
          <p:cNvPr id="4" name="Text Placeholder 2">
            <a:extLst>
              <a:ext uri="{FF2B5EF4-FFF2-40B4-BE49-F238E27FC236}">
                <a16:creationId xmlns:a16="http://schemas.microsoft.com/office/drawing/2014/main" id="{721671C3-FDF1-46A3-8301-3B7BE512449B}"/>
              </a:ext>
            </a:extLst>
          </p:cNvPr>
          <p:cNvSpPr txBox="1">
            <a:spLocks/>
          </p:cNvSpPr>
          <p:nvPr/>
        </p:nvSpPr>
        <p:spPr>
          <a:xfrm>
            <a:off x="6255044" y="1189179"/>
            <a:ext cx="5533682" cy="5288993"/>
          </a:xfrm>
          <a:prstGeom prst="rect">
            <a:avLst/>
          </a:prstGeom>
        </p:spPr>
        <p:txBody>
          <a:bodyPr vert="horz" wrap="square" lIns="0" tIns="0" rIns="146304" bIns="91440" rtlCol="0">
            <a:normAutofit fontScale="92500" lnSpcReduction="20000"/>
          </a:bodyPr>
          <a:lstStyle>
            <a:lvl1pPr marL="336080" marR="0" indent="-336080" algn="l" defTabSz="914192" rtl="0" eaLnBrk="1" fontAlgn="auto" latinLnBrk="0" hangingPunct="1">
              <a:lnSpc>
                <a:spcPct val="95000"/>
              </a:lnSpc>
              <a:spcBef>
                <a:spcPts val="588"/>
              </a:spcBef>
              <a:spcAft>
                <a:spcPts val="588"/>
              </a:spcAft>
              <a:buClrTx/>
              <a:buSzPct val="90000"/>
              <a:buFont typeface="Arial" pitchFamily="34" charset="0"/>
              <a:buChar char="•"/>
              <a:tabLst/>
              <a:defRPr sz="3528" kern="1200" spc="0" baseline="0">
                <a:solidFill>
                  <a:schemeClr val="bg1"/>
                </a:solidFill>
                <a:latin typeface="+mj-lt"/>
                <a:ea typeface="+mn-ea"/>
                <a:cs typeface="+mn-cs"/>
              </a:defRPr>
            </a:lvl1pPr>
            <a:lvl2pPr marL="572581" marR="0" indent="-236500" algn="l" defTabSz="914192" rtl="0" eaLnBrk="1" fontAlgn="auto" latinLnBrk="0" hangingPunct="1">
              <a:lnSpc>
                <a:spcPct val="95000"/>
              </a:lnSpc>
              <a:spcBef>
                <a:spcPts val="588"/>
              </a:spcBef>
              <a:spcAft>
                <a:spcPts val="588"/>
              </a:spcAft>
              <a:buClrTx/>
              <a:buSzPct val="90000"/>
              <a:buFont typeface="Arial" pitchFamily="34" charset="0"/>
              <a:buChar char="•"/>
              <a:tabLst/>
              <a:defRPr sz="2353" kern="1200" spc="0" baseline="0">
                <a:solidFill>
                  <a:schemeClr val="bg1"/>
                </a:solidFill>
                <a:latin typeface="+mn-lt"/>
                <a:ea typeface="+mn-ea"/>
                <a:cs typeface="+mn-cs"/>
              </a:defRPr>
            </a:lvl2pPr>
            <a:lvl3pPr marL="784187" marR="0" indent="-224054" algn="l" defTabSz="914192" rtl="0" eaLnBrk="1" fontAlgn="auto" latinLnBrk="0" hangingPunct="1">
              <a:lnSpc>
                <a:spcPct val="95000"/>
              </a:lnSpc>
              <a:spcBef>
                <a:spcPts val="588"/>
              </a:spcBef>
              <a:spcAft>
                <a:spcPts val="588"/>
              </a:spcAft>
              <a:buClrTx/>
              <a:buSzPct val="90000"/>
              <a:buFont typeface="Arial" pitchFamily="34" charset="0"/>
              <a:buChar char="•"/>
              <a:tabLst/>
              <a:defRPr sz="1961" kern="1200" spc="0" baseline="0">
                <a:solidFill>
                  <a:schemeClr val="bg1"/>
                </a:solidFill>
                <a:latin typeface="+mn-lt"/>
                <a:ea typeface="+mn-ea"/>
                <a:cs typeface="+mn-cs"/>
              </a:defRPr>
            </a:lvl3pPr>
            <a:lvl4pPr marL="1008241" marR="0" indent="-224054" algn="l" defTabSz="914192" rtl="0" eaLnBrk="1" fontAlgn="auto" latinLnBrk="0" hangingPunct="1">
              <a:lnSpc>
                <a:spcPct val="95000"/>
              </a:lnSpc>
              <a:spcBef>
                <a:spcPts val="588"/>
              </a:spcBef>
              <a:spcAft>
                <a:spcPts val="588"/>
              </a:spcAft>
              <a:buClrTx/>
              <a:buSzPct val="90000"/>
              <a:buFont typeface="Arial" pitchFamily="34" charset="0"/>
              <a:buChar char="•"/>
              <a:tabLst/>
              <a:defRPr sz="1765" kern="1200" spc="0" baseline="0">
                <a:solidFill>
                  <a:schemeClr val="bg1"/>
                </a:solidFill>
                <a:latin typeface="+mn-lt"/>
                <a:ea typeface="+mn-ea"/>
                <a:cs typeface="+mn-cs"/>
              </a:defRPr>
            </a:lvl4pPr>
            <a:lvl5pPr marL="1232294" marR="0" indent="-224054" algn="l" defTabSz="914192" rtl="0" eaLnBrk="1" fontAlgn="auto" latinLnBrk="0" hangingPunct="1">
              <a:lnSpc>
                <a:spcPct val="95000"/>
              </a:lnSpc>
              <a:spcBef>
                <a:spcPts val="588"/>
              </a:spcBef>
              <a:spcAft>
                <a:spcPts val="588"/>
              </a:spcAft>
              <a:buClrTx/>
              <a:buSzPct val="90000"/>
              <a:buFont typeface="Arial" pitchFamily="34" charset="0"/>
              <a:buChar char="•"/>
              <a:tabLst/>
              <a:defRPr sz="1765" kern="1200" spc="0" baseline="0">
                <a:solidFill>
                  <a:schemeClr val="bg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Execution Strategy Cont.</a:t>
            </a:r>
          </a:p>
          <a:p>
            <a:pPr lvl="1"/>
            <a:r>
              <a:rPr lang="en-US" dirty="0"/>
              <a:t>Project Risk Management </a:t>
            </a:r>
          </a:p>
          <a:p>
            <a:pPr lvl="1"/>
            <a:r>
              <a:rPr lang="en-US" dirty="0"/>
              <a:t>Dependencies </a:t>
            </a:r>
          </a:p>
          <a:p>
            <a:pPr lvl="1"/>
            <a:r>
              <a:rPr lang="en-US" dirty="0"/>
              <a:t>Governance </a:t>
            </a:r>
          </a:p>
          <a:p>
            <a:r>
              <a:rPr lang="en-US" dirty="0"/>
              <a:t>Expected Results </a:t>
            </a:r>
          </a:p>
          <a:p>
            <a:pPr lvl="1"/>
            <a:r>
              <a:rPr lang="en-US" dirty="0"/>
              <a:t>Financial Benefits </a:t>
            </a:r>
          </a:p>
          <a:p>
            <a:pPr lvl="1"/>
            <a:r>
              <a:rPr lang="en-US" dirty="0"/>
              <a:t>Technical Benefits </a:t>
            </a:r>
          </a:p>
          <a:p>
            <a:pPr lvl="1"/>
            <a:r>
              <a:rPr lang="en-US" dirty="0"/>
              <a:t>Other Benefits </a:t>
            </a:r>
          </a:p>
          <a:p>
            <a:r>
              <a:rPr lang="en-US" dirty="0"/>
              <a:t>Costs / Pricing &amp; TCO</a:t>
            </a:r>
          </a:p>
          <a:p>
            <a:r>
              <a:rPr lang="en-US" dirty="0"/>
              <a:t>Assumptions </a:t>
            </a:r>
          </a:p>
          <a:p>
            <a:r>
              <a:rPr lang="en-US" dirty="0"/>
              <a:t>Conclusion</a:t>
            </a:r>
          </a:p>
          <a:p>
            <a:endParaRPr lang="en-US" dirty="0"/>
          </a:p>
        </p:txBody>
      </p:sp>
    </p:spTree>
    <p:extLst>
      <p:ext uri="{BB962C8B-B14F-4D97-AF65-F5344CB8AC3E}">
        <p14:creationId xmlns:p14="http://schemas.microsoft.com/office/powerpoint/2010/main" val="18841509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9F812-CEEB-4BFC-B441-EA09B395B53A}"/>
              </a:ext>
            </a:extLst>
          </p:cNvPr>
          <p:cNvSpPr>
            <a:spLocks noGrp="1"/>
          </p:cNvSpPr>
          <p:nvPr>
            <p:ph type="title"/>
          </p:nvPr>
        </p:nvSpPr>
        <p:spPr>
          <a:xfrm>
            <a:off x="269239" y="179310"/>
            <a:ext cx="10035556" cy="756465"/>
          </a:xfrm>
        </p:spPr>
        <p:txBody>
          <a:bodyPr/>
          <a:lstStyle/>
          <a:p>
            <a:r>
              <a:rPr lang="en-US" dirty="0"/>
              <a:t>Partner Acceleration Framework Partners </a:t>
            </a:r>
          </a:p>
        </p:txBody>
      </p:sp>
      <p:pic>
        <p:nvPicPr>
          <p:cNvPr id="4" name="Picture 3">
            <a:extLst>
              <a:ext uri="{FF2B5EF4-FFF2-40B4-BE49-F238E27FC236}">
                <a16:creationId xmlns:a16="http://schemas.microsoft.com/office/drawing/2014/main" id="{CDF896F1-1BA8-408D-B35C-3B1AA2BC5A26}"/>
              </a:ext>
            </a:extLst>
          </p:cNvPr>
          <p:cNvPicPr>
            <a:picLocks noChangeAspect="1"/>
          </p:cNvPicPr>
          <p:nvPr/>
        </p:nvPicPr>
        <p:blipFill rotWithShape="1">
          <a:blip r:embed="rId3"/>
          <a:srcRect b="7244"/>
          <a:stretch/>
        </p:blipFill>
        <p:spPr>
          <a:xfrm>
            <a:off x="269239" y="1196102"/>
            <a:ext cx="6362639" cy="3255756"/>
          </a:xfrm>
          <a:prstGeom prst="rect">
            <a:avLst/>
          </a:prstGeom>
        </p:spPr>
      </p:pic>
      <p:sp>
        <p:nvSpPr>
          <p:cNvPr id="22" name="TextBox 21">
            <a:extLst>
              <a:ext uri="{FF2B5EF4-FFF2-40B4-BE49-F238E27FC236}">
                <a16:creationId xmlns:a16="http://schemas.microsoft.com/office/drawing/2014/main" id="{8568241B-5D5A-4D36-A9B0-FCC9C005DFAF}"/>
              </a:ext>
            </a:extLst>
          </p:cNvPr>
          <p:cNvSpPr txBox="1"/>
          <p:nvPr/>
        </p:nvSpPr>
        <p:spPr>
          <a:xfrm>
            <a:off x="7503363" y="3978670"/>
            <a:ext cx="3611837" cy="535531"/>
          </a:xfrm>
          <a:prstGeom prst="rect">
            <a:avLst/>
          </a:prstGeom>
          <a:noFill/>
        </p:spPr>
        <p:txBody>
          <a:bodyPr wrap="square" rtlCol="0">
            <a:spAutoFit/>
          </a:bodyPr>
          <a:lstStyle/>
          <a:p>
            <a:pPr algn="ctr" defTabSz="976147">
              <a:lnSpc>
                <a:spcPct val="90000"/>
              </a:lnSpc>
              <a:spcAft>
                <a:spcPts val="600"/>
              </a:spcAft>
            </a:pPr>
            <a:r>
              <a:rPr lang="de-DE" sz="1600" dirty="0">
                <a:solidFill>
                  <a:srgbClr val="0078D7"/>
                </a:solidFill>
                <a:latin typeface="Segoe UI"/>
                <a:cs typeface="Segoe UI Semibold" panose="020B0702040204020203" pitchFamily="34" charset="0"/>
              </a:rPr>
              <a:t>Microsoft‘s partners supported by Microsoft‘s architects</a:t>
            </a:r>
          </a:p>
        </p:txBody>
      </p:sp>
      <p:sp>
        <p:nvSpPr>
          <p:cNvPr id="23" name="Rectangle 22">
            <a:extLst>
              <a:ext uri="{FF2B5EF4-FFF2-40B4-BE49-F238E27FC236}">
                <a16:creationId xmlns:a16="http://schemas.microsoft.com/office/drawing/2014/main" id="{B6F6B7C5-F6BF-4C52-B58B-29A67DA53EFD}"/>
              </a:ext>
            </a:extLst>
          </p:cNvPr>
          <p:cNvSpPr/>
          <p:nvPr/>
        </p:nvSpPr>
        <p:spPr bwMode="auto">
          <a:xfrm flipV="1">
            <a:off x="7512995" y="4769548"/>
            <a:ext cx="3730153" cy="62345"/>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D110B150-08E8-4246-9353-564124465062}"/>
              </a:ext>
            </a:extLst>
          </p:cNvPr>
          <p:cNvSpPr txBox="1"/>
          <p:nvPr/>
        </p:nvSpPr>
        <p:spPr>
          <a:xfrm>
            <a:off x="7572152" y="5125065"/>
            <a:ext cx="3611837" cy="978729"/>
          </a:xfrm>
          <a:prstGeom prst="rect">
            <a:avLst/>
          </a:prstGeom>
          <a:noFill/>
        </p:spPr>
        <p:txBody>
          <a:bodyPr wrap="square" rtlCol="0">
            <a:spAutoFit/>
          </a:bodyPr>
          <a:lstStyle/>
          <a:p>
            <a:pPr algn="ctr" defTabSz="976147">
              <a:lnSpc>
                <a:spcPct val="90000"/>
              </a:lnSpc>
              <a:spcAft>
                <a:spcPts val="600"/>
              </a:spcAft>
            </a:pPr>
            <a:r>
              <a:rPr lang="de-DE" sz="1600" dirty="0">
                <a:solidFill>
                  <a:srgbClr val="0078D7"/>
                </a:solidFill>
                <a:latin typeface="Segoe UI"/>
                <a:cs typeface="Segoe UI Semibold" panose="020B0702040204020203" pitchFamily="34" charset="0"/>
              </a:rPr>
              <a:t>Specialist System Integrators &amp; Managed Service Providers enrolled in to Microsoft‘s </a:t>
            </a:r>
            <a:r>
              <a:rPr lang="de-DE" sz="1600" b="1" dirty="0">
                <a:solidFill>
                  <a:srgbClr val="0078D7"/>
                </a:solidFill>
                <a:latin typeface="Segoe UI"/>
                <a:cs typeface="Segoe UI Semibold" panose="020B0702040204020203" pitchFamily="34" charset="0"/>
              </a:rPr>
              <a:t>Partner Acceleration Framework </a:t>
            </a:r>
          </a:p>
        </p:txBody>
      </p:sp>
      <p:sp>
        <p:nvSpPr>
          <p:cNvPr id="26" name="Rectangle 25">
            <a:extLst>
              <a:ext uri="{FF2B5EF4-FFF2-40B4-BE49-F238E27FC236}">
                <a16:creationId xmlns:a16="http://schemas.microsoft.com/office/drawing/2014/main" id="{58409D97-3848-4B61-80E9-D775D6F4F19A}"/>
              </a:ext>
            </a:extLst>
          </p:cNvPr>
          <p:cNvSpPr/>
          <p:nvPr/>
        </p:nvSpPr>
        <p:spPr bwMode="auto">
          <a:xfrm flipV="1">
            <a:off x="7512995" y="3660076"/>
            <a:ext cx="3730153" cy="62345"/>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408884FE-CD02-4EE2-9D5D-3104AACF9181}"/>
              </a:ext>
            </a:extLst>
          </p:cNvPr>
          <p:cNvSpPr txBox="1"/>
          <p:nvPr/>
        </p:nvSpPr>
        <p:spPr>
          <a:xfrm>
            <a:off x="7503362" y="2744023"/>
            <a:ext cx="3611837" cy="535531"/>
          </a:xfrm>
          <a:prstGeom prst="rect">
            <a:avLst/>
          </a:prstGeom>
          <a:noFill/>
        </p:spPr>
        <p:txBody>
          <a:bodyPr wrap="square" rtlCol="0">
            <a:spAutoFit/>
          </a:bodyPr>
          <a:lstStyle/>
          <a:p>
            <a:pPr algn="ctr" defTabSz="976147">
              <a:lnSpc>
                <a:spcPct val="90000"/>
              </a:lnSpc>
              <a:spcAft>
                <a:spcPts val="600"/>
              </a:spcAft>
            </a:pPr>
            <a:r>
              <a:rPr lang="de-DE" sz="1600" dirty="0">
                <a:solidFill>
                  <a:srgbClr val="0078D7"/>
                </a:solidFill>
                <a:latin typeface="Segoe UI"/>
                <a:cs typeface="Segoe UI Semibold" panose="020B0702040204020203" pitchFamily="34" charset="0"/>
              </a:rPr>
              <a:t>Microsoft‘s One Commercial Partner &amp; STU technical teams</a:t>
            </a:r>
          </a:p>
        </p:txBody>
      </p:sp>
      <p:sp>
        <p:nvSpPr>
          <p:cNvPr id="30" name="TextBox 29">
            <a:extLst>
              <a:ext uri="{FF2B5EF4-FFF2-40B4-BE49-F238E27FC236}">
                <a16:creationId xmlns:a16="http://schemas.microsoft.com/office/drawing/2014/main" id="{9808F80B-8E95-41BD-B7F2-754E3A131F38}"/>
              </a:ext>
            </a:extLst>
          </p:cNvPr>
          <p:cNvSpPr txBox="1"/>
          <p:nvPr/>
        </p:nvSpPr>
        <p:spPr>
          <a:xfrm>
            <a:off x="6907621" y="1462929"/>
            <a:ext cx="4940898" cy="941332"/>
          </a:xfrm>
          <a:prstGeom prst="rect">
            <a:avLst/>
          </a:prstGeom>
          <a:noFill/>
        </p:spPr>
        <p:txBody>
          <a:bodyPr wrap="square" lIns="179259" tIns="143407" rIns="179259" bIns="143407" rtlCol="0">
            <a:spAutoFit/>
          </a:bodyPr>
          <a:lstStyle/>
          <a:p>
            <a:pPr algn="ctr" defTabSz="913785">
              <a:lnSpc>
                <a:spcPct val="90000"/>
              </a:lnSpc>
              <a:defRPr/>
            </a:pPr>
            <a:r>
              <a:rPr lang="en-US" sz="2353" kern="0" spc="20" dirty="0">
                <a:solidFill>
                  <a:srgbClr val="3C3C3C"/>
                </a:solidFill>
                <a:latin typeface="Segoe UI"/>
                <a:cs typeface="Segoe UI Semilight" panose="020B0402040204020203" pitchFamily="34" charset="0"/>
              </a:rPr>
              <a:t>Microsoft partners delivering</a:t>
            </a:r>
          </a:p>
          <a:p>
            <a:pPr algn="ctr" defTabSz="913785">
              <a:lnSpc>
                <a:spcPct val="90000"/>
              </a:lnSpc>
              <a:defRPr/>
            </a:pPr>
            <a:r>
              <a:rPr lang="en-US" sz="2353" kern="0" spc="20" dirty="0">
                <a:solidFill>
                  <a:srgbClr val="3C3C3C"/>
                </a:solidFill>
                <a:latin typeface="Segoe UI"/>
                <a:cs typeface="Segoe UI Semilight" panose="020B0402040204020203" pitchFamily="34" charset="0"/>
              </a:rPr>
              <a:t>Microsoft solutions</a:t>
            </a:r>
          </a:p>
        </p:txBody>
      </p:sp>
      <p:pic>
        <p:nvPicPr>
          <p:cNvPr id="5" name="Picture 4" descr="A close up of a logo&#10;&#10;Description generated with very high confidence">
            <a:extLst>
              <a:ext uri="{FF2B5EF4-FFF2-40B4-BE49-F238E27FC236}">
                <a16:creationId xmlns:a16="http://schemas.microsoft.com/office/drawing/2014/main" id="{4CA7573F-F5C3-4E87-93B9-51F28E7715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39" y="4452209"/>
            <a:ext cx="6362639" cy="2250341"/>
          </a:xfrm>
          <a:prstGeom prst="rect">
            <a:avLst/>
          </a:prstGeom>
        </p:spPr>
      </p:pic>
      <p:sp>
        <p:nvSpPr>
          <p:cNvPr id="6" name="Arrow: Down 5">
            <a:extLst>
              <a:ext uri="{FF2B5EF4-FFF2-40B4-BE49-F238E27FC236}">
                <a16:creationId xmlns:a16="http://schemas.microsoft.com/office/drawing/2014/main" id="{5A4C95F3-0EC6-4954-9E6A-9B8DDF993B33}"/>
              </a:ext>
            </a:extLst>
          </p:cNvPr>
          <p:cNvSpPr/>
          <p:nvPr/>
        </p:nvSpPr>
        <p:spPr bwMode="auto">
          <a:xfrm>
            <a:off x="3000546" y="4446383"/>
            <a:ext cx="646103" cy="6348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3AF08036-2136-4AAB-910F-B72E0DEA5FA1}"/>
              </a:ext>
            </a:extLst>
          </p:cNvPr>
          <p:cNvSpPr txBox="1"/>
          <p:nvPr/>
        </p:nvSpPr>
        <p:spPr>
          <a:xfrm>
            <a:off x="361380" y="5935386"/>
            <a:ext cx="470507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Partner Acceleration Framework</a:t>
            </a:r>
          </a:p>
        </p:txBody>
      </p:sp>
    </p:spTree>
    <p:extLst>
      <p:ext uri="{BB962C8B-B14F-4D97-AF65-F5344CB8AC3E}">
        <p14:creationId xmlns:p14="http://schemas.microsoft.com/office/powerpoint/2010/main" val="4041194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grpId="1" nodeType="withEffect">
                                  <p:stCondLst>
                                    <p:cond delay="250"/>
                                  </p:stCondLst>
                                  <p:childTnLst>
                                    <p:animMotion origin="layout" path="M -3.95833E-6 -2.22222E-6 L -3.95833E-6 0.08935 " pathEditMode="relative" rAng="0" ptsTypes="AA">
                                      <p:cBhvr>
                                        <p:cTn id="9" dur="500" spd="-100000" fill="hold"/>
                                        <p:tgtEl>
                                          <p:spTgt spid="22"/>
                                        </p:tgtEl>
                                        <p:attrNameLst>
                                          <p:attrName>ppt_x</p:attrName>
                                          <p:attrName>ppt_y</p:attrName>
                                        </p:attrNameLst>
                                      </p:cBhvr>
                                      <p:rCtr x="0" y="4468"/>
                                    </p:animMotion>
                                  </p:childTnLst>
                                </p:cTn>
                              </p:par>
                              <p:par>
                                <p:cTn id="10" presetID="10" presetClass="entr" presetSubtype="0" fill="hold" grpId="0"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grpId="1" nodeType="withEffect">
                                  <p:stCondLst>
                                    <p:cond delay="250"/>
                                  </p:stCondLst>
                                  <p:childTnLst>
                                    <p:animMotion origin="layout" path="M -3.95833E-6 -2.22222E-6 L -3.95833E-6 0.08935 " pathEditMode="relative" rAng="0" ptsTypes="AA">
                                      <p:cBhvr>
                                        <p:cTn id="14" dur="500" spd="-100000" fill="hold"/>
                                        <p:tgtEl>
                                          <p:spTgt spid="24"/>
                                        </p:tgtEl>
                                        <p:attrNameLst>
                                          <p:attrName>ppt_x</p:attrName>
                                          <p:attrName>ppt_y</p:attrName>
                                        </p:attrNameLst>
                                      </p:cBhvr>
                                      <p:rCtr x="0" y="4468"/>
                                    </p:animMotion>
                                  </p:childTnLst>
                                </p:cTn>
                              </p:par>
                              <p:par>
                                <p:cTn id="15" presetID="10" presetClass="entr" presetSubtype="0" fill="hold" grpId="0" nodeType="withEffect">
                                  <p:stCondLst>
                                    <p:cond delay="25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42" presetClass="path" presetSubtype="0" decel="100000" fill="hold" grpId="1" nodeType="withEffect">
                                  <p:stCondLst>
                                    <p:cond delay="250"/>
                                  </p:stCondLst>
                                  <p:childTnLst>
                                    <p:animMotion origin="layout" path="M -3.95833E-6 -2.22222E-6 L -3.95833E-6 0.08935 " pathEditMode="relative" rAng="0" ptsTypes="AA">
                                      <p:cBhvr>
                                        <p:cTn id="19" dur="500" spd="-100000" fill="hold"/>
                                        <p:tgtEl>
                                          <p:spTgt spid="28"/>
                                        </p:tgtEl>
                                        <p:attrNameLst>
                                          <p:attrName>ppt_x</p:attrName>
                                          <p:attrName>ppt_y</p:attrName>
                                        </p:attrNameLst>
                                      </p:cBhvr>
                                      <p:rCtr x="0" y="44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P spid="28" grpId="0"/>
      <p:bldP spid="2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Picture 3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 y="-30224"/>
            <a:ext cx="12189648" cy="6918449"/>
          </a:xfrm>
          <a:prstGeom prst="rect">
            <a:avLst/>
          </a:prstGeom>
        </p:spPr>
      </p:pic>
      <p:sp>
        <p:nvSpPr>
          <p:cNvPr id="338" name="Rectangle 337"/>
          <p:cNvSpPr/>
          <p:nvPr/>
        </p:nvSpPr>
        <p:spPr bwMode="auto">
          <a:xfrm>
            <a:off x="1804522" y="774997"/>
            <a:ext cx="8558072" cy="5355455"/>
          </a:xfrm>
          <a:prstGeom prst="rect">
            <a:avLst/>
          </a:prstGeom>
          <a:solidFill>
            <a:schemeClr val="accent1">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p:cNvGrpSpPr/>
          <p:nvPr/>
        </p:nvGrpSpPr>
        <p:grpSpPr>
          <a:xfrm>
            <a:off x="3058948" y="2705847"/>
            <a:ext cx="6074103" cy="3039751"/>
            <a:chOff x="3754836" y="2514600"/>
            <a:chExt cx="6074964" cy="3040182"/>
          </a:xfrm>
          <a:solidFill>
            <a:schemeClr val="bg1"/>
          </a:solidFill>
        </p:grpSpPr>
        <p:pic>
          <p:nvPicPr>
            <p:cNvPr id="88" name="Picture 2"/>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89" name="Group 88"/>
            <p:cNvGrpSpPr/>
            <p:nvPr/>
          </p:nvGrpSpPr>
          <p:grpSpPr bwMode="black">
            <a:xfrm>
              <a:off x="9131444" y="4712441"/>
              <a:ext cx="698356" cy="169153"/>
              <a:chOff x="2321681" y="5571144"/>
              <a:chExt cx="701013" cy="175680"/>
            </a:xfrm>
            <a:grpFill/>
            <a:effectLst/>
          </p:grpSpPr>
          <p:sp>
            <p:nvSpPr>
              <p:cNvPr id="330" name="Freeform 23"/>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1" name="Freeform 24"/>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2" name="Freeform 25"/>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3" name="Freeform 26"/>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4" name="Freeform 27"/>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5" name="Freeform 28"/>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6" name="Freeform 29"/>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0" name="Group 89"/>
            <p:cNvGrpSpPr/>
            <p:nvPr/>
          </p:nvGrpSpPr>
          <p:grpSpPr bwMode="black">
            <a:xfrm>
              <a:off x="7418221" y="3672980"/>
              <a:ext cx="1382743" cy="190072"/>
              <a:chOff x="3403273" y="5616873"/>
              <a:chExt cx="1088404" cy="154797"/>
            </a:xfrm>
            <a:grpFill/>
            <a:effectLst/>
          </p:grpSpPr>
          <p:sp>
            <p:nvSpPr>
              <p:cNvPr id="319" name="Freeform 36"/>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0" name="Freeform 37"/>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1" name="Freeform 38"/>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2" name="Freeform 39"/>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3" name="Freeform 40"/>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4" name="Freeform 41"/>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5" name="Freeform 42"/>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6" name="Freeform 43"/>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7" name="Freeform 44"/>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8" name="Freeform 45"/>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9" name="Freeform 46"/>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1" name="Group 90"/>
            <p:cNvGrpSpPr/>
            <p:nvPr/>
          </p:nvGrpSpPr>
          <p:grpSpPr bwMode="black">
            <a:xfrm>
              <a:off x="5210413" y="3127477"/>
              <a:ext cx="1632294" cy="168683"/>
              <a:chOff x="9662524" y="5603535"/>
              <a:chExt cx="1748299" cy="186932"/>
            </a:xfrm>
            <a:grpFill/>
            <a:effectLst/>
          </p:grpSpPr>
          <p:sp>
            <p:nvSpPr>
              <p:cNvPr id="309" name="Freeform 19"/>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0" name="Freeform 20"/>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1" name="Freeform 21"/>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2" name="Freeform 22"/>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3" name="Freeform 23"/>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4" name="Freeform 24"/>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5" name="Freeform 25"/>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6" name="Freeform 26"/>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7" name="Freeform 27"/>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8" name="Freeform 28"/>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2" name="Group 91"/>
            <p:cNvGrpSpPr/>
            <p:nvPr/>
          </p:nvGrpSpPr>
          <p:grpSpPr bwMode="black">
            <a:xfrm>
              <a:off x="9002863" y="3659533"/>
              <a:ext cx="826937" cy="216968"/>
              <a:chOff x="7458381" y="5575585"/>
              <a:chExt cx="830083" cy="225342"/>
            </a:xfrm>
            <a:grpFill/>
            <a:effectLst/>
          </p:grpSpPr>
          <p:sp>
            <p:nvSpPr>
              <p:cNvPr id="301" name="Freeform 21"/>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2" name="Freeform 22"/>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3" name="Freeform 23"/>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4" name="Freeform 24"/>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5" name="Freeform 25"/>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6" name="Freeform 26"/>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7" name="Freeform 27"/>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8" name="Freeform 28"/>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3" name="Group 92"/>
            <p:cNvGrpSpPr/>
            <p:nvPr/>
          </p:nvGrpSpPr>
          <p:grpSpPr bwMode="black">
            <a:xfrm>
              <a:off x="8252119" y="4202088"/>
              <a:ext cx="763040" cy="190659"/>
              <a:chOff x="4872260" y="5575584"/>
              <a:chExt cx="765942" cy="198016"/>
            </a:xfrm>
            <a:grpFill/>
            <a:effectLst/>
          </p:grpSpPr>
          <p:sp>
            <p:nvSpPr>
              <p:cNvPr id="296" name="Freeform 30"/>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7" name="Freeform 31"/>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8" name="Freeform 32"/>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9" name="Freeform 33"/>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0" name="Freeform 34"/>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4" name="Group 93"/>
            <p:cNvGrpSpPr/>
            <p:nvPr/>
          </p:nvGrpSpPr>
          <p:grpSpPr bwMode="black">
            <a:xfrm>
              <a:off x="6830647" y="4234091"/>
              <a:ext cx="1055000" cy="158656"/>
              <a:chOff x="6018781" y="5575586"/>
              <a:chExt cx="1059017" cy="164779"/>
            </a:xfrm>
            <a:grpFill/>
            <a:effectLst/>
          </p:grpSpPr>
          <p:sp>
            <p:nvSpPr>
              <p:cNvPr id="288" name="Freeform 17"/>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9" name="Freeform 18"/>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0" name="Freeform 19"/>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1" name="Freeform 20"/>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2" name="Freeform 21"/>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3" name="Freeform 22"/>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4" name="Freeform 23"/>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5" name="Rectangle 24"/>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5" name="Group 94"/>
            <p:cNvGrpSpPr/>
            <p:nvPr/>
          </p:nvGrpSpPr>
          <p:grpSpPr bwMode="black">
            <a:xfrm>
              <a:off x="5303914" y="2606000"/>
              <a:ext cx="1045751" cy="163878"/>
              <a:chOff x="891368" y="5611897"/>
              <a:chExt cx="1049730" cy="170204"/>
            </a:xfrm>
            <a:grpFill/>
            <a:effectLst/>
          </p:grpSpPr>
          <p:sp>
            <p:nvSpPr>
              <p:cNvPr id="279" name="Freeform 32"/>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0" name="Freeform 33"/>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1" name="Rectangle 34"/>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2" name="Freeform 35"/>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3" name="Freeform 36"/>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4" name="Freeform 37"/>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5" name="Freeform 38"/>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6" name="Freeform 39"/>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7" name="Freeform 40"/>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6" name="Group 95"/>
            <p:cNvGrpSpPr/>
            <p:nvPr/>
          </p:nvGrpSpPr>
          <p:grpSpPr bwMode="black">
            <a:xfrm>
              <a:off x="5346669" y="3661883"/>
              <a:ext cx="910106" cy="212267"/>
              <a:chOff x="9053746" y="4958394"/>
              <a:chExt cx="913569" cy="220459"/>
            </a:xfrm>
            <a:grpFill/>
            <a:effectLst/>
          </p:grpSpPr>
          <p:sp>
            <p:nvSpPr>
              <p:cNvPr id="271" name="Freeform 25"/>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2" name="Freeform 26"/>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3" name="Freeform 27"/>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4" name="Freeform 28"/>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5" name="Freeform 29"/>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6" name="Freeform 30"/>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7" name="Freeform 31"/>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8" name="Freeform 32"/>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7" name="Group 96"/>
            <p:cNvGrpSpPr/>
            <p:nvPr/>
          </p:nvGrpSpPr>
          <p:grpSpPr bwMode="black">
            <a:xfrm>
              <a:off x="5454168" y="4709776"/>
              <a:ext cx="863041" cy="174483"/>
              <a:chOff x="5513886" y="4978012"/>
              <a:chExt cx="866327" cy="181218"/>
            </a:xfrm>
            <a:grpFill/>
            <a:effectLst/>
          </p:grpSpPr>
          <p:sp>
            <p:nvSpPr>
              <p:cNvPr id="264" name="Freeform 29"/>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5" name="Freeform 30"/>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6" name="Freeform 31"/>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7" name="Freeform 32"/>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8" name="Freeform 551"/>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9" name="Freeform 552"/>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0" name="Freeform 553"/>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8" name="Group 97"/>
            <p:cNvGrpSpPr/>
            <p:nvPr/>
          </p:nvGrpSpPr>
          <p:grpSpPr bwMode="black">
            <a:xfrm>
              <a:off x="6825952" y="4717686"/>
              <a:ext cx="575837" cy="158662"/>
              <a:chOff x="4664767" y="4986232"/>
              <a:chExt cx="578026" cy="164783"/>
            </a:xfrm>
            <a:grpFill/>
            <a:effectLst/>
          </p:grpSpPr>
          <p:sp>
            <p:nvSpPr>
              <p:cNvPr id="259" name="Freeform 22"/>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0" name="Freeform 23"/>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1" name="Freeform 24"/>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2" name="Freeform 25"/>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3" name="Freeform 26"/>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9" name="Group 98"/>
            <p:cNvGrpSpPr/>
            <p:nvPr/>
          </p:nvGrpSpPr>
          <p:grpSpPr bwMode="black">
            <a:xfrm>
              <a:off x="8833844" y="5267952"/>
              <a:ext cx="995956" cy="189523"/>
              <a:chOff x="1502088" y="4970205"/>
              <a:chExt cx="999744" cy="196837"/>
            </a:xfrm>
            <a:grpFill/>
            <a:effectLst/>
          </p:grpSpPr>
          <p:sp>
            <p:nvSpPr>
              <p:cNvPr id="254" name="Freeform 19"/>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5" name="Freeform 20"/>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6" name="Freeform 21"/>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7" name="Freeform 22"/>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8" name="Freeform 23"/>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0" name="Group 99"/>
            <p:cNvGrpSpPr/>
            <p:nvPr/>
          </p:nvGrpSpPr>
          <p:grpSpPr bwMode="black">
            <a:xfrm>
              <a:off x="6458672" y="3621951"/>
              <a:ext cx="757652" cy="292130"/>
              <a:chOff x="6651306" y="4916921"/>
              <a:chExt cx="760536" cy="303406"/>
            </a:xfrm>
            <a:grpFill/>
            <a:effectLst/>
          </p:grpSpPr>
          <p:sp>
            <p:nvSpPr>
              <p:cNvPr id="249" name="Freeform 18"/>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0" name="Freeform 19"/>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1" name="Freeform 20"/>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2" name="Freeform 21"/>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3" name="Freeform 22"/>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1" name="Group 100"/>
            <p:cNvGrpSpPr/>
            <p:nvPr/>
          </p:nvGrpSpPr>
          <p:grpSpPr bwMode="black">
            <a:xfrm>
              <a:off x="3754836" y="4680693"/>
              <a:ext cx="1190590" cy="232649"/>
              <a:chOff x="3393928" y="4967561"/>
              <a:chExt cx="999744" cy="202126"/>
            </a:xfrm>
            <a:grpFill/>
            <a:effectLst/>
          </p:grpSpPr>
          <p:sp>
            <p:nvSpPr>
              <p:cNvPr id="240" name="Freeform 27"/>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1" name="Freeform 28"/>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2" name="Rectangle 29"/>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3" name="Freeform 30"/>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4" name="Freeform 31"/>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5" name="Freeform 32"/>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6" name="Freeform 33"/>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7" name="Freeform 34"/>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8" name="Freeform 35"/>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2" name="Group 101"/>
            <p:cNvGrpSpPr/>
            <p:nvPr/>
          </p:nvGrpSpPr>
          <p:grpSpPr bwMode="black">
            <a:xfrm>
              <a:off x="3754836" y="4213292"/>
              <a:ext cx="559559" cy="179455"/>
              <a:chOff x="10238410" y="4967852"/>
              <a:chExt cx="561691" cy="186381"/>
            </a:xfrm>
            <a:grpFill/>
            <a:effectLst/>
          </p:grpSpPr>
          <p:sp>
            <p:nvSpPr>
              <p:cNvPr id="235" name="Freeform 34"/>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6" name="Freeform 35"/>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7" name="Freeform 36"/>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8" name="Rectangle 37"/>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9" name="Freeform 38"/>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3" name="Group 102"/>
            <p:cNvGrpSpPr/>
            <p:nvPr/>
          </p:nvGrpSpPr>
          <p:grpSpPr bwMode="black">
            <a:xfrm>
              <a:off x="3754836" y="2578650"/>
              <a:ext cx="1095552" cy="218577"/>
              <a:chOff x="7682933" y="4955117"/>
              <a:chExt cx="1099718" cy="227012"/>
            </a:xfrm>
            <a:grpFill/>
            <a:effectLst/>
          </p:grpSpPr>
          <p:sp>
            <p:nvSpPr>
              <p:cNvPr id="226" name="Freeform 22"/>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7" name="Freeform 23"/>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8" name="Freeform 24"/>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9" name="Freeform 25"/>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0" name="Freeform 26"/>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1" name="Freeform 27"/>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2" name="Freeform 28"/>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3" name="Freeform 29"/>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4" name="Freeform 30"/>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4" name="Group 103"/>
            <p:cNvGrpSpPr/>
            <p:nvPr/>
          </p:nvGrpSpPr>
          <p:grpSpPr bwMode="black">
            <a:xfrm>
              <a:off x="6115590" y="4210210"/>
              <a:ext cx="348585" cy="182537"/>
              <a:chOff x="2772926" y="4973833"/>
              <a:chExt cx="349910" cy="189581"/>
            </a:xfrm>
            <a:grpFill/>
            <a:effectLst/>
          </p:grpSpPr>
          <p:sp>
            <p:nvSpPr>
              <p:cNvPr id="223" name="Freeform 21"/>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4" name="Freeform 22"/>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5" name="Freeform 23"/>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5" name="Group 104"/>
            <p:cNvGrpSpPr/>
            <p:nvPr/>
          </p:nvGrpSpPr>
          <p:grpSpPr bwMode="black">
            <a:xfrm>
              <a:off x="7912009" y="3108052"/>
              <a:ext cx="1082219" cy="207533"/>
              <a:chOff x="5953627" y="6205329"/>
              <a:chExt cx="1086337" cy="215543"/>
            </a:xfrm>
            <a:grpFill/>
            <a:effectLst/>
          </p:grpSpPr>
          <p:sp>
            <p:nvSpPr>
              <p:cNvPr id="212" name="Freeform 24"/>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3" name="Freeform 25"/>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4" name="Freeform 26"/>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5" name="Freeform 27"/>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6" name="Freeform 28"/>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7" name="Freeform 29"/>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8" name="Freeform 30"/>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9" name="Freeform 31"/>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0" name="Rectangle 32"/>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1" name="Freeform 33"/>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2" name="Freeform 34"/>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6" name="Group 105"/>
            <p:cNvGrpSpPr/>
            <p:nvPr/>
          </p:nvGrpSpPr>
          <p:grpSpPr bwMode="black">
            <a:xfrm>
              <a:off x="6803192" y="2525967"/>
              <a:ext cx="915642" cy="323944"/>
              <a:chOff x="7376591" y="6134773"/>
              <a:chExt cx="919129" cy="336446"/>
            </a:xfrm>
            <a:grpFill/>
            <a:effectLst/>
          </p:grpSpPr>
          <p:sp>
            <p:nvSpPr>
              <p:cNvPr id="205" name="Freeform 24"/>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6" name="Freeform 25"/>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7" name="Freeform 26"/>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8" name="Freeform 27"/>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9" name="Freeform 28"/>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0" name="Freeform 29"/>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1" name="Freeform 30"/>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7" name="Group 106"/>
            <p:cNvGrpSpPr/>
            <p:nvPr/>
          </p:nvGrpSpPr>
          <p:grpSpPr bwMode="black">
            <a:xfrm>
              <a:off x="7910532" y="4706745"/>
              <a:ext cx="712169" cy="180546"/>
              <a:chOff x="420233" y="6191684"/>
              <a:chExt cx="714879" cy="187513"/>
            </a:xfrm>
            <a:grpFill/>
            <a:effectLst/>
          </p:grpSpPr>
          <p:sp>
            <p:nvSpPr>
              <p:cNvPr id="193" name="Freeform 20"/>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4" name="Freeform 21"/>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5" name="Freeform 22"/>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6" name="Freeform 25"/>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7" name="Freeform 26"/>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8" name="Freeform 36"/>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9" name="Freeform 37"/>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0" name="Freeform 38"/>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1" name="Freeform 39"/>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2" name="Freeform 42"/>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3" name="Freeform 43"/>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4" name="Freeform 44"/>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8" name="Group 107"/>
            <p:cNvGrpSpPr/>
            <p:nvPr/>
          </p:nvGrpSpPr>
          <p:grpSpPr bwMode="black">
            <a:xfrm>
              <a:off x="3754836" y="3575415"/>
              <a:ext cx="1389936" cy="385204"/>
              <a:chOff x="2649884" y="6146155"/>
              <a:chExt cx="1395225" cy="400069"/>
            </a:xfrm>
            <a:grpFill/>
            <a:effectLst/>
          </p:grpSpPr>
          <p:sp>
            <p:nvSpPr>
              <p:cNvPr id="182" name="Line 6"/>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3" name="Freeform 7"/>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4" name="Freeform 8"/>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5" name="Freeform 9"/>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6" name="Freeform 10"/>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7" name="Freeform 11"/>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8" name="Freeform 12"/>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9" name="Freeform 13"/>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0" name="Freeform 14"/>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1" name="Freeform 15"/>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2" name="Freeform 16"/>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9" name="Group 108"/>
            <p:cNvGrpSpPr/>
            <p:nvPr/>
          </p:nvGrpSpPr>
          <p:grpSpPr bwMode="black">
            <a:xfrm>
              <a:off x="3754836" y="5195652"/>
              <a:ext cx="837044" cy="261824"/>
              <a:chOff x="8632347" y="6167032"/>
              <a:chExt cx="840228" cy="271928"/>
            </a:xfrm>
            <a:grpFill/>
            <a:effectLst/>
          </p:grpSpPr>
          <p:sp>
            <p:nvSpPr>
              <p:cNvPr id="179" name="Freeform 17"/>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0" name="Freeform 18"/>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1" name="Freeform 19"/>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0" name="Group 109"/>
            <p:cNvGrpSpPr/>
            <p:nvPr/>
          </p:nvGrpSpPr>
          <p:grpSpPr bwMode="black">
            <a:xfrm>
              <a:off x="4680867" y="4223987"/>
              <a:ext cx="1068251" cy="168760"/>
              <a:chOff x="9809204" y="6215358"/>
              <a:chExt cx="1072317" cy="175273"/>
            </a:xfrm>
            <a:grpFill/>
            <a:effectLst/>
          </p:grpSpPr>
          <p:sp>
            <p:nvSpPr>
              <p:cNvPr id="171" name="Freeform 23"/>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2" name="Freeform 24"/>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3" name="Freeform 25"/>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4" name="Freeform 26"/>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5" name="Freeform 27"/>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6" name="Freeform 28"/>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7" name="Freeform 29"/>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8" name="Freeform 30"/>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1" name="Group 110"/>
            <p:cNvGrpSpPr/>
            <p:nvPr/>
          </p:nvGrpSpPr>
          <p:grpSpPr bwMode="black">
            <a:xfrm>
              <a:off x="3754836" y="3089263"/>
              <a:ext cx="1230581" cy="245111"/>
              <a:chOff x="4381738" y="6174707"/>
              <a:chExt cx="1235264" cy="254570"/>
            </a:xfrm>
            <a:grpFill/>
            <a:effectLst/>
          </p:grpSpPr>
          <p:sp>
            <p:nvSpPr>
              <p:cNvPr id="162" name="Freeform 5"/>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3" name="Freeform 6"/>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4" name="Freeform 7"/>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5" name="Freeform 8"/>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6" name="Freeform 9"/>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7" name="Freeform 10"/>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8" name="Freeform 11"/>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9" name="Freeform 12"/>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0" name="Freeform 13"/>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2" name="Group 111"/>
            <p:cNvGrpSpPr/>
            <p:nvPr/>
          </p:nvGrpSpPr>
          <p:grpSpPr bwMode="black">
            <a:xfrm>
              <a:off x="7952400" y="5217881"/>
              <a:ext cx="661303" cy="239595"/>
              <a:chOff x="11218145" y="6191686"/>
              <a:chExt cx="663815" cy="248839"/>
            </a:xfrm>
            <a:grpFill/>
            <a:effectLst/>
          </p:grpSpPr>
          <p:sp>
            <p:nvSpPr>
              <p:cNvPr id="156" name="Freeform 18"/>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7" name="Freeform 19"/>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8" name="Freeform 20"/>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9" name="Freeform 21"/>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0" name="Freeform 22"/>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1" name="Freeform 23"/>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3" name="Group 112"/>
            <p:cNvGrpSpPr/>
            <p:nvPr/>
          </p:nvGrpSpPr>
          <p:grpSpPr bwMode="black">
            <a:xfrm>
              <a:off x="4812021" y="5206181"/>
              <a:ext cx="838329" cy="251295"/>
              <a:chOff x="1471737" y="6192453"/>
              <a:chExt cx="841520" cy="260991"/>
            </a:xfrm>
            <a:grpFill/>
            <a:effectLst/>
          </p:grpSpPr>
          <p:sp>
            <p:nvSpPr>
              <p:cNvPr id="149" name="Freeform 20"/>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0" name="Freeform 21"/>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1" name="Freeform 22"/>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2" name="Freeform 23"/>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3" name="Freeform 24"/>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4" name="Freeform 25"/>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5" name="Freeform 26"/>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4" name="Group 113"/>
            <p:cNvGrpSpPr/>
            <p:nvPr/>
          </p:nvGrpSpPr>
          <p:grpSpPr bwMode="black">
            <a:xfrm>
              <a:off x="8172360" y="2514600"/>
              <a:ext cx="556545" cy="346677"/>
              <a:chOff x="2481885" y="4360116"/>
              <a:chExt cx="558662" cy="360056"/>
            </a:xfrm>
            <a:grpFill/>
            <a:effectLst/>
          </p:grpSpPr>
          <p:sp>
            <p:nvSpPr>
              <p:cNvPr id="142" name="Freeform 21"/>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3" name="Freeform 22"/>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4" name="Freeform 23"/>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5" name="Freeform 24"/>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6" name="Freeform 25"/>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7" name="Freeform 26"/>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8" name="Freeform 27"/>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5" name="Group 114"/>
            <p:cNvGrpSpPr/>
            <p:nvPr/>
          </p:nvGrpSpPr>
          <p:grpSpPr bwMode="black">
            <a:xfrm>
              <a:off x="9182430" y="2598431"/>
              <a:ext cx="647370" cy="179015"/>
              <a:chOff x="6791943" y="4414224"/>
              <a:chExt cx="649833" cy="185924"/>
            </a:xfrm>
            <a:grpFill/>
            <a:effectLst/>
          </p:grpSpPr>
          <p:sp>
            <p:nvSpPr>
              <p:cNvPr id="136" name="Freeform 22"/>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7" name="Freeform 23"/>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8" name="Freeform 24"/>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9" name="Freeform 25"/>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0" name="Freeform 26"/>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1" name="Freeform 27"/>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6" name="Group 115"/>
            <p:cNvGrpSpPr/>
            <p:nvPr/>
          </p:nvGrpSpPr>
          <p:grpSpPr bwMode="black">
            <a:xfrm>
              <a:off x="7016417" y="5169907"/>
              <a:ext cx="715842" cy="287569"/>
              <a:chOff x="7844547" y="4357855"/>
              <a:chExt cx="718565" cy="298667"/>
            </a:xfrm>
            <a:grpFill/>
            <a:effectLst/>
          </p:grpSpPr>
          <p:sp>
            <p:nvSpPr>
              <p:cNvPr id="132" name="Freeform 18"/>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3" name="Freeform 20"/>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4" name="Freeform 21"/>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5" name="Oval 134"/>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7" name="Group 116"/>
            <p:cNvGrpSpPr/>
            <p:nvPr/>
          </p:nvGrpSpPr>
          <p:grpSpPr bwMode="black">
            <a:xfrm>
              <a:off x="9381629" y="4215324"/>
              <a:ext cx="448171" cy="177422"/>
              <a:chOff x="4491504" y="4454449"/>
              <a:chExt cx="449878" cy="184270"/>
            </a:xfrm>
            <a:grpFill/>
            <a:effectLst/>
          </p:grpSpPr>
          <p:sp>
            <p:nvSpPr>
              <p:cNvPr id="128" name="Freeform 22"/>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9" name="Freeform 23"/>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0" name="Freeform 24"/>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1" name="Freeform 25"/>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8" name="Group 117"/>
            <p:cNvGrpSpPr/>
            <p:nvPr/>
          </p:nvGrpSpPr>
          <p:grpSpPr bwMode="black">
            <a:xfrm>
              <a:off x="7067703" y="3112314"/>
              <a:ext cx="619311" cy="199008"/>
              <a:chOff x="3467068" y="4450074"/>
              <a:chExt cx="621665" cy="206687"/>
            </a:xfrm>
            <a:grpFill/>
            <a:effectLst/>
          </p:grpSpPr>
          <p:sp>
            <p:nvSpPr>
              <p:cNvPr id="122" name="Freeform 23"/>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3" name="Freeform 24"/>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4" name="Freeform 25"/>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5" name="Freeform 26"/>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6" name="Freeform 27"/>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7" name="Freeform 28"/>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9" name="Group 118"/>
            <p:cNvGrpSpPr/>
            <p:nvPr/>
          </p:nvGrpSpPr>
          <p:grpSpPr bwMode="black">
            <a:xfrm>
              <a:off x="9219226" y="3072921"/>
              <a:ext cx="610574" cy="277794"/>
              <a:chOff x="8669045" y="5484723"/>
              <a:chExt cx="612897" cy="288514"/>
            </a:xfrm>
            <a:grpFill/>
            <a:effectLst/>
          </p:grpSpPr>
          <p:sp>
            <p:nvSpPr>
              <p:cNvPr id="120" name="Freeform 16"/>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1" name="Freeform 17"/>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sp>
        <p:nvSpPr>
          <p:cNvPr id="337" name="Rectangle 336"/>
          <p:cNvSpPr/>
          <p:nvPr/>
        </p:nvSpPr>
        <p:spPr>
          <a:xfrm>
            <a:off x="1829406" y="1238366"/>
            <a:ext cx="8533189" cy="1013576"/>
          </a:xfrm>
          <a:prstGeom prst="rect">
            <a:avLst/>
          </a:prstGeom>
        </p:spPr>
        <p:txBody>
          <a:bodyPr wrap="square" lIns="179259" tIns="0" rIns="268889" bIns="8963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altLang="zh-CN" sz="5881" b="0" i="0" u="none" strike="noStrike" kern="0" cap="none" spc="-147" normalizeH="0" baseline="0" noProof="0">
                <a:ln>
                  <a:noFill/>
                </a:ln>
                <a:gradFill>
                  <a:gsLst>
                    <a:gs pos="5000">
                      <a:srgbClr val="FFFFFF"/>
                    </a:gs>
                    <a:gs pos="27083">
                      <a:srgbClr val="FFFFFF"/>
                    </a:gs>
                  </a:gsLst>
                  <a:lin ang="5400000" scaled="0"/>
                </a:gradFill>
                <a:effectLst/>
                <a:uLnTx/>
                <a:uFillTx/>
                <a:latin typeface="Segoe UI Light"/>
                <a:ea typeface="+mn-ea"/>
                <a:cs typeface="Segoe UI Semibold" panose="020B0702040204020203" pitchFamily="34" charset="0"/>
              </a:rPr>
              <a:t>Thank You!</a:t>
            </a:r>
            <a:endParaRPr kumimoji="0" lang="en-US" sz="5881" b="0" i="0" u="none" strike="noStrike" kern="0" cap="none" spc="-147" normalizeH="0" baseline="0" noProof="0">
              <a:ln>
                <a:noFill/>
              </a:ln>
              <a:gradFill>
                <a:gsLst>
                  <a:gs pos="5000">
                    <a:srgbClr val="FFFFFF"/>
                  </a:gs>
                  <a:gs pos="27083">
                    <a:srgbClr val="FFFFFF"/>
                  </a:gs>
                </a:gsLst>
                <a:lin ang="5400000" scaled="0"/>
              </a:gradFill>
              <a:effectLst/>
              <a:uLnTx/>
              <a:uFillTx/>
              <a:latin typeface="Segoe UI Light"/>
              <a:ea typeface="+mn-ea"/>
              <a:cs typeface="Segoe UI Semibold" panose="020B0702040204020203" pitchFamily="34" charset="0"/>
            </a:endParaRPr>
          </a:p>
        </p:txBody>
      </p:sp>
    </p:spTree>
    <p:extLst>
      <p:ext uri="{BB962C8B-B14F-4D97-AF65-F5344CB8AC3E}">
        <p14:creationId xmlns:p14="http://schemas.microsoft.com/office/powerpoint/2010/main" val="1671540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ircular Arrow 44"/>
          <p:cNvSpPr/>
          <p:nvPr/>
        </p:nvSpPr>
        <p:spPr>
          <a:xfrm>
            <a:off x="5513826" y="3178702"/>
            <a:ext cx="1454527" cy="1454527"/>
          </a:xfrm>
          <a:prstGeom prst="circularArrow">
            <a:avLst>
              <a:gd name="adj1" fmla="val 5085"/>
              <a:gd name="adj2" fmla="val 327528"/>
              <a:gd name="adj3" fmla="val 20192361"/>
              <a:gd name="adj4" fmla="val 16200324"/>
              <a:gd name="adj5" fmla="val 5932"/>
            </a:avLst>
          </a:pr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1" name="Circular Arrow 45"/>
          <p:cNvSpPr/>
          <p:nvPr/>
        </p:nvSpPr>
        <p:spPr>
          <a:xfrm>
            <a:off x="5525070" y="3213206"/>
            <a:ext cx="1454527" cy="1454527"/>
          </a:xfrm>
          <a:prstGeom prst="circularArrow">
            <a:avLst>
              <a:gd name="adj1" fmla="val 5085"/>
              <a:gd name="adj2" fmla="val 327528"/>
              <a:gd name="adj3" fmla="val 2912753"/>
              <a:gd name="adj4" fmla="val 20519953"/>
              <a:gd name="adj5" fmla="val 5932"/>
            </a:avLst>
          </a:pr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4" name="Circular Arrow 47"/>
          <p:cNvSpPr/>
          <p:nvPr/>
        </p:nvSpPr>
        <p:spPr>
          <a:xfrm>
            <a:off x="5466335" y="3213204"/>
            <a:ext cx="1454527" cy="1454527"/>
          </a:xfrm>
          <a:prstGeom prst="circularArrow">
            <a:avLst>
              <a:gd name="adj1" fmla="val 5085"/>
              <a:gd name="adj2" fmla="val 327528"/>
              <a:gd name="adj3" fmla="val 11552519"/>
              <a:gd name="adj4" fmla="val 7559718"/>
              <a:gd name="adj5" fmla="val 5932"/>
            </a:avLst>
          </a:pr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5" name="Circular Arrow 48"/>
          <p:cNvSpPr/>
          <p:nvPr/>
        </p:nvSpPr>
        <p:spPr>
          <a:xfrm>
            <a:off x="5477582" y="3178700"/>
            <a:ext cx="1454527" cy="1454527"/>
          </a:xfrm>
          <a:prstGeom prst="circularArrow">
            <a:avLst>
              <a:gd name="adj1" fmla="val 5085"/>
              <a:gd name="adj2" fmla="val 327528"/>
              <a:gd name="adj3" fmla="val 15872148"/>
              <a:gd name="adj4" fmla="val 11880111"/>
              <a:gd name="adj5" fmla="val 5932"/>
            </a:avLst>
          </a:pr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 name="Title 1"/>
          <p:cNvSpPr>
            <a:spLocks noGrp="1"/>
          </p:cNvSpPr>
          <p:nvPr>
            <p:ph type="title"/>
          </p:nvPr>
        </p:nvSpPr>
        <p:spPr>
          <a:xfrm>
            <a:off x="295153" y="121906"/>
            <a:ext cx="10401103" cy="655619"/>
          </a:xfrm>
        </p:spPr>
        <p:txBody>
          <a:bodyPr>
            <a:noAutofit/>
          </a:bodyPr>
          <a:lstStyle/>
          <a:p>
            <a:r>
              <a:rPr lang="en-US" sz="4000" dirty="0"/>
              <a:t>Your datacenter cloud readiness assessment</a:t>
            </a:r>
          </a:p>
        </p:txBody>
      </p:sp>
      <p:grpSp>
        <p:nvGrpSpPr>
          <p:cNvPr id="17" name="Group 16">
            <a:extLst>
              <a:ext uri="{FF2B5EF4-FFF2-40B4-BE49-F238E27FC236}">
                <a16:creationId xmlns:a16="http://schemas.microsoft.com/office/drawing/2014/main" id="{52D10112-7A15-4A2B-A37D-0E8312C68135}"/>
              </a:ext>
            </a:extLst>
          </p:cNvPr>
          <p:cNvGrpSpPr/>
          <p:nvPr/>
        </p:nvGrpSpPr>
        <p:grpSpPr>
          <a:xfrm>
            <a:off x="270068" y="3939945"/>
            <a:ext cx="6705130" cy="2239644"/>
            <a:chOff x="270068" y="3939945"/>
            <a:chExt cx="6705130" cy="2239644"/>
          </a:xfrm>
        </p:grpSpPr>
        <p:sp>
          <p:nvSpPr>
            <p:cNvPr id="60" name="Freeform 115"/>
            <p:cNvSpPr/>
            <p:nvPr/>
          </p:nvSpPr>
          <p:spPr>
            <a:xfrm rot="16200000">
              <a:off x="4954703" y="3806777"/>
              <a:ext cx="1585731" cy="2455259"/>
            </a:xfrm>
            <a:custGeom>
              <a:avLst/>
              <a:gdLst>
                <a:gd name="connsiteX0" fmla="*/ 980064 w 1427049"/>
                <a:gd name="connsiteY0" fmla="*/ 0 h 2209564"/>
                <a:gd name="connsiteX1" fmla="*/ 980064 w 1427049"/>
                <a:gd name="connsiteY1" fmla="*/ 1540937 h 2209564"/>
                <a:gd name="connsiteX2" fmla="*/ 980064 w 1427049"/>
                <a:gd name="connsiteY2" fmla="*/ 1574188 h 2209564"/>
                <a:gd name="connsiteX3" fmla="*/ 981743 w 1427049"/>
                <a:gd name="connsiteY3" fmla="*/ 1574188 h 2209564"/>
                <a:gd name="connsiteX4" fmla="*/ 983802 w 1427049"/>
                <a:gd name="connsiteY4" fmla="*/ 1614967 h 2209564"/>
                <a:gd name="connsiteX5" fmla="*/ 985100 w 1427049"/>
                <a:gd name="connsiteY5" fmla="*/ 1623468 h 2209564"/>
                <a:gd name="connsiteX6" fmla="*/ 987498 w 1427049"/>
                <a:gd name="connsiteY6" fmla="*/ 1639179 h 2209564"/>
                <a:gd name="connsiteX7" fmla="*/ 988407 w 1427049"/>
                <a:gd name="connsiteY7" fmla="*/ 1651202 h 2209564"/>
                <a:gd name="connsiteX8" fmla="*/ 991146 w 1427049"/>
                <a:gd name="connsiteY8" fmla="*/ 1663082 h 2209564"/>
                <a:gd name="connsiteX9" fmla="*/ 994774 w 1427049"/>
                <a:gd name="connsiteY9" fmla="*/ 1686857 h 2209564"/>
                <a:gd name="connsiteX10" fmla="*/ 1001958 w 1427049"/>
                <a:gd name="connsiteY10" fmla="*/ 1710000 h 2209564"/>
                <a:gd name="connsiteX11" fmla="*/ 1006251 w 1427049"/>
                <a:gd name="connsiteY11" fmla="*/ 1728627 h 2209564"/>
                <a:gd name="connsiteX12" fmla="*/ 1010023 w 1427049"/>
                <a:gd name="connsiteY12" fmla="*/ 1747722 h 2209564"/>
                <a:gd name="connsiteX13" fmla="*/ 1011502 w 1427049"/>
                <a:gd name="connsiteY13" fmla="*/ 1751413 h 2209564"/>
                <a:gd name="connsiteX14" fmla="*/ 1012616 w 1427049"/>
                <a:gd name="connsiteY14" fmla="*/ 1756246 h 2209564"/>
                <a:gd name="connsiteX15" fmla="*/ 1030044 w 1427049"/>
                <a:gd name="connsiteY15" fmla="*/ 1800478 h 2209564"/>
                <a:gd name="connsiteX16" fmla="*/ 1035434 w 1427049"/>
                <a:gd name="connsiteY16" fmla="*/ 1817841 h 2209564"/>
                <a:gd name="connsiteX17" fmla="*/ 1036963 w 1427049"/>
                <a:gd name="connsiteY17" fmla="*/ 1822768 h 2209564"/>
                <a:gd name="connsiteX18" fmla="*/ 1043760 w 1427049"/>
                <a:gd name="connsiteY18" fmla="*/ 1835291 h 2209564"/>
                <a:gd name="connsiteX19" fmla="*/ 1051463 w 1427049"/>
                <a:gd name="connsiteY19" fmla="*/ 1854840 h 2209564"/>
                <a:gd name="connsiteX20" fmla="*/ 1056451 w 1427049"/>
                <a:gd name="connsiteY20" fmla="*/ 1863518 h 2209564"/>
                <a:gd name="connsiteX21" fmla="*/ 1059275 w 1427049"/>
                <a:gd name="connsiteY21" fmla="*/ 1870560 h 2209564"/>
                <a:gd name="connsiteX22" fmla="*/ 1072724 w 1427049"/>
                <a:gd name="connsiteY22" fmla="*/ 1891830 h 2209564"/>
                <a:gd name="connsiteX23" fmla="*/ 1103714 w 1427049"/>
                <a:gd name="connsiteY23" fmla="*/ 1945748 h 2209564"/>
                <a:gd name="connsiteX24" fmla="*/ 1103718 w 1427049"/>
                <a:gd name="connsiteY24" fmla="*/ 1945755 h 2209564"/>
                <a:gd name="connsiteX25" fmla="*/ 1103720 w 1427049"/>
                <a:gd name="connsiteY25" fmla="*/ 1945758 h 2209564"/>
                <a:gd name="connsiteX26" fmla="*/ 1103737 w 1427049"/>
                <a:gd name="connsiteY26" fmla="*/ 1945778 h 2209564"/>
                <a:gd name="connsiteX27" fmla="*/ 1119611 w 1427049"/>
                <a:gd name="connsiteY27" fmla="*/ 1965981 h 2209564"/>
                <a:gd name="connsiteX28" fmla="*/ 1129160 w 1427049"/>
                <a:gd name="connsiteY28" fmla="*/ 1981082 h 2209564"/>
                <a:gd name="connsiteX29" fmla="*/ 1145053 w 1427049"/>
                <a:gd name="connsiteY29" fmla="*/ 1998362 h 2209564"/>
                <a:gd name="connsiteX30" fmla="*/ 1168158 w 1427049"/>
                <a:gd name="connsiteY30" fmla="*/ 2027769 h 2209564"/>
                <a:gd name="connsiteX31" fmla="*/ 1183278 w 1427049"/>
                <a:gd name="connsiteY31" fmla="*/ 2042183 h 2209564"/>
                <a:gd name="connsiteX32" fmla="*/ 1192132 w 1427049"/>
                <a:gd name="connsiteY32" fmla="*/ 2052914 h 2209564"/>
                <a:gd name="connsiteX33" fmla="*/ 1204969 w 1427049"/>
                <a:gd name="connsiteY33" fmla="*/ 2063506 h 2209564"/>
                <a:gd name="connsiteX34" fmla="*/ 1217278 w 1427049"/>
                <a:gd name="connsiteY34" fmla="*/ 2076889 h 2209564"/>
                <a:gd name="connsiteX35" fmla="*/ 1228941 w 1427049"/>
                <a:gd name="connsiteY35" fmla="*/ 2085718 h 2209564"/>
                <a:gd name="connsiteX36" fmla="*/ 1243550 w 1427049"/>
                <a:gd name="connsiteY36" fmla="*/ 2099645 h 2209564"/>
                <a:gd name="connsiteX37" fmla="*/ 1281300 w 1427049"/>
                <a:gd name="connsiteY37" fmla="*/ 2126485 h 2209564"/>
                <a:gd name="connsiteX38" fmla="*/ 1299289 w 1427049"/>
                <a:gd name="connsiteY38" fmla="*/ 2141327 h 2209564"/>
                <a:gd name="connsiteX39" fmla="*/ 1310288 w 1427049"/>
                <a:gd name="connsiteY39" fmla="*/ 2147297 h 2209564"/>
                <a:gd name="connsiteX40" fmla="*/ 1321232 w 1427049"/>
                <a:gd name="connsiteY40" fmla="*/ 2155581 h 2209564"/>
                <a:gd name="connsiteX41" fmla="*/ 1324648 w 1427049"/>
                <a:gd name="connsiteY41" fmla="*/ 2157303 h 2209564"/>
                <a:gd name="connsiteX42" fmla="*/ 1328666 w 1427049"/>
                <a:gd name="connsiteY42" fmla="*/ 2160160 h 2209564"/>
                <a:gd name="connsiteX43" fmla="*/ 1422278 w 1427049"/>
                <a:gd name="connsiteY43" fmla="*/ 2208083 h 2209564"/>
                <a:gd name="connsiteX44" fmla="*/ 1427049 w 1427049"/>
                <a:gd name="connsiteY44" fmla="*/ 2209564 h 2209564"/>
                <a:gd name="connsiteX45" fmla="*/ 136476 w 1427049"/>
                <a:gd name="connsiteY45" fmla="*/ 2209564 h 2209564"/>
                <a:gd name="connsiteX46" fmla="*/ 133918 w 1427049"/>
                <a:gd name="connsiteY46" fmla="*/ 2204253 h 2209564"/>
                <a:gd name="connsiteX47" fmla="*/ 0 w 1427049"/>
                <a:gd name="connsiteY47" fmla="*/ 1540937 h 2209564"/>
                <a:gd name="connsiteX48" fmla="*/ 891830 w 1427049"/>
                <a:gd name="connsiteY48" fmla="*/ 42505 h 220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27049" h="2209564">
                  <a:moveTo>
                    <a:pt x="980064" y="0"/>
                  </a:moveTo>
                  <a:lnTo>
                    <a:pt x="980064" y="1540937"/>
                  </a:lnTo>
                  <a:lnTo>
                    <a:pt x="980064" y="1574188"/>
                  </a:lnTo>
                  <a:lnTo>
                    <a:pt x="981743" y="1574188"/>
                  </a:lnTo>
                  <a:lnTo>
                    <a:pt x="983802" y="1614967"/>
                  </a:lnTo>
                  <a:lnTo>
                    <a:pt x="985100" y="1623468"/>
                  </a:lnTo>
                  <a:lnTo>
                    <a:pt x="987498" y="1639179"/>
                  </a:lnTo>
                  <a:lnTo>
                    <a:pt x="988407" y="1651202"/>
                  </a:lnTo>
                  <a:lnTo>
                    <a:pt x="991146" y="1663082"/>
                  </a:lnTo>
                  <a:lnTo>
                    <a:pt x="994774" y="1686857"/>
                  </a:lnTo>
                  <a:lnTo>
                    <a:pt x="1001958" y="1710000"/>
                  </a:lnTo>
                  <a:lnTo>
                    <a:pt x="1006251" y="1728627"/>
                  </a:lnTo>
                  <a:lnTo>
                    <a:pt x="1010023" y="1747722"/>
                  </a:lnTo>
                  <a:lnTo>
                    <a:pt x="1011502" y="1751413"/>
                  </a:lnTo>
                  <a:lnTo>
                    <a:pt x="1012616" y="1756246"/>
                  </a:lnTo>
                  <a:lnTo>
                    <a:pt x="1030044" y="1800478"/>
                  </a:lnTo>
                  <a:lnTo>
                    <a:pt x="1035434" y="1817841"/>
                  </a:lnTo>
                  <a:lnTo>
                    <a:pt x="1036963" y="1822768"/>
                  </a:lnTo>
                  <a:lnTo>
                    <a:pt x="1043760" y="1835291"/>
                  </a:lnTo>
                  <a:lnTo>
                    <a:pt x="1051463" y="1854840"/>
                  </a:lnTo>
                  <a:lnTo>
                    <a:pt x="1056451" y="1863518"/>
                  </a:lnTo>
                  <a:lnTo>
                    <a:pt x="1059275" y="1870560"/>
                  </a:lnTo>
                  <a:lnTo>
                    <a:pt x="1072724" y="1891830"/>
                  </a:lnTo>
                  <a:lnTo>
                    <a:pt x="1103714" y="1945748"/>
                  </a:lnTo>
                  <a:lnTo>
                    <a:pt x="1103718" y="1945755"/>
                  </a:lnTo>
                  <a:lnTo>
                    <a:pt x="1103720" y="1945758"/>
                  </a:lnTo>
                  <a:lnTo>
                    <a:pt x="1103737" y="1945778"/>
                  </a:lnTo>
                  <a:lnTo>
                    <a:pt x="1119611" y="1965981"/>
                  </a:lnTo>
                  <a:lnTo>
                    <a:pt x="1129160" y="1981082"/>
                  </a:lnTo>
                  <a:lnTo>
                    <a:pt x="1145053" y="1998362"/>
                  </a:lnTo>
                  <a:lnTo>
                    <a:pt x="1168158" y="2027769"/>
                  </a:lnTo>
                  <a:lnTo>
                    <a:pt x="1183278" y="2042183"/>
                  </a:lnTo>
                  <a:lnTo>
                    <a:pt x="1192132" y="2052914"/>
                  </a:lnTo>
                  <a:lnTo>
                    <a:pt x="1204969" y="2063506"/>
                  </a:lnTo>
                  <a:lnTo>
                    <a:pt x="1217278" y="2076889"/>
                  </a:lnTo>
                  <a:lnTo>
                    <a:pt x="1228941" y="2085718"/>
                  </a:lnTo>
                  <a:lnTo>
                    <a:pt x="1243550" y="2099645"/>
                  </a:lnTo>
                  <a:lnTo>
                    <a:pt x="1281300" y="2126485"/>
                  </a:lnTo>
                  <a:lnTo>
                    <a:pt x="1299289" y="2141327"/>
                  </a:lnTo>
                  <a:lnTo>
                    <a:pt x="1310288" y="2147297"/>
                  </a:lnTo>
                  <a:lnTo>
                    <a:pt x="1321232" y="2155581"/>
                  </a:lnTo>
                  <a:lnTo>
                    <a:pt x="1324648" y="2157303"/>
                  </a:lnTo>
                  <a:lnTo>
                    <a:pt x="1328666" y="2160160"/>
                  </a:lnTo>
                  <a:cubicBezTo>
                    <a:pt x="1358522" y="2178301"/>
                    <a:pt x="1389795" y="2194344"/>
                    <a:pt x="1422278" y="2208083"/>
                  </a:cubicBezTo>
                  <a:lnTo>
                    <a:pt x="1427049" y="2209564"/>
                  </a:lnTo>
                  <a:lnTo>
                    <a:pt x="136476" y="2209564"/>
                  </a:lnTo>
                  <a:lnTo>
                    <a:pt x="133918" y="2204253"/>
                  </a:lnTo>
                  <a:cubicBezTo>
                    <a:pt x="47685" y="2000376"/>
                    <a:pt x="0" y="1776225"/>
                    <a:pt x="0" y="1540937"/>
                  </a:cubicBezTo>
                  <a:cubicBezTo>
                    <a:pt x="0" y="893894"/>
                    <a:pt x="360616" y="331078"/>
                    <a:pt x="891830" y="42505"/>
                  </a:cubicBezTo>
                  <a:close/>
                </a:path>
              </a:pathLst>
            </a:custGeom>
            <a:solidFill>
              <a:schemeClr val="accent4"/>
            </a:solidFill>
            <a:ln w="12700" cap="flat" cmpd="sng" algn="ctr">
              <a:noFill/>
              <a:prstDash val="solid"/>
              <a:miter lim="800000"/>
            </a:ln>
            <a:effectLst/>
          </p:spPr>
          <p:txBody>
            <a:bodyPr vert="vert" rtlCol="0" anchor="ctr"/>
            <a:lstStyle/>
            <a:p>
              <a:pPr algn="ctr" defTabSz="896042">
                <a:defRPr/>
              </a:pPr>
              <a:endParaRPr lang="en-US" sz="1200" b="1" kern="0" dirty="0">
                <a:solidFill>
                  <a:prstClr val="white"/>
                </a:solidFill>
                <a:latin typeface="Calibri" panose="020F0502020204030204"/>
              </a:endParaRPr>
            </a:p>
          </p:txBody>
        </p:sp>
        <p:grpSp>
          <p:nvGrpSpPr>
            <p:cNvPr id="16" name="Group 15">
              <a:extLst>
                <a:ext uri="{FF2B5EF4-FFF2-40B4-BE49-F238E27FC236}">
                  <a16:creationId xmlns:a16="http://schemas.microsoft.com/office/drawing/2014/main" id="{4E66A237-F9C2-4548-9BD1-4A26631FC063}"/>
                </a:ext>
              </a:extLst>
            </p:cNvPr>
            <p:cNvGrpSpPr/>
            <p:nvPr/>
          </p:nvGrpSpPr>
          <p:grpSpPr>
            <a:xfrm>
              <a:off x="270068" y="3939945"/>
              <a:ext cx="6680173" cy="2239644"/>
              <a:chOff x="270068" y="3939945"/>
              <a:chExt cx="6680173" cy="2239644"/>
            </a:xfrm>
          </p:grpSpPr>
          <p:cxnSp>
            <p:nvCxnSpPr>
              <p:cNvPr id="55" name="Straight Connector 54"/>
              <p:cNvCxnSpPr/>
              <p:nvPr/>
            </p:nvCxnSpPr>
            <p:spPr>
              <a:xfrm>
                <a:off x="3944881" y="3939945"/>
                <a:ext cx="0" cy="2239644"/>
              </a:xfrm>
              <a:prstGeom prst="line">
                <a:avLst/>
              </a:prstGeom>
              <a:ln>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26EB2982-C8CE-46AD-A9E2-324DBCEB78DD}"/>
                  </a:ext>
                </a:extLst>
              </p:cNvPr>
              <p:cNvGrpSpPr/>
              <p:nvPr/>
            </p:nvGrpSpPr>
            <p:grpSpPr>
              <a:xfrm>
                <a:off x="270068" y="3939945"/>
                <a:ext cx="6680173" cy="1754518"/>
                <a:chOff x="270068" y="3939945"/>
                <a:chExt cx="6680173" cy="1754518"/>
              </a:xfrm>
            </p:grpSpPr>
            <p:sp>
              <p:nvSpPr>
                <p:cNvPr id="61" name="TextBox 60"/>
                <p:cNvSpPr txBox="1"/>
                <p:nvPr/>
              </p:nvSpPr>
              <p:spPr>
                <a:xfrm>
                  <a:off x="4920733" y="4968155"/>
                  <a:ext cx="2029508" cy="307777"/>
                </a:xfrm>
                <a:prstGeom prst="rect">
                  <a:avLst/>
                </a:prstGeom>
                <a:noFill/>
              </p:spPr>
              <p:txBody>
                <a:bodyPr wrap="square" rtlCol="0">
                  <a:spAutoFit/>
                </a:bodyPr>
                <a:lstStyle/>
                <a:p>
                  <a:pPr algn="ctr" defTabSz="896042">
                    <a:defRPr/>
                  </a:pPr>
                  <a:r>
                    <a:rPr lang="en-US" sz="1400" b="1" kern="0" dirty="0">
                      <a:solidFill>
                        <a:srgbClr val="FFFFFF"/>
                      </a:solidFill>
                      <a:latin typeface="Segoe UI Semilight"/>
                    </a:rPr>
                    <a:t>3: Why</a:t>
                  </a:r>
                </a:p>
              </p:txBody>
            </p:sp>
            <p:sp>
              <p:nvSpPr>
                <p:cNvPr id="56" name="Isosceles Triangle 55"/>
                <p:cNvSpPr/>
                <p:nvPr/>
              </p:nvSpPr>
              <p:spPr bwMode="auto">
                <a:xfrm rot="5400000">
                  <a:off x="3883748" y="4997899"/>
                  <a:ext cx="294757" cy="172493"/>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ts val="300"/>
                    </a:spcBef>
                  </a:pPr>
                  <a:endParaRPr lang="en-US" sz="1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p:cNvSpPr/>
                <p:nvPr/>
              </p:nvSpPr>
              <p:spPr>
                <a:xfrm>
                  <a:off x="270068" y="3939945"/>
                  <a:ext cx="3563151" cy="1754518"/>
                </a:xfrm>
                <a:prstGeom prst="rect">
                  <a:avLst/>
                </a:prstGeom>
                <a:solidFill>
                  <a:schemeClr val="bg1">
                    <a:lumMod val="95000"/>
                  </a:schemeClr>
                </a:solidFill>
                <a:ln w="6350">
                  <a:noFill/>
                </a:ln>
              </p:spPr>
              <p:style>
                <a:lnRef idx="2">
                  <a:schemeClr val="accent5">
                    <a:hueOff val="-9385555"/>
                    <a:satOff val="-911"/>
                    <a:lumOff val="1705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2971" lvl="1" indent="-172971" defTabSz="533196">
                    <a:spcBef>
                      <a:spcPts val="600"/>
                    </a:spcBef>
                    <a:buFont typeface="Arial" panose="020B0604020202020204" pitchFamily="34" charset="0"/>
                    <a:buChar char="•"/>
                  </a:pPr>
                  <a:r>
                    <a:rPr lang="en-US" sz="1371" dirty="0">
                      <a:solidFill>
                        <a:srgbClr val="353535"/>
                      </a:solidFill>
                    </a:rPr>
                    <a:t>Cost model transformation </a:t>
                  </a:r>
                  <a:r>
                    <a:rPr lang="en-US" sz="1371" dirty="0" err="1">
                      <a:solidFill>
                        <a:srgbClr val="353535"/>
                      </a:solidFill>
                    </a:rPr>
                    <a:t>CapEx</a:t>
                  </a:r>
                  <a:r>
                    <a:rPr lang="en-US" sz="1371" dirty="0">
                      <a:solidFill>
                        <a:srgbClr val="353535"/>
                      </a:solidFill>
                    </a:rPr>
                    <a:t> to </a:t>
                  </a:r>
                  <a:r>
                    <a:rPr lang="en-US" sz="1371" dirty="0" err="1">
                      <a:solidFill>
                        <a:srgbClr val="353535"/>
                      </a:solidFill>
                    </a:rPr>
                    <a:t>OpEx</a:t>
                  </a:r>
                  <a:endParaRPr lang="en-US" sz="1371" dirty="0">
                    <a:solidFill>
                      <a:srgbClr val="353535"/>
                    </a:solidFill>
                  </a:endParaRPr>
                </a:p>
                <a:p>
                  <a:pPr marL="172971" lvl="1" indent="-172971" defTabSz="533196">
                    <a:spcBef>
                      <a:spcPts val="600"/>
                    </a:spcBef>
                    <a:buFont typeface="Arial" panose="020B0604020202020204" pitchFamily="34" charset="0"/>
                    <a:buChar char="•"/>
                  </a:pPr>
                  <a:r>
                    <a:rPr lang="en-US" sz="1371" dirty="0">
                      <a:solidFill>
                        <a:srgbClr val="353535"/>
                      </a:solidFill>
                    </a:rPr>
                    <a:t>Datacenter modernization insight</a:t>
                  </a:r>
                </a:p>
                <a:p>
                  <a:pPr marL="172971" lvl="1" indent="-172971" defTabSz="533196">
                    <a:spcBef>
                      <a:spcPts val="600"/>
                    </a:spcBef>
                    <a:buFont typeface="Arial" panose="020B0604020202020204" pitchFamily="34" charset="0"/>
                    <a:buChar char="•"/>
                  </a:pPr>
                  <a:r>
                    <a:rPr lang="en-US" sz="1371" dirty="0">
                      <a:solidFill>
                        <a:srgbClr val="353535"/>
                      </a:solidFill>
                    </a:rPr>
                    <a:t>Modern security and new capabilities such as advanced analytics &amp; AI</a:t>
                  </a:r>
                </a:p>
                <a:p>
                  <a:pPr marL="172971" lvl="1" indent="-172971" defTabSz="533196">
                    <a:spcBef>
                      <a:spcPts val="600"/>
                    </a:spcBef>
                    <a:buFont typeface="Arial" panose="020B0604020202020204" pitchFamily="34" charset="0"/>
                    <a:buChar char="•"/>
                  </a:pPr>
                  <a:r>
                    <a:rPr lang="en-US" sz="1371" dirty="0">
                      <a:solidFill>
                        <a:srgbClr val="353535"/>
                      </a:solidFill>
                    </a:rPr>
                    <a:t>Cloud scale and elasticity </a:t>
                  </a:r>
                </a:p>
                <a:p>
                  <a:pPr marL="172971" lvl="1" indent="-172971" defTabSz="533196">
                    <a:spcBef>
                      <a:spcPts val="600"/>
                    </a:spcBef>
                    <a:buFont typeface="Arial" panose="020B0604020202020204" pitchFamily="34" charset="0"/>
                    <a:buChar char="•"/>
                  </a:pPr>
                  <a:r>
                    <a:rPr lang="en-US" sz="1371" dirty="0">
                      <a:solidFill>
                        <a:srgbClr val="353535"/>
                      </a:solidFill>
                    </a:rPr>
                    <a:t>Pay for what you use – consumption </a:t>
                  </a:r>
                </a:p>
              </p:txBody>
            </p:sp>
          </p:grpSp>
        </p:grpSp>
      </p:grpSp>
      <p:grpSp>
        <p:nvGrpSpPr>
          <p:cNvPr id="18" name="Group 17">
            <a:extLst>
              <a:ext uri="{FF2B5EF4-FFF2-40B4-BE49-F238E27FC236}">
                <a16:creationId xmlns:a16="http://schemas.microsoft.com/office/drawing/2014/main" id="{51C0529C-70B1-470A-8856-80F9CC9949D4}"/>
              </a:ext>
            </a:extLst>
          </p:cNvPr>
          <p:cNvGrpSpPr/>
          <p:nvPr/>
        </p:nvGrpSpPr>
        <p:grpSpPr>
          <a:xfrm>
            <a:off x="5480601" y="1290845"/>
            <a:ext cx="6443653" cy="2335373"/>
            <a:chOff x="5480601" y="1290845"/>
            <a:chExt cx="6443653" cy="2335373"/>
          </a:xfrm>
        </p:grpSpPr>
        <p:cxnSp>
          <p:nvCxnSpPr>
            <p:cNvPr id="52" name="Straight Connector 51"/>
            <p:cNvCxnSpPr/>
            <p:nvPr/>
          </p:nvCxnSpPr>
          <p:spPr>
            <a:xfrm flipH="1">
              <a:off x="8357538" y="1290845"/>
              <a:ext cx="0" cy="2239644"/>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3E38A4F-4ED1-4E1E-930E-3197BCD39CE8}"/>
                </a:ext>
              </a:extLst>
            </p:cNvPr>
            <p:cNvGrpSpPr/>
            <p:nvPr/>
          </p:nvGrpSpPr>
          <p:grpSpPr>
            <a:xfrm>
              <a:off x="5480601" y="1354824"/>
              <a:ext cx="6443653" cy="2271394"/>
              <a:chOff x="5480601" y="1354824"/>
              <a:chExt cx="6443653" cy="2271394"/>
            </a:xfrm>
          </p:grpSpPr>
          <p:sp>
            <p:nvSpPr>
              <p:cNvPr id="47" name="Freeform 113"/>
              <p:cNvSpPr/>
              <p:nvPr/>
            </p:nvSpPr>
            <p:spPr>
              <a:xfrm rot="5400000">
                <a:off x="5915365" y="1605723"/>
                <a:ext cx="1585731" cy="2455259"/>
              </a:xfrm>
              <a:custGeom>
                <a:avLst/>
                <a:gdLst>
                  <a:gd name="connsiteX0" fmla="*/ 980064 w 1427049"/>
                  <a:gd name="connsiteY0" fmla="*/ 0 h 2209564"/>
                  <a:gd name="connsiteX1" fmla="*/ 980064 w 1427049"/>
                  <a:gd name="connsiteY1" fmla="*/ 1540937 h 2209564"/>
                  <a:gd name="connsiteX2" fmla="*/ 980064 w 1427049"/>
                  <a:gd name="connsiteY2" fmla="*/ 1574188 h 2209564"/>
                  <a:gd name="connsiteX3" fmla="*/ 981743 w 1427049"/>
                  <a:gd name="connsiteY3" fmla="*/ 1574188 h 2209564"/>
                  <a:gd name="connsiteX4" fmla="*/ 983802 w 1427049"/>
                  <a:gd name="connsiteY4" fmla="*/ 1614967 h 2209564"/>
                  <a:gd name="connsiteX5" fmla="*/ 985100 w 1427049"/>
                  <a:gd name="connsiteY5" fmla="*/ 1623468 h 2209564"/>
                  <a:gd name="connsiteX6" fmla="*/ 987498 w 1427049"/>
                  <a:gd name="connsiteY6" fmla="*/ 1639179 h 2209564"/>
                  <a:gd name="connsiteX7" fmla="*/ 988407 w 1427049"/>
                  <a:gd name="connsiteY7" fmla="*/ 1651202 h 2209564"/>
                  <a:gd name="connsiteX8" fmla="*/ 991146 w 1427049"/>
                  <a:gd name="connsiteY8" fmla="*/ 1663082 h 2209564"/>
                  <a:gd name="connsiteX9" fmla="*/ 994774 w 1427049"/>
                  <a:gd name="connsiteY9" fmla="*/ 1686857 h 2209564"/>
                  <a:gd name="connsiteX10" fmla="*/ 1001958 w 1427049"/>
                  <a:gd name="connsiteY10" fmla="*/ 1710000 h 2209564"/>
                  <a:gd name="connsiteX11" fmla="*/ 1006251 w 1427049"/>
                  <a:gd name="connsiteY11" fmla="*/ 1728627 h 2209564"/>
                  <a:gd name="connsiteX12" fmla="*/ 1010023 w 1427049"/>
                  <a:gd name="connsiteY12" fmla="*/ 1747722 h 2209564"/>
                  <a:gd name="connsiteX13" fmla="*/ 1011502 w 1427049"/>
                  <a:gd name="connsiteY13" fmla="*/ 1751413 h 2209564"/>
                  <a:gd name="connsiteX14" fmla="*/ 1012616 w 1427049"/>
                  <a:gd name="connsiteY14" fmla="*/ 1756246 h 2209564"/>
                  <a:gd name="connsiteX15" fmla="*/ 1030044 w 1427049"/>
                  <a:gd name="connsiteY15" fmla="*/ 1800478 h 2209564"/>
                  <a:gd name="connsiteX16" fmla="*/ 1035434 w 1427049"/>
                  <a:gd name="connsiteY16" fmla="*/ 1817841 h 2209564"/>
                  <a:gd name="connsiteX17" fmla="*/ 1036963 w 1427049"/>
                  <a:gd name="connsiteY17" fmla="*/ 1822768 h 2209564"/>
                  <a:gd name="connsiteX18" fmla="*/ 1043760 w 1427049"/>
                  <a:gd name="connsiteY18" fmla="*/ 1835291 h 2209564"/>
                  <a:gd name="connsiteX19" fmla="*/ 1051463 w 1427049"/>
                  <a:gd name="connsiteY19" fmla="*/ 1854840 h 2209564"/>
                  <a:gd name="connsiteX20" fmla="*/ 1056451 w 1427049"/>
                  <a:gd name="connsiteY20" fmla="*/ 1863518 h 2209564"/>
                  <a:gd name="connsiteX21" fmla="*/ 1059275 w 1427049"/>
                  <a:gd name="connsiteY21" fmla="*/ 1870560 h 2209564"/>
                  <a:gd name="connsiteX22" fmla="*/ 1072724 w 1427049"/>
                  <a:gd name="connsiteY22" fmla="*/ 1891830 h 2209564"/>
                  <a:gd name="connsiteX23" fmla="*/ 1103714 w 1427049"/>
                  <a:gd name="connsiteY23" fmla="*/ 1945748 h 2209564"/>
                  <a:gd name="connsiteX24" fmla="*/ 1103718 w 1427049"/>
                  <a:gd name="connsiteY24" fmla="*/ 1945755 h 2209564"/>
                  <a:gd name="connsiteX25" fmla="*/ 1103720 w 1427049"/>
                  <a:gd name="connsiteY25" fmla="*/ 1945758 h 2209564"/>
                  <a:gd name="connsiteX26" fmla="*/ 1103737 w 1427049"/>
                  <a:gd name="connsiteY26" fmla="*/ 1945778 h 2209564"/>
                  <a:gd name="connsiteX27" fmla="*/ 1119611 w 1427049"/>
                  <a:gd name="connsiteY27" fmla="*/ 1965981 h 2209564"/>
                  <a:gd name="connsiteX28" fmla="*/ 1129160 w 1427049"/>
                  <a:gd name="connsiteY28" fmla="*/ 1981082 h 2209564"/>
                  <a:gd name="connsiteX29" fmla="*/ 1145053 w 1427049"/>
                  <a:gd name="connsiteY29" fmla="*/ 1998362 h 2209564"/>
                  <a:gd name="connsiteX30" fmla="*/ 1168158 w 1427049"/>
                  <a:gd name="connsiteY30" fmla="*/ 2027769 h 2209564"/>
                  <a:gd name="connsiteX31" fmla="*/ 1183278 w 1427049"/>
                  <a:gd name="connsiteY31" fmla="*/ 2042183 h 2209564"/>
                  <a:gd name="connsiteX32" fmla="*/ 1192132 w 1427049"/>
                  <a:gd name="connsiteY32" fmla="*/ 2052914 h 2209564"/>
                  <a:gd name="connsiteX33" fmla="*/ 1204969 w 1427049"/>
                  <a:gd name="connsiteY33" fmla="*/ 2063506 h 2209564"/>
                  <a:gd name="connsiteX34" fmla="*/ 1217278 w 1427049"/>
                  <a:gd name="connsiteY34" fmla="*/ 2076889 h 2209564"/>
                  <a:gd name="connsiteX35" fmla="*/ 1228941 w 1427049"/>
                  <a:gd name="connsiteY35" fmla="*/ 2085718 h 2209564"/>
                  <a:gd name="connsiteX36" fmla="*/ 1243550 w 1427049"/>
                  <a:gd name="connsiteY36" fmla="*/ 2099645 h 2209564"/>
                  <a:gd name="connsiteX37" fmla="*/ 1281300 w 1427049"/>
                  <a:gd name="connsiteY37" fmla="*/ 2126485 h 2209564"/>
                  <a:gd name="connsiteX38" fmla="*/ 1299289 w 1427049"/>
                  <a:gd name="connsiteY38" fmla="*/ 2141327 h 2209564"/>
                  <a:gd name="connsiteX39" fmla="*/ 1310288 w 1427049"/>
                  <a:gd name="connsiteY39" fmla="*/ 2147297 h 2209564"/>
                  <a:gd name="connsiteX40" fmla="*/ 1321232 w 1427049"/>
                  <a:gd name="connsiteY40" fmla="*/ 2155581 h 2209564"/>
                  <a:gd name="connsiteX41" fmla="*/ 1324648 w 1427049"/>
                  <a:gd name="connsiteY41" fmla="*/ 2157303 h 2209564"/>
                  <a:gd name="connsiteX42" fmla="*/ 1328666 w 1427049"/>
                  <a:gd name="connsiteY42" fmla="*/ 2160160 h 2209564"/>
                  <a:gd name="connsiteX43" fmla="*/ 1422278 w 1427049"/>
                  <a:gd name="connsiteY43" fmla="*/ 2208083 h 2209564"/>
                  <a:gd name="connsiteX44" fmla="*/ 1427049 w 1427049"/>
                  <a:gd name="connsiteY44" fmla="*/ 2209564 h 2209564"/>
                  <a:gd name="connsiteX45" fmla="*/ 136476 w 1427049"/>
                  <a:gd name="connsiteY45" fmla="*/ 2209564 h 2209564"/>
                  <a:gd name="connsiteX46" fmla="*/ 133918 w 1427049"/>
                  <a:gd name="connsiteY46" fmla="*/ 2204253 h 2209564"/>
                  <a:gd name="connsiteX47" fmla="*/ 0 w 1427049"/>
                  <a:gd name="connsiteY47" fmla="*/ 1540937 h 2209564"/>
                  <a:gd name="connsiteX48" fmla="*/ 891830 w 1427049"/>
                  <a:gd name="connsiteY48" fmla="*/ 42505 h 220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27049" h="2209564">
                    <a:moveTo>
                      <a:pt x="980064" y="0"/>
                    </a:moveTo>
                    <a:lnTo>
                      <a:pt x="980064" y="1540937"/>
                    </a:lnTo>
                    <a:lnTo>
                      <a:pt x="980064" y="1574188"/>
                    </a:lnTo>
                    <a:lnTo>
                      <a:pt x="981743" y="1574188"/>
                    </a:lnTo>
                    <a:lnTo>
                      <a:pt x="983802" y="1614967"/>
                    </a:lnTo>
                    <a:lnTo>
                      <a:pt x="985100" y="1623468"/>
                    </a:lnTo>
                    <a:lnTo>
                      <a:pt x="987498" y="1639179"/>
                    </a:lnTo>
                    <a:lnTo>
                      <a:pt x="988407" y="1651202"/>
                    </a:lnTo>
                    <a:lnTo>
                      <a:pt x="991146" y="1663082"/>
                    </a:lnTo>
                    <a:lnTo>
                      <a:pt x="994774" y="1686857"/>
                    </a:lnTo>
                    <a:lnTo>
                      <a:pt x="1001958" y="1710000"/>
                    </a:lnTo>
                    <a:lnTo>
                      <a:pt x="1006251" y="1728627"/>
                    </a:lnTo>
                    <a:lnTo>
                      <a:pt x="1010023" y="1747722"/>
                    </a:lnTo>
                    <a:lnTo>
                      <a:pt x="1011502" y="1751413"/>
                    </a:lnTo>
                    <a:lnTo>
                      <a:pt x="1012616" y="1756246"/>
                    </a:lnTo>
                    <a:lnTo>
                      <a:pt x="1030044" y="1800478"/>
                    </a:lnTo>
                    <a:lnTo>
                      <a:pt x="1035434" y="1817841"/>
                    </a:lnTo>
                    <a:lnTo>
                      <a:pt x="1036963" y="1822768"/>
                    </a:lnTo>
                    <a:lnTo>
                      <a:pt x="1043760" y="1835291"/>
                    </a:lnTo>
                    <a:lnTo>
                      <a:pt x="1051463" y="1854840"/>
                    </a:lnTo>
                    <a:lnTo>
                      <a:pt x="1056451" y="1863518"/>
                    </a:lnTo>
                    <a:lnTo>
                      <a:pt x="1059275" y="1870560"/>
                    </a:lnTo>
                    <a:lnTo>
                      <a:pt x="1072724" y="1891830"/>
                    </a:lnTo>
                    <a:lnTo>
                      <a:pt x="1103714" y="1945748"/>
                    </a:lnTo>
                    <a:lnTo>
                      <a:pt x="1103718" y="1945755"/>
                    </a:lnTo>
                    <a:lnTo>
                      <a:pt x="1103720" y="1945758"/>
                    </a:lnTo>
                    <a:lnTo>
                      <a:pt x="1103737" y="1945778"/>
                    </a:lnTo>
                    <a:lnTo>
                      <a:pt x="1119611" y="1965981"/>
                    </a:lnTo>
                    <a:lnTo>
                      <a:pt x="1129160" y="1981082"/>
                    </a:lnTo>
                    <a:lnTo>
                      <a:pt x="1145053" y="1998362"/>
                    </a:lnTo>
                    <a:lnTo>
                      <a:pt x="1168158" y="2027769"/>
                    </a:lnTo>
                    <a:lnTo>
                      <a:pt x="1183278" y="2042183"/>
                    </a:lnTo>
                    <a:lnTo>
                      <a:pt x="1192132" y="2052914"/>
                    </a:lnTo>
                    <a:lnTo>
                      <a:pt x="1204969" y="2063506"/>
                    </a:lnTo>
                    <a:lnTo>
                      <a:pt x="1217278" y="2076889"/>
                    </a:lnTo>
                    <a:lnTo>
                      <a:pt x="1228941" y="2085718"/>
                    </a:lnTo>
                    <a:lnTo>
                      <a:pt x="1243550" y="2099645"/>
                    </a:lnTo>
                    <a:lnTo>
                      <a:pt x="1281300" y="2126485"/>
                    </a:lnTo>
                    <a:lnTo>
                      <a:pt x="1299289" y="2141327"/>
                    </a:lnTo>
                    <a:lnTo>
                      <a:pt x="1310288" y="2147297"/>
                    </a:lnTo>
                    <a:lnTo>
                      <a:pt x="1321232" y="2155581"/>
                    </a:lnTo>
                    <a:lnTo>
                      <a:pt x="1324648" y="2157303"/>
                    </a:lnTo>
                    <a:lnTo>
                      <a:pt x="1328666" y="2160160"/>
                    </a:lnTo>
                    <a:cubicBezTo>
                      <a:pt x="1358522" y="2178301"/>
                      <a:pt x="1389795" y="2194344"/>
                      <a:pt x="1422278" y="2208083"/>
                    </a:cubicBezTo>
                    <a:lnTo>
                      <a:pt x="1427049" y="2209564"/>
                    </a:lnTo>
                    <a:lnTo>
                      <a:pt x="136476" y="2209564"/>
                    </a:lnTo>
                    <a:lnTo>
                      <a:pt x="133918" y="2204253"/>
                    </a:lnTo>
                    <a:cubicBezTo>
                      <a:pt x="47685" y="2000376"/>
                      <a:pt x="0" y="1776225"/>
                      <a:pt x="0" y="1540937"/>
                    </a:cubicBezTo>
                    <a:cubicBezTo>
                      <a:pt x="0" y="893894"/>
                      <a:pt x="360616" y="331078"/>
                      <a:pt x="891830" y="42505"/>
                    </a:cubicBezTo>
                    <a:close/>
                  </a:path>
                </a:pathLst>
              </a:custGeom>
              <a:solidFill>
                <a:schemeClr val="accent2"/>
              </a:solidFill>
              <a:ln w="12700" cap="flat" cmpd="sng" algn="ctr">
                <a:noFill/>
                <a:prstDash val="solid"/>
                <a:miter lim="800000"/>
              </a:ln>
              <a:effectLst/>
            </p:spPr>
            <p:txBody>
              <a:bodyPr vert="vert270" rtlCol="0" anchor="ctr"/>
              <a:lstStyle/>
              <a:p>
                <a:pPr algn="ctr" defTabSz="896042">
                  <a:defRPr/>
                </a:pPr>
                <a:endParaRPr lang="en-US" sz="1200" b="1" kern="0" dirty="0">
                  <a:solidFill>
                    <a:prstClr val="white"/>
                  </a:solidFill>
                  <a:latin typeface="Calibri" panose="020F0502020204030204"/>
                </a:endParaRPr>
              </a:p>
            </p:txBody>
          </p:sp>
          <p:sp>
            <p:nvSpPr>
              <p:cNvPr id="51" name="TextBox 50"/>
              <p:cNvSpPr txBox="1"/>
              <p:nvPr/>
            </p:nvSpPr>
            <p:spPr>
              <a:xfrm>
                <a:off x="5653093" y="2294695"/>
                <a:ext cx="1460003" cy="307777"/>
              </a:xfrm>
              <a:prstGeom prst="rect">
                <a:avLst/>
              </a:prstGeom>
              <a:noFill/>
            </p:spPr>
            <p:txBody>
              <a:bodyPr wrap="square" rtlCol="0">
                <a:spAutoFit/>
              </a:bodyPr>
              <a:lstStyle/>
              <a:p>
                <a:pPr algn="ctr" defTabSz="696921">
                  <a:spcBef>
                    <a:spcPct val="0"/>
                  </a:spcBef>
                  <a:spcAft>
                    <a:spcPct val="35000"/>
                  </a:spcAft>
                  <a:defRPr/>
                </a:pPr>
                <a:r>
                  <a:rPr lang="en-US" sz="1400" b="1" dirty="0">
                    <a:solidFill>
                      <a:srgbClr val="FFFFFF"/>
                    </a:solidFill>
                    <a:latin typeface="Segoe UI Semilight"/>
                  </a:rPr>
                  <a:t>1: What</a:t>
                </a:r>
              </a:p>
            </p:txBody>
          </p:sp>
          <p:sp>
            <p:nvSpPr>
              <p:cNvPr id="53" name="Isosceles Triangle 52"/>
              <p:cNvSpPr/>
              <p:nvPr/>
            </p:nvSpPr>
            <p:spPr bwMode="auto">
              <a:xfrm rot="16200000" flipH="1">
                <a:off x="8123913" y="2324421"/>
                <a:ext cx="294757" cy="172493"/>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ts val="300"/>
                  </a:spcBef>
                </a:pPr>
                <a:endParaRPr lang="en-US" sz="1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a:xfrm>
                <a:off x="8456579" y="1354824"/>
                <a:ext cx="3467675" cy="2022540"/>
              </a:xfrm>
              <a:prstGeom prst="rect">
                <a:avLst/>
              </a:prstGeom>
              <a:solidFill>
                <a:schemeClr val="bg1">
                  <a:lumMod val="95000"/>
                </a:schemeClr>
              </a:solidFill>
              <a:ln w="6350">
                <a:noFill/>
              </a:ln>
            </p:spPr>
            <p:style>
              <a:lnRef idx="2">
                <a:schemeClr val="accent5">
                  <a:hueOff val="-3128519"/>
                  <a:satOff val="-304"/>
                  <a:lumOff val="568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2971" lvl="1" indent="-172971" defTabSz="533196">
                  <a:spcBef>
                    <a:spcPts val="600"/>
                  </a:spcBef>
                  <a:buFont typeface="Arial" panose="020B0604020202020204" pitchFamily="34" charset="0"/>
                  <a:buChar char="•"/>
                </a:pPr>
                <a:r>
                  <a:rPr lang="en-US" sz="1371" dirty="0">
                    <a:solidFill>
                      <a:srgbClr val="353535"/>
                    </a:solidFill>
                    <a:latin typeface="Segoe UI Semilight"/>
                  </a:rPr>
                  <a:t>Free assessment of your physical and virtual environments with dependency discovery</a:t>
                </a:r>
              </a:p>
              <a:p>
                <a:pPr marL="172971" lvl="1" indent="-172971" defTabSz="533196">
                  <a:spcBef>
                    <a:spcPts val="600"/>
                  </a:spcBef>
                  <a:buFont typeface="Arial" panose="020B0604020202020204" pitchFamily="34" charset="0"/>
                  <a:buChar char="•"/>
                </a:pPr>
                <a:r>
                  <a:rPr lang="en-US" sz="1371" dirty="0">
                    <a:solidFill>
                      <a:srgbClr val="353535"/>
                    </a:solidFill>
                    <a:latin typeface="Segoe UI Semilight"/>
                  </a:rPr>
                  <a:t>Azure readiness report would be generated </a:t>
                </a:r>
                <a:endParaRPr lang="en-US" sz="1371" baseline="30000" dirty="0">
                  <a:solidFill>
                    <a:srgbClr val="353535"/>
                  </a:solidFill>
                  <a:latin typeface="Segoe UI Semilight"/>
                </a:endParaRPr>
              </a:p>
              <a:p>
                <a:pPr marL="172971" lvl="1" indent="-172971" defTabSz="533196">
                  <a:spcBef>
                    <a:spcPts val="600"/>
                  </a:spcBef>
                  <a:buFont typeface="Arial" panose="020B0604020202020204" pitchFamily="34" charset="0"/>
                  <a:buChar char="•"/>
                </a:pPr>
                <a:r>
                  <a:rPr lang="en-US" sz="1371" dirty="0">
                    <a:solidFill>
                      <a:srgbClr val="353535"/>
                    </a:solidFill>
                    <a:latin typeface="Segoe UI Semilight"/>
                  </a:rPr>
                  <a:t>Indicative cost of Azure server, network, and storage infrastructure based on current utilization </a:t>
                </a:r>
              </a:p>
            </p:txBody>
          </p:sp>
        </p:grpSp>
      </p:grpSp>
      <p:grpSp>
        <p:nvGrpSpPr>
          <p:cNvPr id="13" name="Group 12">
            <a:extLst>
              <a:ext uri="{FF2B5EF4-FFF2-40B4-BE49-F238E27FC236}">
                <a16:creationId xmlns:a16="http://schemas.microsoft.com/office/drawing/2014/main" id="{941BFDBC-33FA-4802-BE93-3F22B4D3F2F0}"/>
              </a:ext>
            </a:extLst>
          </p:cNvPr>
          <p:cNvGrpSpPr/>
          <p:nvPr/>
        </p:nvGrpSpPr>
        <p:grpSpPr>
          <a:xfrm>
            <a:off x="270067" y="1290845"/>
            <a:ext cx="5641610" cy="3381864"/>
            <a:chOff x="270067" y="1290845"/>
            <a:chExt cx="5641610" cy="3381864"/>
          </a:xfrm>
        </p:grpSpPr>
        <p:cxnSp>
          <p:nvCxnSpPr>
            <p:cNvPr id="10" name="Straight Connector 9"/>
            <p:cNvCxnSpPr/>
            <p:nvPr/>
          </p:nvCxnSpPr>
          <p:spPr>
            <a:xfrm>
              <a:off x="3944881" y="1290845"/>
              <a:ext cx="0" cy="2239644"/>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C0892B23-5A66-4D71-B707-2B0414EAA743}"/>
                </a:ext>
              </a:extLst>
            </p:cNvPr>
            <p:cNvGrpSpPr/>
            <p:nvPr/>
          </p:nvGrpSpPr>
          <p:grpSpPr>
            <a:xfrm>
              <a:off x="270067" y="1290846"/>
              <a:ext cx="5641610" cy="3381863"/>
              <a:chOff x="270067" y="1290846"/>
              <a:chExt cx="5641610" cy="3381863"/>
            </a:xfrm>
          </p:grpSpPr>
          <p:sp>
            <p:nvSpPr>
              <p:cNvPr id="42" name="Freeform 112"/>
              <p:cNvSpPr/>
              <p:nvPr/>
            </p:nvSpPr>
            <p:spPr>
              <a:xfrm>
                <a:off x="4325946" y="2217450"/>
                <a:ext cx="1585731" cy="2455259"/>
              </a:xfrm>
              <a:custGeom>
                <a:avLst/>
                <a:gdLst>
                  <a:gd name="connsiteX0" fmla="*/ 980064 w 1427049"/>
                  <a:gd name="connsiteY0" fmla="*/ 0 h 2209564"/>
                  <a:gd name="connsiteX1" fmla="*/ 980064 w 1427049"/>
                  <a:gd name="connsiteY1" fmla="*/ 1540937 h 2209564"/>
                  <a:gd name="connsiteX2" fmla="*/ 980064 w 1427049"/>
                  <a:gd name="connsiteY2" fmla="*/ 1574188 h 2209564"/>
                  <a:gd name="connsiteX3" fmla="*/ 981743 w 1427049"/>
                  <a:gd name="connsiteY3" fmla="*/ 1574188 h 2209564"/>
                  <a:gd name="connsiteX4" fmla="*/ 983802 w 1427049"/>
                  <a:gd name="connsiteY4" fmla="*/ 1614967 h 2209564"/>
                  <a:gd name="connsiteX5" fmla="*/ 985100 w 1427049"/>
                  <a:gd name="connsiteY5" fmla="*/ 1623468 h 2209564"/>
                  <a:gd name="connsiteX6" fmla="*/ 987498 w 1427049"/>
                  <a:gd name="connsiteY6" fmla="*/ 1639179 h 2209564"/>
                  <a:gd name="connsiteX7" fmla="*/ 988407 w 1427049"/>
                  <a:gd name="connsiteY7" fmla="*/ 1651202 h 2209564"/>
                  <a:gd name="connsiteX8" fmla="*/ 991146 w 1427049"/>
                  <a:gd name="connsiteY8" fmla="*/ 1663082 h 2209564"/>
                  <a:gd name="connsiteX9" fmla="*/ 994774 w 1427049"/>
                  <a:gd name="connsiteY9" fmla="*/ 1686857 h 2209564"/>
                  <a:gd name="connsiteX10" fmla="*/ 1001958 w 1427049"/>
                  <a:gd name="connsiteY10" fmla="*/ 1710000 h 2209564"/>
                  <a:gd name="connsiteX11" fmla="*/ 1006251 w 1427049"/>
                  <a:gd name="connsiteY11" fmla="*/ 1728627 h 2209564"/>
                  <a:gd name="connsiteX12" fmla="*/ 1010023 w 1427049"/>
                  <a:gd name="connsiteY12" fmla="*/ 1747722 h 2209564"/>
                  <a:gd name="connsiteX13" fmla="*/ 1011502 w 1427049"/>
                  <a:gd name="connsiteY13" fmla="*/ 1751413 h 2209564"/>
                  <a:gd name="connsiteX14" fmla="*/ 1012616 w 1427049"/>
                  <a:gd name="connsiteY14" fmla="*/ 1756246 h 2209564"/>
                  <a:gd name="connsiteX15" fmla="*/ 1030044 w 1427049"/>
                  <a:gd name="connsiteY15" fmla="*/ 1800478 h 2209564"/>
                  <a:gd name="connsiteX16" fmla="*/ 1035434 w 1427049"/>
                  <a:gd name="connsiteY16" fmla="*/ 1817841 h 2209564"/>
                  <a:gd name="connsiteX17" fmla="*/ 1036963 w 1427049"/>
                  <a:gd name="connsiteY17" fmla="*/ 1822768 h 2209564"/>
                  <a:gd name="connsiteX18" fmla="*/ 1043760 w 1427049"/>
                  <a:gd name="connsiteY18" fmla="*/ 1835291 h 2209564"/>
                  <a:gd name="connsiteX19" fmla="*/ 1051463 w 1427049"/>
                  <a:gd name="connsiteY19" fmla="*/ 1854840 h 2209564"/>
                  <a:gd name="connsiteX20" fmla="*/ 1056451 w 1427049"/>
                  <a:gd name="connsiteY20" fmla="*/ 1863518 h 2209564"/>
                  <a:gd name="connsiteX21" fmla="*/ 1059275 w 1427049"/>
                  <a:gd name="connsiteY21" fmla="*/ 1870560 h 2209564"/>
                  <a:gd name="connsiteX22" fmla="*/ 1072724 w 1427049"/>
                  <a:gd name="connsiteY22" fmla="*/ 1891830 h 2209564"/>
                  <a:gd name="connsiteX23" fmla="*/ 1103714 w 1427049"/>
                  <a:gd name="connsiteY23" fmla="*/ 1945748 h 2209564"/>
                  <a:gd name="connsiteX24" fmla="*/ 1103718 w 1427049"/>
                  <a:gd name="connsiteY24" fmla="*/ 1945755 h 2209564"/>
                  <a:gd name="connsiteX25" fmla="*/ 1103720 w 1427049"/>
                  <a:gd name="connsiteY25" fmla="*/ 1945758 h 2209564"/>
                  <a:gd name="connsiteX26" fmla="*/ 1103737 w 1427049"/>
                  <a:gd name="connsiteY26" fmla="*/ 1945778 h 2209564"/>
                  <a:gd name="connsiteX27" fmla="*/ 1119611 w 1427049"/>
                  <a:gd name="connsiteY27" fmla="*/ 1965981 h 2209564"/>
                  <a:gd name="connsiteX28" fmla="*/ 1129160 w 1427049"/>
                  <a:gd name="connsiteY28" fmla="*/ 1981082 h 2209564"/>
                  <a:gd name="connsiteX29" fmla="*/ 1145053 w 1427049"/>
                  <a:gd name="connsiteY29" fmla="*/ 1998362 h 2209564"/>
                  <a:gd name="connsiteX30" fmla="*/ 1168158 w 1427049"/>
                  <a:gd name="connsiteY30" fmla="*/ 2027769 h 2209564"/>
                  <a:gd name="connsiteX31" fmla="*/ 1183278 w 1427049"/>
                  <a:gd name="connsiteY31" fmla="*/ 2042183 h 2209564"/>
                  <a:gd name="connsiteX32" fmla="*/ 1192132 w 1427049"/>
                  <a:gd name="connsiteY32" fmla="*/ 2052914 h 2209564"/>
                  <a:gd name="connsiteX33" fmla="*/ 1204969 w 1427049"/>
                  <a:gd name="connsiteY33" fmla="*/ 2063506 h 2209564"/>
                  <a:gd name="connsiteX34" fmla="*/ 1217278 w 1427049"/>
                  <a:gd name="connsiteY34" fmla="*/ 2076889 h 2209564"/>
                  <a:gd name="connsiteX35" fmla="*/ 1228941 w 1427049"/>
                  <a:gd name="connsiteY35" fmla="*/ 2085718 h 2209564"/>
                  <a:gd name="connsiteX36" fmla="*/ 1243550 w 1427049"/>
                  <a:gd name="connsiteY36" fmla="*/ 2099645 h 2209564"/>
                  <a:gd name="connsiteX37" fmla="*/ 1281300 w 1427049"/>
                  <a:gd name="connsiteY37" fmla="*/ 2126485 h 2209564"/>
                  <a:gd name="connsiteX38" fmla="*/ 1299289 w 1427049"/>
                  <a:gd name="connsiteY38" fmla="*/ 2141327 h 2209564"/>
                  <a:gd name="connsiteX39" fmla="*/ 1310288 w 1427049"/>
                  <a:gd name="connsiteY39" fmla="*/ 2147297 h 2209564"/>
                  <a:gd name="connsiteX40" fmla="*/ 1321232 w 1427049"/>
                  <a:gd name="connsiteY40" fmla="*/ 2155581 h 2209564"/>
                  <a:gd name="connsiteX41" fmla="*/ 1324648 w 1427049"/>
                  <a:gd name="connsiteY41" fmla="*/ 2157303 h 2209564"/>
                  <a:gd name="connsiteX42" fmla="*/ 1328666 w 1427049"/>
                  <a:gd name="connsiteY42" fmla="*/ 2160160 h 2209564"/>
                  <a:gd name="connsiteX43" fmla="*/ 1422278 w 1427049"/>
                  <a:gd name="connsiteY43" fmla="*/ 2208083 h 2209564"/>
                  <a:gd name="connsiteX44" fmla="*/ 1427049 w 1427049"/>
                  <a:gd name="connsiteY44" fmla="*/ 2209564 h 2209564"/>
                  <a:gd name="connsiteX45" fmla="*/ 136476 w 1427049"/>
                  <a:gd name="connsiteY45" fmla="*/ 2209564 h 2209564"/>
                  <a:gd name="connsiteX46" fmla="*/ 133918 w 1427049"/>
                  <a:gd name="connsiteY46" fmla="*/ 2204253 h 2209564"/>
                  <a:gd name="connsiteX47" fmla="*/ 0 w 1427049"/>
                  <a:gd name="connsiteY47" fmla="*/ 1540937 h 2209564"/>
                  <a:gd name="connsiteX48" fmla="*/ 891830 w 1427049"/>
                  <a:gd name="connsiteY48" fmla="*/ 42505 h 220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27049" h="2209564">
                    <a:moveTo>
                      <a:pt x="980064" y="0"/>
                    </a:moveTo>
                    <a:lnTo>
                      <a:pt x="980064" y="1540937"/>
                    </a:lnTo>
                    <a:lnTo>
                      <a:pt x="980064" y="1574188"/>
                    </a:lnTo>
                    <a:lnTo>
                      <a:pt x="981743" y="1574188"/>
                    </a:lnTo>
                    <a:lnTo>
                      <a:pt x="983802" y="1614967"/>
                    </a:lnTo>
                    <a:lnTo>
                      <a:pt x="985100" y="1623468"/>
                    </a:lnTo>
                    <a:lnTo>
                      <a:pt x="987498" y="1639179"/>
                    </a:lnTo>
                    <a:lnTo>
                      <a:pt x="988407" y="1651202"/>
                    </a:lnTo>
                    <a:lnTo>
                      <a:pt x="991146" y="1663082"/>
                    </a:lnTo>
                    <a:lnTo>
                      <a:pt x="994774" y="1686857"/>
                    </a:lnTo>
                    <a:lnTo>
                      <a:pt x="1001958" y="1710000"/>
                    </a:lnTo>
                    <a:lnTo>
                      <a:pt x="1006251" y="1728627"/>
                    </a:lnTo>
                    <a:lnTo>
                      <a:pt x="1010023" y="1747722"/>
                    </a:lnTo>
                    <a:lnTo>
                      <a:pt x="1011502" y="1751413"/>
                    </a:lnTo>
                    <a:lnTo>
                      <a:pt x="1012616" y="1756246"/>
                    </a:lnTo>
                    <a:lnTo>
                      <a:pt x="1030044" y="1800478"/>
                    </a:lnTo>
                    <a:lnTo>
                      <a:pt x="1035434" y="1817841"/>
                    </a:lnTo>
                    <a:lnTo>
                      <a:pt x="1036963" y="1822768"/>
                    </a:lnTo>
                    <a:lnTo>
                      <a:pt x="1043760" y="1835291"/>
                    </a:lnTo>
                    <a:lnTo>
                      <a:pt x="1051463" y="1854840"/>
                    </a:lnTo>
                    <a:lnTo>
                      <a:pt x="1056451" y="1863518"/>
                    </a:lnTo>
                    <a:lnTo>
                      <a:pt x="1059275" y="1870560"/>
                    </a:lnTo>
                    <a:lnTo>
                      <a:pt x="1072724" y="1891830"/>
                    </a:lnTo>
                    <a:lnTo>
                      <a:pt x="1103714" y="1945748"/>
                    </a:lnTo>
                    <a:lnTo>
                      <a:pt x="1103718" y="1945755"/>
                    </a:lnTo>
                    <a:lnTo>
                      <a:pt x="1103720" y="1945758"/>
                    </a:lnTo>
                    <a:lnTo>
                      <a:pt x="1103737" y="1945778"/>
                    </a:lnTo>
                    <a:lnTo>
                      <a:pt x="1119611" y="1965981"/>
                    </a:lnTo>
                    <a:lnTo>
                      <a:pt x="1129160" y="1981082"/>
                    </a:lnTo>
                    <a:lnTo>
                      <a:pt x="1145053" y="1998362"/>
                    </a:lnTo>
                    <a:lnTo>
                      <a:pt x="1168158" y="2027769"/>
                    </a:lnTo>
                    <a:lnTo>
                      <a:pt x="1183278" y="2042183"/>
                    </a:lnTo>
                    <a:lnTo>
                      <a:pt x="1192132" y="2052914"/>
                    </a:lnTo>
                    <a:lnTo>
                      <a:pt x="1204969" y="2063506"/>
                    </a:lnTo>
                    <a:lnTo>
                      <a:pt x="1217278" y="2076889"/>
                    </a:lnTo>
                    <a:lnTo>
                      <a:pt x="1228941" y="2085718"/>
                    </a:lnTo>
                    <a:lnTo>
                      <a:pt x="1243550" y="2099645"/>
                    </a:lnTo>
                    <a:lnTo>
                      <a:pt x="1281300" y="2126485"/>
                    </a:lnTo>
                    <a:lnTo>
                      <a:pt x="1299289" y="2141327"/>
                    </a:lnTo>
                    <a:lnTo>
                      <a:pt x="1310288" y="2147297"/>
                    </a:lnTo>
                    <a:lnTo>
                      <a:pt x="1321232" y="2155581"/>
                    </a:lnTo>
                    <a:lnTo>
                      <a:pt x="1324648" y="2157303"/>
                    </a:lnTo>
                    <a:lnTo>
                      <a:pt x="1328666" y="2160160"/>
                    </a:lnTo>
                    <a:cubicBezTo>
                      <a:pt x="1358522" y="2178301"/>
                      <a:pt x="1389795" y="2194344"/>
                      <a:pt x="1422278" y="2208083"/>
                    </a:cubicBezTo>
                    <a:lnTo>
                      <a:pt x="1427049" y="2209564"/>
                    </a:lnTo>
                    <a:lnTo>
                      <a:pt x="136476" y="2209564"/>
                    </a:lnTo>
                    <a:lnTo>
                      <a:pt x="133918" y="2204253"/>
                    </a:lnTo>
                    <a:cubicBezTo>
                      <a:pt x="47685" y="2000376"/>
                      <a:pt x="0" y="1776225"/>
                      <a:pt x="0" y="1540937"/>
                    </a:cubicBezTo>
                    <a:cubicBezTo>
                      <a:pt x="0" y="893894"/>
                      <a:pt x="360616" y="331078"/>
                      <a:pt x="891830" y="42505"/>
                    </a:cubicBezTo>
                    <a:close/>
                  </a:path>
                </a:pathLst>
              </a:custGeom>
              <a:solidFill>
                <a:schemeClr val="accent1"/>
              </a:solidFill>
              <a:ln w="12700" cap="flat" cmpd="sng" algn="ctr">
                <a:noFill/>
                <a:prstDash val="solid"/>
                <a:miter lim="800000"/>
              </a:ln>
              <a:effectLst/>
            </p:spPr>
            <p:txBody>
              <a:bodyPr vert="vert270" rtlCol="0" anchor="ctr">
                <a:normAutofit/>
              </a:bodyPr>
              <a:lstStyle/>
              <a:p>
                <a:pPr algn="ctr" defTabSz="896042">
                  <a:defRPr/>
                </a:pPr>
                <a:endParaRPr lang="en-US" sz="1200" b="1" kern="0" dirty="0">
                  <a:solidFill>
                    <a:prstClr val="white"/>
                  </a:solidFill>
                  <a:latin typeface="Calibri" panose="020F0502020204030204"/>
                </a:endParaRPr>
              </a:p>
            </p:txBody>
          </p:sp>
          <p:sp>
            <p:nvSpPr>
              <p:cNvPr id="43" name="TextBox 42"/>
              <p:cNvSpPr txBox="1"/>
              <p:nvPr/>
            </p:nvSpPr>
            <p:spPr>
              <a:xfrm>
                <a:off x="4409665" y="3445079"/>
                <a:ext cx="945007" cy="523220"/>
              </a:xfrm>
              <a:prstGeom prst="rect">
                <a:avLst/>
              </a:prstGeom>
              <a:noFill/>
            </p:spPr>
            <p:txBody>
              <a:bodyPr wrap="square" rtlCol="0">
                <a:spAutoFit/>
              </a:bodyPr>
              <a:lstStyle/>
              <a:p>
                <a:pPr algn="ctr" defTabSz="896042">
                  <a:defRPr/>
                </a:pPr>
                <a:r>
                  <a:rPr lang="en-US" sz="1400" b="1" kern="0" dirty="0">
                    <a:solidFill>
                      <a:prstClr val="white"/>
                    </a:solidFill>
                    <a:latin typeface="Segoe UI Semilight"/>
                  </a:rPr>
                  <a:t>4: Next</a:t>
                </a:r>
                <a:br>
                  <a:rPr lang="en-US" sz="1400" b="1" kern="0" dirty="0">
                    <a:solidFill>
                      <a:prstClr val="white"/>
                    </a:solidFill>
                    <a:latin typeface="Segoe UI Semilight"/>
                  </a:rPr>
                </a:br>
                <a:r>
                  <a:rPr lang="en-US" sz="1400" b="1" kern="0" dirty="0">
                    <a:solidFill>
                      <a:prstClr val="white"/>
                    </a:solidFill>
                    <a:latin typeface="Segoe UI Semilight"/>
                  </a:rPr>
                  <a:t>Steps</a:t>
                </a:r>
                <a:endParaRPr lang="en-US" sz="1200" b="1" kern="0" dirty="0">
                  <a:solidFill>
                    <a:prstClr val="white"/>
                  </a:solidFill>
                  <a:latin typeface="Segoe UI Semilight"/>
                </a:endParaRPr>
              </a:p>
            </p:txBody>
          </p:sp>
          <p:sp>
            <p:nvSpPr>
              <p:cNvPr id="46" name="Isosceles Triangle 45"/>
              <p:cNvSpPr/>
              <p:nvPr/>
            </p:nvSpPr>
            <p:spPr bwMode="auto">
              <a:xfrm rot="5400000">
                <a:off x="3883748" y="2324421"/>
                <a:ext cx="294757" cy="17249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ts val="300"/>
                  </a:spcBef>
                </a:pPr>
                <a:endParaRPr lang="en-US" sz="1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a:xfrm>
                <a:off x="270067" y="1290846"/>
                <a:ext cx="3563152" cy="1811585"/>
              </a:xfrm>
              <a:prstGeom prst="rect">
                <a:avLst/>
              </a:prstGeom>
              <a:solidFill>
                <a:schemeClr val="bg1">
                  <a:lumMod val="95000"/>
                </a:schemeClr>
              </a:solidFill>
              <a:ln w="6350">
                <a:no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2971" lvl="1" indent="-172971" defTabSz="533196">
                  <a:spcBef>
                    <a:spcPts val="600"/>
                  </a:spcBef>
                  <a:buFontTx/>
                  <a:buChar char="•"/>
                </a:pPr>
                <a:r>
                  <a:rPr lang="en-US" sz="1371" dirty="0">
                    <a:solidFill>
                      <a:srgbClr val="353535"/>
                    </a:solidFill>
                    <a:latin typeface="Segoe UI Semilight"/>
                  </a:rPr>
                  <a:t>Following on from the assessment we will arrange a meeting to discuss your assessment with you </a:t>
                </a:r>
              </a:p>
              <a:p>
                <a:pPr marL="172971" lvl="1" indent="-172971" defTabSz="533196">
                  <a:spcBef>
                    <a:spcPts val="600"/>
                  </a:spcBef>
                  <a:buFontTx/>
                  <a:buChar char="•"/>
                </a:pPr>
                <a:r>
                  <a:rPr lang="en-US" sz="1371" dirty="0">
                    <a:solidFill>
                      <a:srgbClr val="353535"/>
                    </a:solidFill>
                    <a:latin typeface="Segoe UI Semilight"/>
                  </a:rPr>
                  <a:t>Should you wish to proceed with your migration to Azure we will arrange a meeting to schedule the next actions</a:t>
                </a:r>
              </a:p>
              <a:p>
                <a:pPr marL="172971" lvl="1" indent="-172971" defTabSz="533196">
                  <a:spcBef>
                    <a:spcPts val="600"/>
                  </a:spcBef>
                  <a:buFontTx/>
                  <a:buChar char="•"/>
                </a:pPr>
                <a:endParaRPr lang="en-US" sz="1371" dirty="0">
                  <a:solidFill>
                    <a:srgbClr val="353535"/>
                  </a:solidFill>
                  <a:latin typeface="Segoe UI Semilight"/>
                </a:endParaRPr>
              </a:p>
            </p:txBody>
          </p:sp>
        </p:grpSp>
      </p:grpSp>
      <p:grpSp>
        <p:nvGrpSpPr>
          <p:cNvPr id="12" name="Group 11">
            <a:extLst>
              <a:ext uri="{FF2B5EF4-FFF2-40B4-BE49-F238E27FC236}">
                <a16:creationId xmlns:a16="http://schemas.microsoft.com/office/drawing/2014/main" id="{F7AD6454-B51F-4E74-9F58-5432D6AA95D6}"/>
              </a:ext>
            </a:extLst>
          </p:cNvPr>
          <p:cNvGrpSpPr/>
          <p:nvPr/>
        </p:nvGrpSpPr>
        <p:grpSpPr>
          <a:xfrm>
            <a:off x="5495705" y="3234531"/>
            <a:ext cx="1454527" cy="1454525"/>
            <a:chOff x="5495705" y="3234531"/>
            <a:chExt cx="1454527" cy="1454525"/>
          </a:xfrm>
        </p:grpSpPr>
        <p:sp>
          <p:nvSpPr>
            <p:cNvPr id="72" name="Circular Arrow 46"/>
            <p:cNvSpPr/>
            <p:nvPr/>
          </p:nvSpPr>
          <p:spPr>
            <a:xfrm>
              <a:off x="5495705" y="3234531"/>
              <a:ext cx="1454527" cy="1454525"/>
            </a:xfrm>
            <a:prstGeom prst="circularArrow">
              <a:avLst>
                <a:gd name="adj1" fmla="val 5085"/>
                <a:gd name="adj2" fmla="val 327528"/>
                <a:gd name="adj3" fmla="val 7232777"/>
                <a:gd name="adj4" fmla="val 3239695"/>
                <a:gd name="adj5" fmla="val 5932"/>
              </a:avLst>
            </a:pr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39" name="Picture 38">
              <a:extLst>
                <a:ext uri="{FF2B5EF4-FFF2-40B4-BE49-F238E27FC236}">
                  <a16:creationId xmlns:a16="http://schemas.microsoft.com/office/drawing/2014/main" id="{3F1EDA62-9B3E-4F68-A871-2D3D345A8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595" y="3627171"/>
              <a:ext cx="876497" cy="500855"/>
            </a:xfrm>
            <a:prstGeom prst="rect">
              <a:avLst/>
            </a:prstGeom>
          </p:spPr>
        </p:pic>
      </p:grpSp>
      <p:grpSp>
        <p:nvGrpSpPr>
          <p:cNvPr id="15" name="Group 14">
            <a:extLst>
              <a:ext uri="{FF2B5EF4-FFF2-40B4-BE49-F238E27FC236}">
                <a16:creationId xmlns:a16="http://schemas.microsoft.com/office/drawing/2014/main" id="{D410248A-5C43-40A7-AFFD-CE2AAAAA3E41}"/>
              </a:ext>
            </a:extLst>
          </p:cNvPr>
          <p:cNvGrpSpPr/>
          <p:nvPr/>
        </p:nvGrpSpPr>
        <p:grpSpPr>
          <a:xfrm>
            <a:off x="6533585" y="3206084"/>
            <a:ext cx="5399636" cy="2973506"/>
            <a:chOff x="6533585" y="3206084"/>
            <a:chExt cx="5399636" cy="2973506"/>
          </a:xfrm>
        </p:grpSpPr>
        <p:cxnSp>
          <p:nvCxnSpPr>
            <p:cNvPr id="57" name="Straight Connector 56"/>
            <p:cNvCxnSpPr/>
            <p:nvPr/>
          </p:nvCxnSpPr>
          <p:spPr>
            <a:xfrm flipH="1">
              <a:off x="8357538" y="3939946"/>
              <a:ext cx="0" cy="2239644"/>
            </a:xfrm>
            <a:prstGeom prst="line">
              <a:avLst/>
            </a:prstGeom>
            <a:solidFill>
              <a:schemeClr val="accent5">
                <a:lumMod val="75000"/>
              </a:schemeClr>
            </a:solidFill>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71EC5864-C583-4C70-845A-F0610CD7A30B}"/>
                </a:ext>
              </a:extLst>
            </p:cNvPr>
            <p:cNvGrpSpPr/>
            <p:nvPr/>
          </p:nvGrpSpPr>
          <p:grpSpPr>
            <a:xfrm>
              <a:off x="6533585" y="3206084"/>
              <a:ext cx="5399636" cy="2455259"/>
              <a:chOff x="6533585" y="3206084"/>
              <a:chExt cx="5399636" cy="2455259"/>
            </a:xfrm>
          </p:grpSpPr>
          <p:grpSp>
            <p:nvGrpSpPr>
              <p:cNvPr id="4" name="Group 3">
                <a:extLst>
                  <a:ext uri="{FF2B5EF4-FFF2-40B4-BE49-F238E27FC236}">
                    <a16:creationId xmlns:a16="http://schemas.microsoft.com/office/drawing/2014/main" id="{8098C241-EA0A-4313-BDC3-629DDBAB11CF}"/>
                  </a:ext>
                </a:extLst>
              </p:cNvPr>
              <p:cNvGrpSpPr/>
              <p:nvPr/>
            </p:nvGrpSpPr>
            <p:grpSpPr>
              <a:xfrm>
                <a:off x="6533585" y="3206084"/>
                <a:ext cx="5399636" cy="2455259"/>
                <a:chOff x="6534255" y="3195050"/>
                <a:chExt cx="5399636" cy="2455259"/>
              </a:xfrm>
            </p:grpSpPr>
            <p:sp>
              <p:nvSpPr>
                <p:cNvPr id="63" name="Freeform 114"/>
                <p:cNvSpPr/>
                <p:nvPr/>
              </p:nvSpPr>
              <p:spPr>
                <a:xfrm flipH="1" flipV="1">
                  <a:off x="6534255" y="3195050"/>
                  <a:ext cx="1585731" cy="2455259"/>
                </a:xfrm>
                <a:custGeom>
                  <a:avLst/>
                  <a:gdLst>
                    <a:gd name="connsiteX0" fmla="*/ 980064 w 1427049"/>
                    <a:gd name="connsiteY0" fmla="*/ 0 h 2209564"/>
                    <a:gd name="connsiteX1" fmla="*/ 980064 w 1427049"/>
                    <a:gd name="connsiteY1" fmla="*/ 1540937 h 2209564"/>
                    <a:gd name="connsiteX2" fmla="*/ 980064 w 1427049"/>
                    <a:gd name="connsiteY2" fmla="*/ 1574188 h 2209564"/>
                    <a:gd name="connsiteX3" fmla="*/ 981743 w 1427049"/>
                    <a:gd name="connsiteY3" fmla="*/ 1574188 h 2209564"/>
                    <a:gd name="connsiteX4" fmla="*/ 983802 w 1427049"/>
                    <a:gd name="connsiteY4" fmla="*/ 1614967 h 2209564"/>
                    <a:gd name="connsiteX5" fmla="*/ 985100 w 1427049"/>
                    <a:gd name="connsiteY5" fmla="*/ 1623468 h 2209564"/>
                    <a:gd name="connsiteX6" fmla="*/ 987498 w 1427049"/>
                    <a:gd name="connsiteY6" fmla="*/ 1639179 h 2209564"/>
                    <a:gd name="connsiteX7" fmla="*/ 988407 w 1427049"/>
                    <a:gd name="connsiteY7" fmla="*/ 1651202 h 2209564"/>
                    <a:gd name="connsiteX8" fmla="*/ 991146 w 1427049"/>
                    <a:gd name="connsiteY8" fmla="*/ 1663082 h 2209564"/>
                    <a:gd name="connsiteX9" fmla="*/ 994774 w 1427049"/>
                    <a:gd name="connsiteY9" fmla="*/ 1686857 h 2209564"/>
                    <a:gd name="connsiteX10" fmla="*/ 1001958 w 1427049"/>
                    <a:gd name="connsiteY10" fmla="*/ 1710000 h 2209564"/>
                    <a:gd name="connsiteX11" fmla="*/ 1006251 w 1427049"/>
                    <a:gd name="connsiteY11" fmla="*/ 1728627 h 2209564"/>
                    <a:gd name="connsiteX12" fmla="*/ 1010023 w 1427049"/>
                    <a:gd name="connsiteY12" fmla="*/ 1747722 h 2209564"/>
                    <a:gd name="connsiteX13" fmla="*/ 1011502 w 1427049"/>
                    <a:gd name="connsiteY13" fmla="*/ 1751413 h 2209564"/>
                    <a:gd name="connsiteX14" fmla="*/ 1012616 w 1427049"/>
                    <a:gd name="connsiteY14" fmla="*/ 1756246 h 2209564"/>
                    <a:gd name="connsiteX15" fmla="*/ 1030044 w 1427049"/>
                    <a:gd name="connsiteY15" fmla="*/ 1800478 h 2209564"/>
                    <a:gd name="connsiteX16" fmla="*/ 1035434 w 1427049"/>
                    <a:gd name="connsiteY16" fmla="*/ 1817841 h 2209564"/>
                    <a:gd name="connsiteX17" fmla="*/ 1036963 w 1427049"/>
                    <a:gd name="connsiteY17" fmla="*/ 1822768 h 2209564"/>
                    <a:gd name="connsiteX18" fmla="*/ 1043760 w 1427049"/>
                    <a:gd name="connsiteY18" fmla="*/ 1835291 h 2209564"/>
                    <a:gd name="connsiteX19" fmla="*/ 1051463 w 1427049"/>
                    <a:gd name="connsiteY19" fmla="*/ 1854840 h 2209564"/>
                    <a:gd name="connsiteX20" fmla="*/ 1056451 w 1427049"/>
                    <a:gd name="connsiteY20" fmla="*/ 1863518 h 2209564"/>
                    <a:gd name="connsiteX21" fmla="*/ 1059275 w 1427049"/>
                    <a:gd name="connsiteY21" fmla="*/ 1870560 h 2209564"/>
                    <a:gd name="connsiteX22" fmla="*/ 1072724 w 1427049"/>
                    <a:gd name="connsiteY22" fmla="*/ 1891830 h 2209564"/>
                    <a:gd name="connsiteX23" fmla="*/ 1103714 w 1427049"/>
                    <a:gd name="connsiteY23" fmla="*/ 1945748 h 2209564"/>
                    <a:gd name="connsiteX24" fmla="*/ 1103718 w 1427049"/>
                    <a:gd name="connsiteY24" fmla="*/ 1945755 h 2209564"/>
                    <a:gd name="connsiteX25" fmla="*/ 1103720 w 1427049"/>
                    <a:gd name="connsiteY25" fmla="*/ 1945758 h 2209564"/>
                    <a:gd name="connsiteX26" fmla="*/ 1103737 w 1427049"/>
                    <a:gd name="connsiteY26" fmla="*/ 1945778 h 2209564"/>
                    <a:gd name="connsiteX27" fmla="*/ 1119611 w 1427049"/>
                    <a:gd name="connsiteY27" fmla="*/ 1965981 h 2209564"/>
                    <a:gd name="connsiteX28" fmla="*/ 1129160 w 1427049"/>
                    <a:gd name="connsiteY28" fmla="*/ 1981082 h 2209564"/>
                    <a:gd name="connsiteX29" fmla="*/ 1145053 w 1427049"/>
                    <a:gd name="connsiteY29" fmla="*/ 1998362 h 2209564"/>
                    <a:gd name="connsiteX30" fmla="*/ 1168158 w 1427049"/>
                    <a:gd name="connsiteY30" fmla="*/ 2027769 h 2209564"/>
                    <a:gd name="connsiteX31" fmla="*/ 1183278 w 1427049"/>
                    <a:gd name="connsiteY31" fmla="*/ 2042183 h 2209564"/>
                    <a:gd name="connsiteX32" fmla="*/ 1192132 w 1427049"/>
                    <a:gd name="connsiteY32" fmla="*/ 2052914 h 2209564"/>
                    <a:gd name="connsiteX33" fmla="*/ 1204969 w 1427049"/>
                    <a:gd name="connsiteY33" fmla="*/ 2063506 h 2209564"/>
                    <a:gd name="connsiteX34" fmla="*/ 1217278 w 1427049"/>
                    <a:gd name="connsiteY34" fmla="*/ 2076889 h 2209564"/>
                    <a:gd name="connsiteX35" fmla="*/ 1228941 w 1427049"/>
                    <a:gd name="connsiteY35" fmla="*/ 2085718 h 2209564"/>
                    <a:gd name="connsiteX36" fmla="*/ 1243550 w 1427049"/>
                    <a:gd name="connsiteY36" fmla="*/ 2099645 h 2209564"/>
                    <a:gd name="connsiteX37" fmla="*/ 1281300 w 1427049"/>
                    <a:gd name="connsiteY37" fmla="*/ 2126485 h 2209564"/>
                    <a:gd name="connsiteX38" fmla="*/ 1299289 w 1427049"/>
                    <a:gd name="connsiteY38" fmla="*/ 2141327 h 2209564"/>
                    <a:gd name="connsiteX39" fmla="*/ 1310288 w 1427049"/>
                    <a:gd name="connsiteY39" fmla="*/ 2147297 h 2209564"/>
                    <a:gd name="connsiteX40" fmla="*/ 1321232 w 1427049"/>
                    <a:gd name="connsiteY40" fmla="*/ 2155581 h 2209564"/>
                    <a:gd name="connsiteX41" fmla="*/ 1324648 w 1427049"/>
                    <a:gd name="connsiteY41" fmla="*/ 2157303 h 2209564"/>
                    <a:gd name="connsiteX42" fmla="*/ 1328666 w 1427049"/>
                    <a:gd name="connsiteY42" fmla="*/ 2160160 h 2209564"/>
                    <a:gd name="connsiteX43" fmla="*/ 1422278 w 1427049"/>
                    <a:gd name="connsiteY43" fmla="*/ 2208083 h 2209564"/>
                    <a:gd name="connsiteX44" fmla="*/ 1427049 w 1427049"/>
                    <a:gd name="connsiteY44" fmla="*/ 2209564 h 2209564"/>
                    <a:gd name="connsiteX45" fmla="*/ 136476 w 1427049"/>
                    <a:gd name="connsiteY45" fmla="*/ 2209564 h 2209564"/>
                    <a:gd name="connsiteX46" fmla="*/ 133918 w 1427049"/>
                    <a:gd name="connsiteY46" fmla="*/ 2204253 h 2209564"/>
                    <a:gd name="connsiteX47" fmla="*/ 0 w 1427049"/>
                    <a:gd name="connsiteY47" fmla="*/ 1540937 h 2209564"/>
                    <a:gd name="connsiteX48" fmla="*/ 891830 w 1427049"/>
                    <a:gd name="connsiteY48" fmla="*/ 42505 h 220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27049" h="2209564">
                      <a:moveTo>
                        <a:pt x="980064" y="0"/>
                      </a:moveTo>
                      <a:lnTo>
                        <a:pt x="980064" y="1540937"/>
                      </a:lnTo>
                      <a:lnTo>
                        <a:pt x="980064" y="1574188"/>
                      </a:lnTo>
                      <a:lnTo>
                        <a:pt x="981743" y="1574188"/>
                      </a:lnTo>
                      <a:lnTo>
                        <a:pt x="983802" y="1614967"/>
                      </a:lnTo>
                      <a:lnTo>
                        <a:pt x="985100" y="1623468"/>
                      </a:lnTo>
                      <a:lnTo>
                        <a:pt x="987498" y="1639179"/>
                      </a:lnTo>
                      <a:lnTo>
                        <a:pt x="988407" y="1651202"/>
                      </a:lnTo>
                      <a:lnTo>
                        <a:pt x="991146" y="1663082"/>
                      </a:lnTo>
                      <a:lnTo>
                        <a:pt x="994774" y="1686857"/>
                      </a:lnTo>
                      <a:lnTo>
                        <a:pt x="1001958" y="1710000"/>
                      </a:lnTo>
                      <a:lnTo>
                        <a:pt x="1006251" y="1728627"/>
                      </a:lnTo>
                      <a:lnTo>
                        <a:pt x="1010023" y="1747722"/>
                      </a:lnTo>
                      <a:lnTo>
                        <a:pt x="1011502" y="1751413"/>
                      </a:lnTo>
                      <a:lnTo>
                        <a:pt x="1012616" y="1756246"/>
                      </a:lnTo>
                      <a:lnTo>
                        <a:pt x="1030044" y="1800478"/>
                      </a:lnTo>
                      <a:lnTo>
                        <a:pt x="1035434" y="1817841"/>
                      </a:lnTo>
                      <a:lnTo>
                        <a:pt x="1036963" y="1822768"/>
                      </a:lnTo>
                      <a:lnTo>
                        <a:pt x="1043760" y="1835291"/>
                      </a:lnTo>
                      <a:lnTo>
                        <a:pt x="1051463" y="1854840"/>
                      </a:lnTo>
                      <a:lnTo>
                        <a:pt x="1056451" y="1863518"/>
                      </a:lnTo>
                      <a:lnTo>
                        <a:pt x="1059275" y="1870560"/>
                      </a:lnTo>
                      <a:lnTo>
                        <a:pt x="1072724" y="1891830"/>
                      </a:lnTo>
                      <a:lnTo>
                        <a:pt x="1103714" y="1945748"/>
                      </a:lnTo>
                      <a:lnTo>
                        <a:pt x="1103718" y="1945755"/>
                      </a:lnTo>
                      <a:lnTo>
                        <a:pt x="1103720" y="1945758"/>
                      </a:lnTo>
                      <a:lnTo>
                        <a:pt x="1103737" y="1945778"/>
                      </a:lnTo>
                      <a:lnTo>
                        <a:pt x="1119611" y="1965981"/>
                      </a:lnTo>
                      <a:lnTo>
                        <a:pt x="1129160" y="1981082"/>
                      </a:lnTo>
                      <a:lnTo>
                        <a:pt x="1145053" y="1998362"/>
                      </a:lnTo>
                      <a:lnTo>
                        <a:pt x="1168158" y="2027769"/>
                      </a:lnTo>
                      <a:lnTo>
                        <a:pt x="1183278" y="2042183"/>
                      </a:lnTo>
                      <a:lnTo>
                        <a:pt x="1192132" y="2052914"/>
                      </a:lnTo>
                      <a:lnTo>
                        <a:pt x="1204969" y="2063506"/>
                      </a:lnTo>
                      <a:lnTo>
                        <a:pt x="1217278" y="2076889"/>
                      </a:lnTo>
                      <a:lnTo>
                        <a:pt x="1228941" y="2085718"/>
                      </a:lnTo>
                      <a:lnTo>
                        <a:pt x="1243550" y="2099645"/>
                      </a:lnTo>
                      <a:lnTo>
                        <a:pt x="1281300" y="2126485"/>
                      </a:lnTo>
                      <a:lnTo>
                        <a:pt x="1299289" y="2141327"/>
                      </a:lnTo>
                      <a:lnTo>
                        <a:pt x="1310288" y="2147297"/>
                      </a:lnTo>
                      <a:lnTo>
                        <a:pt x="1321232" y="2155581"/>
                      </a:lnTo>
                      <a:lnTo>
                        <a:pt x="1324648" y="2157303"/>
                      </a:lnTo>
                      <a:lnTo>
                        <a:pt x="1328666" y="2160160"/>
                      </a:lnTo>
                      <a:cubicBezTo>
                        <a:pt x="1358522" y="2178301"/>
                        <a:pt x="1389795" y="2194344"/>
                        <a:pt x="1422278" y="2208083"/>
                      </a:cubicBezTo>
                      <a:lnTo>
                        <a:pt x="1427049" y="2209564"/>
                      </a:lnTo>
                      <a:lnTo>
                        <a:pt x="136476" y="2209564"/>
                      </a:lnTo>
                      <a:lnTo>
                        <a:pt x="133918" y="2204253"/>
                      </a:lnTo>
                      <a:cubicBezTo>
                        <a:pt x="47685" y="2000376"/>
                        <a:pt x="0" y="1776225"/>
                        <a:pt x="0" y="1540937"/>
                      </a:cubicBezTo>
                      <a:cubicBezTo>
                        <a:pt x="0" y="893894"/>
                        <a:pt x="360616" y="331078"/>
                        <a:pt x="891830" y="42505"/>
                      </a:cubicBezTo>
                      <a:close/>
                    </a:path>
                  </a:pathLst>
                </a:custGeom>
                <a:solidFill>
                  <a:schemeClr val="accent5">
                    <a:lumMod val="75000"/>
                  </a:schemeClr>
                </a:solidFill>
                <a:ln w="12700" cap="flat" cmpd="sng" algn="ctr">
                  <a:noFill/>
                  <a:prstDash val="solid"/>
                  <a:miter lim="800000"/>
                </a:ln>
                <a:effectLst/>
              </p:spPr>
              <p:txBody>
                <a:bodyPr vert="vert" rtlCol="0" anchor="ctr"/>
                <a:lstStyle/>
                <a:p>
                  <a:pPr algn="ctr" defTabSz="896042">
                    <a:defRPr/>
                  </a:pPr>
                  <a:endParaRPr lang="en-US" sz="1200" b="1" kern="0" dirty="0">
                    <a:solidFill>
                      <a:prstClr val="white"/>
                    </a:solidFill>
                    <a:latin typeface="Calibri" panose="020F0502020204030204"/>
                  </a:endParaRPr>
                </a:p>
              </p:txBody>
            </p:sp>
            <p:sp>
              <p:nvSpPr>
                <p:cNvPr id="58" name="Isosceles Triangle 57"/>
                <p:cNvSpPr/>
                <p:nvPr/>
              </p:nvSpPr>
              <p:spPr bwMode="auto">
                <a:xfrm rot="16200000" flipH="1">
                  <a:off x="8123913" y="4997900"/>
                  <a:ext cx="294757" cy="172493"/>
                </a:xfrm>
                <a:prstGeom prst="triangl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ts val="300"/>
                    </a:spcBef>
                  </a:pPr>
                  <a:endParaRPr lang="en-US" sz="1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a:xfrm>
                  <a:off x="8469201" y="3939946"/>
                  <a:ext cx="3464690" cy="1389675"/>
                </a:xfrm>
                <a:prstGeom prst="rect">
                  <a:avLst/>
                </a:prstGeom>
                <a:solidFill>
                  <a:schemeClr val="bg1">
                    <a:lumMod val="95000"/>
                  </a:schemeClr>
                </a:solidFill>
                <a:ln w="6350">
                  <a:noFill/>
                </a:ln>
              </p:spPr>
              <p:style>
                <a:lnRef idx="2">
                  <a:schemeClr val="accent5">
                    <a:hueOff val="-6257037"/>
                    <a:satOff val="-607"/>
                    <a:lumOff val="1137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2971" lvl="1" indent="-172971" defTabSz="533196">
                    <a:spcBef>
                      <a:spcPts val="600"/>
                    </a:spcBef>
                    <a:buFont typeface="Arial" panose="020B0604020202020204" pitchFamily="34" charset="0"/>
                    <a:buChar char="•"/>
                  </a:pPr>
                  <a:r>
                    <a:rPr lang="en-US" sz="1371" dirty="0">
                      <a:solidFill>
                        <a:srgbClr val="353535"/>
                      </a:solidFill>
                      <a:latin typeface="Segoe UI Semilight"/>
                    </a:rPr>
                    <a:t>Agent-based and agent-less options </a:t>
                  </a:r>
                </a:p>
                <a:p>
                  <a:pPr marL="172971" lvl="1" indent="-172971" defTabSz="533196">
                    <a:spcBef>
                      <a:spcPts val="600"/>
                    </a:spcBef>
                    <a:buFont typeface="Arial" panose="020B0604020202020204" pitchFamily="34" charset="0"/>
                    <a:buChar char="•"/>
                  </a:pPr>
                  <a:r>
                    <a:rPr lang="en-US" sz="1371" dirty="0">
                      <a:solidFill>
                        <a:srgbClr val="353535"/>
                      </a:solidFill>
                      <a:latin typeface="Segoe UI Semilight"/>
                    </a:rPr>
                    <a:t>Assessment will take place over 2-4 weeks depending on your environment</a:t>
                  </a:r>
                </a:p>
                <a:p>
                  <a:pPr marL="172971" lvl="1" indent="-172971" defTabSz="533196">
                    <a:spcBef>
                      <a:spcPts val="600"/>
                    </a:spcBef>
                    <a:buFont typeface="Arial" panose="020B0604020202020204" pitchFamily="34" charset="0"/>
                    <a:buChar char="•"/>
                  </a:pPr>
                  <a:r>
                    <a:rPr lang="en-US" sz="1371" dirty="0">
                      <a:solidFill>
                        <a:srgbClr val="353535"/>
                      </a:solidFill>
                      <a:latin typeface="Segoe UI Semilight"/>
                    </a:rPr>
                    <a:t>Only metadata is collected – </a:t>
                  </a:r>
                  <a:r>
                    <a:rPr lang="en-US" sz="1371" b="1" dirty="0">
                      <a:solidFill>
                        <a:srgbClr val="353535"/>
                      </a:solidFill>
                      <a:latin typeface="Segoe UI Semilight"/>
                    </a:rPr>
                    <a:t>no customer data </a:t>
                  </a:r>
                  <a:endParaRPr lang="en-US" sz="1371" dirty="0">
                    <a:solidFill>
                      <a:srgbClr val="353535"/>
                    </a:solidFill>
                    <a:latin typeface="Segoe UI Semilight"/>
                  </a:endParaRPr>
                </a:p>
              </p:txBody>
            </p:sp>
          </p:grpSp>
          <p:sp>
            <p:nvSpPr>
              <p:cNvPr id="64" name="TextBox 63"/>
              <p:cNvSpPr txBox="1"/>
              <p:nvPr/>
            </p:nvSpPr>
            <p:spPr>
              <a:xfrm>
                <a:off x="7050820" y="3851313"/>
                <a:ext cx="947418" cy="307777"/>
              </a:xfrm>
              <a:prstGeom prst="rect">
                <a:avLst/>
              </a:prstGeom>
              <a:noFill/>
            </p:spPr>
            <p:txBody>
              <a:bodyPr wrap="square" rtlCol="0">
                <a:spAutoFit/>
              </a:bodyPr>
              <a:lstStyle/>
              <a:p>
                <a:pPr algn="ctr" defTabSz="896042">
                  <a:defRPr/>
                </a:pPr>
                <a:r>
                  <a:rPr lang="en-US" sz="1400" b="1" kern="0" dirty="0">
                    <a:solidFill>
                      <a:srgbClr val="FFFFFF"/>
                    </a:solidFill>
                    <a:latin typeface="Segoe UI Semilight"/>
                  </a:rPr>
                  <a:t>2: How</a:t>
                </a:r>
              </a:p>
            </p:txBody>
          </p:sp>
        </p:grpSp>
      </p:grpSp>
    </p:spTree>
    <p:extLst>
      <p:ext uri="{BB962C8B-B14F-4D97-AF65-F5344CB8AC3E}">
        <p14:creationId xmlns:p14="http://schemas.microsoft.com/office/powerpoint/2010/main" val="295453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circle(in)">
                                      <p:cBhvr>
                                        <p:cTn id="24"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Shape 1">
            <a:extLst>
              <a:ext uri="{FF2B5EF4-FFF2-40B4-BE49-F238E27FC236}">
                <a16:creationId xmlns:a16="http://schemas.microsoft.com/office/drawing/2014/main" id="{419E00C2-2AA7-419F-91AD-B6D498D8B067}"/>
              </a:ext>
            </a:extLst>
          </p:cNvPr>
          <p:cNvSpPr/>
          <p:nvPr/>
        </p:nvSpPr>
        <p:spPr bwMode="auto">
          <a:xfrm>
            <a:off x="2203427" y="826563"/>
            <a:ext cx="7785148" cy="429682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Rectangle 2"/>
          <p:cNvSpPr/>
          <p:nvPr/>
        </p:nvSpPr>
        <p:spPr bwMode="auto">
          <a:xfrm>
            <a:off x="2610345" y="4811839"/>
            <a:ext cx="1020118" cy="70773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p:cNvSpPr/>
          <p:nvPr/>
        </p:nvSpPr>
        <p:spPr bwMode="auto">
          <a:xfrm>
            <a:off x="4451584" y="4698302"/>
            <a:ext cx="913294" cy="96251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p:cNvSpPr/>
          <p:nvPr/>
        </p:nvSpPr>
        <p:spPr bwMode="auto">
          <a:xfrm>
            <a:off x="6523902" y="4836708"/>
            <a:ext cx="685703" cy="68570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p:cNvSpPr/>
          <p:nvPr/>
        </p:nvSpPr>
        <p:spPr bwMode="auto">
          <a:xfrm>
            <a:off x="8254161" y="4836708"/>
            <a:ext cx="896466" cy="68570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10">
            <a:extLst>
              <a:ext uri="{FF2B5EF4-FFF2-40B4-BE49-F238E27FC236}">
                <a16:creationId xmlns:a16="http://schemas.microsoft.com/office/drawing/2014/main" id="{896338E4-5E15-43CE-8AF9-7CEA7FF4CEDC}"/>
              </a:ext>
            </a:extLst>
          </p:cNvPr>
          <p:cNvSpPr txBox="1"/>
          <p:nvPr/>
        </p:nvSpPr>
        <p:spPr>
          <a:xfrm>
            <a:off x="7706325" y="5754782"/>
            <a:ext cx="2097380" cy="459613"/>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2600" spc="29">
                <a:solidFill>
                  <a:srgbClr val="0078D7"/>
                </a:solidFill>
                <a:latin typeface="Segoe UI Light"/>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2058402" y="5754782"/>
            <a:ext cx="2097380" cy="459613"/>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2600" spc="29">
                <a:solidFill>
                  <a:srgbClr val="0078D7"/>
                </a:solidFill>
                <a:latin typeface="Segoe UI Light"/>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5793436" y="5754782"/>
            <a:ext cx="2097380" cy="459613"/>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2600" spc="29">
                <a:solidFill>
                  <a:srgbClr val="0078D7"/>
                </a:solidFill>
                <a:latin typeface="Segoe UI Light"/>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3875251" y="5754782"/>
            <a:ext cx="2097380" cy="459613"/>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2600" spc="29">
                <a:solidFill>
                  <a:srgbClr val="0078D7"/>
                </a:solidFill>
                <a:latin typeface="Segoe UI Light"/>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740243" y="4697218"/>
            <a:ext cx="732318" cy="73231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566337" y="4734168"/>
            <a:ext cx="674103" cy="658416"/>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6593706" y="4691152"/>
            <a:ext cx="501429" cy="74444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cs typeface="Segoe UI" pitchFamily="34" charset="0"/>
            </a:endParaRPr>
          </a:p>
        </p:txBody>
      </p:sp>
      <p:sp>
        <p:nvSpPr>
          <p:cNvPr id="40" name="Freeform 39"/>
          <p:cNvSpPr>
            <a:spLocks noChangeArrowheads="1"/>
          </p:cNvSpPr>
          <p:nvPr/>
        </p:nvSpPr>
        <p:spPr bwMode="auto">
          <a:xfrm>
            <a:off x="8360442" y="4698302"/>
            <a:ext cx="790186" cy="781888"/>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43" name="MS cloud text">
            <a:extLst>
              <a:ext uri="{FF2B5EF4-FFF2-40B4-BE49-F238E27FC236}">
                <a16:creationId xmlns:a16="http://schemas.microsoft.com/office/drawing/2014/main" id="{9E59C516-6363-4A74-B86F-292983DE1AF7}"/>
              </a:ext>
            </a:extLst>
          </p:cNvPr>
          <p:cNvSpPr txBox="1">
            <a:spLocks/>
          </p:cNvSpPr>
          <p:nvPr/>
        </p:nvSpPr>
        <p:spPr>
          <a:xfrm>
            <a:off x="2932029" y="2919145"/>
            <a:ext cx="6711446" cy="1144340"/>
          </a:xfrm>
          <a:prstGeom prst="rect">
            <a:avLst/>
          </a:prstGeom>
        </p:spPr>
        <p:txBody>
          <a:bodyPr vert="horz" wrap="square" lIns="143407" tIns="89630" rIns="143407" bIns="8963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214">
              <a:defRPr/>
            </a:pPr>
            <a:r>
              <a:rPr lang="en-US" sz="5499" kern="0" spc="-100" dirty="0">
                <a:solidFill>
                  <a:srgbClr val="002050"/>
                </a:solidFill>
                <a:latin typeface="Segoe UI Semilight"/>
                <a:cs typeface="Segoe UI Semilight" panose="020B0402040204020203" pitchFamily="34" charset="0"/>
              </a:rPr>
              <a:t>Azure. Cloud for all.</a:t>
            </a:r>
            <a:endParaRPr lang="en-US" sz="5499" kern="0" spc="-100" dirty="0">
              <a:solidFill>
                <a:srgbClr val="002050"/>
              </a:solidFill>
              <a:latin typeface="Segoe UI Light"/>
              <a:cs typeface="Segoe UI Semilight" panose="020B0402040204020203" pitchFamily="34" charset="0"/>
            </a:endParaRPr>
          </a:p>
        </p:txBody>
      </p:sp>
      <p:sp>
        <p:nvSpPr>
          <p:cNvPr id="18" name="Title 1">
            <a:extLst>
              <a:ext uri="{FF2B5EF4-FFF2-40B4-BE49-F238E27FC236}">
                <a16:creationId xmlns:a16="http://schemas.microsoft.com/office/drawing/2014/main" id="{59B666FD-1933-4269-B1C3-7C025AA5DEF6}"/>
              </a:ext>
            </a:extLst>
          </p:cNvPr>
          <p:cNvSpPr>
            <a:spLocks noGrp="1"/>
          </p:cNvSpPr>
          <p:nvPr>
            <p:ph type="title"/>
          </p:nvPr>
        </p:nvSpPr>
        <p:spPr>
          <a:xfrm>
            <a:off x="295153" y="121906"/>
            <a:ext cx="10401103" cy="655619"/>
          </a:xfrm>
        </p:spPr>
        <p:txBody>
          <a:bodyPr>
            <a:noAutofit/>
          </a:bodyPr>
          <a:lstStyle/>
          <a:p>
            <a:r>
              <a:rPr lang="en-US" sz="4000" kern="0" dirty="0">
                <a:solidFill>
                  <a:srgbClr val="002050"/>
                </a:solidFill>
                <a:latin typeface="Segoe UI Semilight"/>
                <a:cs typeface="Segoe UI Semilight" panose="020B0402040204020203" pitchFamily="34" charset="0"/>
              </a:rPr>
              <a:t>Why Microsoft Azure?</a:t>
            </a:r>
            <a:endParaRPr lang="en-US" sz="4000" dirty="0"/>
          </a:p>
        </p:txBody>
      </p: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400"/>
                                        <p:tgtEl>
                                          <p:spTgt spid="43"/>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43"/>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896338E4-5E15-43CE-8AF9-7CEA7FF4CEDC}"/>
              </a:ext>
            </a:extLst>
          </p:cNvPr>
          <p:cNvSpPr txBox="1"/>
          <p:nvPr/>
        </p:nvSpPr>
        <p:spPr>
          <a:xfrm>
            <a:off x="9147292" y="4269499"/>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1" i="0" u="none" strike="noStrike" kern="1200" cap="none" spc="29" normalizeH="0" baseline="0" noProof="0">
                <a:ln>
                  <a:noFill/>
                </a:ln>
                <a:solidFill>
                  <a:srgbClr val="0078D7"/>
                </a:solidFill>
                <a:effectLst/>
                <a:uLnTx/>
                <a:uFillTx/>
                <a:latin typeface="Segoe UI"/>
                <a:ea typeface="+mn-ea"/>
                <a:cs typeface="Segoe UI" pitchFamily="34" charset="0"/>
              </a:rPr>
              <a:t>Trusted</a:t>
            </a:r>
          </a:p>
        </p:txBody>
      </p:sp>
      <p:sp>
        <p:nvSpPr>
          <p:cNvPr id="19" name="TextBox 10">
            <a:extLst>
              <a:ext uri="{FF2B5EF4-FFF2-40B4-BE49-F238E27FC236}">
                <a16:creationId xmlns:a16="http://schemas.microsoft.com/office/drawing/2014/main" id="{8BD8644E-02C1-4F61-928F-E8902B1F0AC2}"/>
              </a:ext>
            </a:extLst>
          </p:cNvPr>
          <p:cNvSpPr txBox="1"/>
          <p:nvPr/>
        </p:nvSpPr>
        <p:spPr>
          <a:xfrm>
            <a:off x="1084161" y="4269499"/>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0" name="TextBox 10">
            <a:extLst>
              <a:ext uri="{FF2B5EF4-FFF2-40B4-BE49-F238E27FC236}">
                <a16:creationId xmlns:a16="http://schemas.microsoft.com/office/drawing/2014/main" id="{FF250B0B-16D0-4242-B609-FCD6071403FF}"/>
              </a:ext>
            </a:extLst>
          </p:cNvPr>
          <p:cNvSpPr txBox="1"/>
          <p:nvPr/>
        </p:nvSpPr>
        <p:spPr>
          <a:xfrm>
            <a:off x="6456502" y="4269499"/>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1" i="0" u="none" strike="noStrike" kern="1200" cap="none" spc="29" normalizeH="0" baseline="0" noProof="0">
                <a:ln>
                  <a:noFill/>
                </a:ln>
                <a:solidFill>
                  <a:srgbClr val="0078D7"/>
                </a:solidFill>
                <a:effectLst/>
                <a:uLnTx/>
                <a:uFillTx/>
                <a:latin typeface="Segoe UI"/>
                <a:ea typeface="+mn-ea"/>
                <a:cs typeface="Segoe UI" pitchFamily="34" charset="0"/>
              </a:rPr>
              <a:t>Intelligent</a:t>
            </a:r>
          </a:p>
        </p:txBody>
      </p:sp>
      <p:sp>
        <p:nvSpPr>
          <p:cNvPr id="21" name="TextBox 10">
            <a:extLst>
              <a:ext uri="{FF2B5EF4-FFF2-40B4-BE49-F238E27FC236}">
                <a16:creationId xmlns:a16="http://schemas.microsoft.com/office/drawing/2014/main" id="{2F69F83B-0A06-4322-8678-085D0848E284}"/>
              </a:ext>
            </a:extLst>
          </p:cNvPr>
          <p:cNvSpPr txBox="1"/>
          <p:nvPr/>
        </p:nvSpPr>
        <p:spPr>
          <a:xfrm>
            <a:off x="3775068" y="4269499"/>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1" i="0" u="none" strike="noStrike" kern="1200" cap="none" spc="29" normalizeH="0" baseline="0" noProof="0">
                <a:ln>
                  <a:noFill/>
                </a:ln>
                <a:solidFill>
                  <a:srgbClr val="0078D7"/>
                </a:solidFill>
                <a:effectLst/>
                <a:uLnTx/>
                <a:uFillTx/>
                <a:latin typeface="Segoe UI"/>
                <a:ea typeface="+mn-ea"/>
                <a:cs typeface="Segoe UI" pitchFamily="34" charset="0"/>
              </a:rPr>
              <a:t>Hybrid</a:t>
            </a:r>
          </a:p>
        </p:txBody>
      </p:sp>
      <p:sp>
        <p:nvSpPr>
          <p:cNvPr id="22" name="Oval 21">
            <a:extLst>
              <a:ext uri="{FF2B5EF4-FFF2-40B4-BE49-F238E27FC236}">
                <a16:creationId xmlns:a16="http://schemas.microsoft.com/office/drawing/2014/main" id="{8356B447-D388-4785-B3F6-4488C99BB77B}"/>
              </a:ext>
            </a:extLst>
          </p:cNvPr>
          <p:cNvSpPr/>
          <p:nvPr/>
        </p:nvSpPr>
        <p:spPr bwMode="auto">
          <a:xfrm rot="16200000">
            <a:off x="2045971" y="3692362"/>
            <a:ext cx="166541" cy="16654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3" name="Straight Connector 22">
            <a:extLst>
              <a:ext uri="{FF2B5EF4-FFF2-40B4-BE49-F238E27FC236}">
                <a16:creationId xmlns:a16="http://schemas.microsoft.com/office/drawing/2014/main" id="{0E56090D-DF36-436E-BAD8-6044593294A5}"/>
              </a:ext>
            </a:extLst>
          </p:cNvPr>
          <p:cNvCxnSpPr/>
          <p:nvPr/>
        </p:nvCxnSpPr>
        <p:spPr>
          <a:xfrm>
            <a:off x="2302801" y="3778922"/>
            <a:ext cx="2371541"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8356B447-D388-4785-B3F6-4488C99BB77B}"/>
              </a:ext>
            </a:extLst>
          </p:cNvPr>
          <p:cNvSpPr/>
          <p:nvPr/>
        </p:nvSpPr>
        <p:spPr bwMode="auto">
          <a:xfrm rot="16200000">
            <a:off x="4738372" y="3692363"/>
            <a:ext cx="166541" cy="16654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8356B447-D388-4785-B3F6-4488C99BB77B}"/>
              </a:ext>
            </a:extLst>
          </p:cNvPr>
          <p:cNvSpPr/>
          <p:nvPr/>
        </p:nvSpPr>
        <p:spPr bwMode="auto">
          <a:xfrm rot="16200000">
            <a:off x="7418072" y="3692363"/>
            <a:ext cx="166541" cy="16654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Oval 25">
            <a:extLst>
              <a:ext uri="{FF2B5EF4-FFF2-40B4-BE49-F238E27FC236}">
                <a16:creationId xmlns:a16="http://schemas.microsoft.com/office/drawing/2014/main" id="{8356B447-D388-4785-B3F6-4488C99BB77B}"/>
              </a:ext>
            </a:extLst>
          </p:cNvPr>
          <p:cNvSpPr/>
          <p:nvPr/>
        </p:nvSpPr>
        <p:spPr bwMode="auto">
          <a:xfrm rot="16200000">
            <a:off x="10110473" y="3692364"/>
            <a:ext cx="166541" cy="16654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 name="Straight Connector 26">
            <a:extLst>
              <a:ext uri="{FF2B5EF4-FFF2-40B4-BE49-F238E27FC236}">
                <a16:creationId xmlns:a16="http://schemas.microsoft.com/office/drawing/2014/main" id="{0E56090D-DF36-436E-BAD8-6044593294A5}"/>
              </a:ext>
            </a:extLst>
          </p:cNvPr>
          <p:cNvCxnSpPr/>
          <p:nvPr/>
        </p:nvCxnSpPr>
        <p:spPr>
          <a:xfrm>
            <a:off x="4944401" y="3778922"/>
            <a:ext cx="2371541"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56090D-DF36-436E-BAD8-6044593294A5}"/>
              </a:ext>
            </a:extLst>
          </p:cNvPr>
          <p:cNvCxnSpPr/>
          <p:nvPr/>
        </p:nvCxnSpPr>
        <p:spPr>
          <a:xfrm>
            <a:off x="7674901" y="3778922"/>
            <a:ext cx="2371541"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9"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1653890" y="2312885"/>
            <a:ext cx="950701" cy="95069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50800">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0" name="Group 29">
            <a:extLst>
              <a:ext uri="{FF2B5EF4-FFF2-40B4-BE49-F238E27FC236}">
                <a16:creationId xmlns:a16="http://schemas.microsoft.com/office/drawing/2014/main" id="{77AD9DD7-EB86-45CE-9B27-089347C7D079}"/>
              </a:ext>
            </a:extLst>
          </p:cNvPr>
          <p:cNvGrpSpPr/>
          <p:nvPr/>
        </p:nvGrpSpPr>
        <p:grpSpPr>
          <a:xfrm>
            <a:off x="4384080" y="2360854"/>
            <a:ext cx="875123" cy="854760"/>
            <a:chOff x="2088630" y="3287843"/>
            <a:chExt cx="429718" cy="419725"/>
          </a:xfrm>
          <a:noFill/>
        </p:grpSpPr>
        <p:sp>
          <p:nvSpPr>
            <p:cNvPr id="31" name="Rectangle 30">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50800">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2" name="Rectangle 31">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50800">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3"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82159" y="2305010"/>
            <a:ext cx="650956" cy="96644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50800">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4" name="Freeform 33"/>
          <p:cNvSpPr>
            <a:spLocks noChangeArrowheads="1"/>
          </p:cNvSpPr>
          <p:nvPr/>
        </p:nvSpPr>
        <p:spPr bwMode="auto">
          <a:xfrm>
            <a:off x="9683739" y="2306580"/>
            <a:ext cx="1025824" cy="101505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50800"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254493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par>
                                <p:cTn id="10" presetID="23" presetClass="entr" presetSubtype="272"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strVal val="2/3*#ppt_w"/>
                                          </p:val>
                                        </p:tav>
                                        <p:tav tm="100000">
                                          <p:val>
                                            <p:strVal val="#ppt_w"/>
                                          </p:val>
                                        </p:tav>
                                      </p:tavLst>
                                    </p:anim>
                                    <p:anim calcmode="lin" valueType="num">
                                      <p:cBhvr>
                                        <p:cTn id="13" dur="500" fill="hold"/>
                                        <p:tgtEl>
                                          <p:spTgt spid="22"/>
                                        </p:tgtEl>
                                        <p:attrNameLst>
                                          <p:attrName>ppt_h</p:attrName>
                                        </p:attrNameLst>
                                      </p:cBhvr>
                                      <p:tavLst>
                                        <p:tav tm="0">
                                          <p:val>
                                            <p:strVal val="2/3*#ppt_h"/>
                                          </p:val>
                                        </p:tav>
                                        <p:tav tm="100000">
                                          <p:val>
                                            <p:strVal val="#ppt_h"/>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47" presetClass="entr" presetSubtype="0" fill="hold" grpId="0" nodeType="withEffect">
                                  <p:stCondLst>
                                    <p:cond delay="2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anim calcmode="lin" valueType="num">
                                      <p:cBhvr>
                                        <p:cTn id="20" dur="500" fill="hold"/>
                                        <p:tgtEl>
                                          <p:spTgt spid="21"/>
                                        </p:tgtEl>
                                        <p:attrNameLst>
                                          <p:attrName>ppt_x</p:attrName>
                                        </p:attrNameLst>
                                      </p:cBhvr>
                                      <p:tavLst>
                                        <p:tav tm="0">
                                          <p:val>
                                            <p:strVal val="#ppt_x"/>
                                          </p:val>
                                        </p:tav>
                                        <p:tav tm="100000">
                                          <p:val>
                                            <p:strVal val="#ppt_x"/>
                                          </p:val>
                                        </p:tav>
                                      </p:tavLst>
                                    </p:anim>
                                    <p:anim calcmode="lin" valueType="num">
                                      <p:cBhvr>
                                        <p:cTn id="21" dur="500" fill="hold"/>
                                        <p:tgtEl>
                                          <p:spTgt spid="21"/>
                                        </p:tgtEl>
                                        <p:attrNameLst>
                                          <p:attrName>ppt_y</p:attrName>
                                        </p:attrNameLst>
                                      </p:cBhvr>
                                      <p:tavLst>
                                        <p:tav tm="0">
                                          <p:val>
                                            <p:strVal val="#ppt_y-.1"/>
                                          </p:val>
                                        </p:tav>
                                        <p:tav tm="100000">
                                          <p:val>
                                            <p:strVal val="#ppt_y"/>
                                          </p:val>
                                        </p:tav>
                                      </p:tavLst>
                                    </p:anim>
                                  </p:childTnLst>
                                </p:cTn>
                              </p:par>
                              <p:par>
                                <p:cTn id="22" presetID="23" presetClass="entr" presetSubtype="272" fill="hold" grpId="0" nodeType="withEffect">
                                  <p:stCondLst>
                                    <p:cond delay="20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strVal val="2/3*#ppt_w"/>
                                          </p:val>
                                        </p:tav>
                                        <p:tav tm="100000">
                                          <p:val>
                                            <p:strVal val="#ppt_w"/>
                                          </p:val>
                                        </p:tav>
                                      </p:tavLst>
                                    </p:anim>
                                    <p:anim calcmode="lin" valueType="num">
                                      <p:cBhvr>
                                        <p:cTn id="25" dur="500" fill="hold"/>
                                        <p:tgtEl>
                                          <p:spTgt spid="24"/>
                                        </p:tgtEl>
                                        <p:attrNameLst>
                                          <p:attrName>ppt_h</p:attrName>
                                        </p:attrNameLst>
                                      </p:cBhvr>
                                      <p:tavLst>
                                        <p:tav tm="0">
                                          <p:val>
                                            <p:strVal val="2/3*#ppt_h"/>
                                          </p:val>
                                        </p:tav>
                                        <p:tav tm="100000">
                                          <p:val>
                                            <p:strVal val="#ppt_h"/>
                                          </p:val>
                                        </p:tav>
                                      </p:tavLst>
                                    </p:anim>
                                  </p:childTnLst>
                                </p:cTn>
                              </p:par>
                              <p:par>
                                <p:cTn id="26" presetID="10" presetClass="entr" presetSubtype="0" fill="hold" nodeType="withEffect">
                                  <p:stCondLst>
                                    <p:cond delay="2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47" presetClass="entr" presetSubtype="0" fill="hold" grpId="0" nodeType="withEffect">
                                  <p:stCondLst>
                                    <p:cond delay="4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anim calcmode="lin" valueType="num">
                                      <p:cBhvr>
                                        <p:cTn id="32" dur="500" fill="hold"/>
                                        <p:tgtEl>
                                          <p:spTgt spid="20"/>
                                        </p:tgtEl>
                                        <p:attrNameLst>
                                          <p:attrName>ppt_x</p:attrName>
                                        </p:attrNameLst>
                                      </p:cBhvr>
                                      <p:tavLst>
                                        <p:tav tm="0">
                                          <p:val>
                                            <p:strVal val="#ppt_x"/>
                                          </p:val>
                                        </p:tav>
                                        <p:tav tm="100000">
                                          <p:val>
                                            <p:strVal val="#ppt_x"/>
                                          </p:val>
                                        </p:tav>
                                      </p:tavLst>
                                    </p:anim>
                                    <p:anim calcmode="lin" valueType="num">
                                      <p:cBhvr>
                                        <p:cTn id="33" dur="500" fill="hold"/>
                                        <p:tgtEl>
                                          <p:spTgt spid="20"/>
                                        </p:tgtEl>
                                        <p:attrNameLst>
                                          <p:attrName>ppt_y</p:attrName>
                                        </p:attrNameLst>
                                      </p:cBhvr>
                                      <p:tavLst>
                                        <p:tav tm="0">
                                          <p:val>
                                            <p:strVal val="#ppt_y-.1"/>
                                          </p:val>
                                        </p:tav>
                                        <p:tav tm="100000">
                                          <p:val>
                                            <p:strVal val="#ppt_y"/>
                                          </p:val>
                                        </p:tav>
                                      </p:tavLst>
                                    </p:anim>
                                  </p:childTnLst>
                                </p:cTn>
                              </p:par>
                              <p:par>
                                <p:cTn id="34" presetID="23" presetClass="entr" presetSubtype="272" fill="hold" grpId="0" nodeType="withEffect">
                                  <p:stCondLst>
                                    <p:cond delay="40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strVal val="2/3*#ppt_w"/>
                                          </p:val>
                                        </p:tav>
                                        <p:tav tm="100000">
                                          <p:val>
                                            <p:strVal val="#ppt_w"/>
                                          </p:val>
                                        </p:tav>
                                      </p:tavLst>
                                    </p:anim>
                                    <p:anim calcmode="lin" valueType="num">
                                      <p:cBhvr>
                                        <p:cTn id="37" dur="500" fill="hold"/>
                                        <p:tgtEl>
                                          <p:spTgt spid="25"/>
                                        </p:tgtEl>
                                        <p:attrNameLst>
                                          <p:attrName>ppt_h</p:attrName>
                                        </p:attrNameLst>
                                      </p:cBhvr>
                                      <p:tavLst>
                                        <p:tav tm="0">
                                          <p:val>
                                            <p:strVal val="2/3*#ppt_h"/>
                                          </p:val>
                                        </p:tav>
                                        <p:tav tm="100000">
                                          <p:val>
                                            <p:strVal val="#ppt_h"/>
                                          </p:val>
                                        </p:tav>
                                      </p:tavLst>
                                    </p:anim>
                                  </p:childTnLst>
                                </p:cTn>
                              </p:par>
                              <p:par>
                                <p:cTn id="38" presetID="10" presetClass="entr" presetSubtype="0" fill="hold" grpId="0" nodeType="withEffect">
                                  <p:stCondLst>
                                    <p:cond delay="40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47" presetClass="entr" presetSubtype="0" fill="hold" grpId="0" nodeType="withEffect">
                                  <p:stCondLst>
                                    <p:cond delay="4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anim calcmode="lin" valueType="num">
                                      <p:cBhvr>
                                        <p:cTn id="44" dur="500" fill="hold"/>
                                        <p:tgtEl>
                                          <p:spTgt spid="18"/>
                                        </p:tgtEl>
                                        <p:attrNameLst>
                                          <p:attrName>ppt_x</p:attrName>
                                        </p:attrNameLst>
                                      </p:cBhvr>
                                      <p:tavLst>
                                        <p:tav tm="0">
                                          <p:val>
                                            <p:strVal val="#ppt_x"/>
                                          </p:val>
                                        </p:tav>
                                        <p:tav tm="100000">
                                          <p:val>
                                            <p:strVal val="#ppt_x"/>
                                          </p:val>
                                        </p:tav>
                                      </p:tavLst>
                                    </p:anim>
                                    <p:anim calcmode="lin" valueType="num">
                                      <p:cBhvr>
                                        <p:cTn id="45" dur="500" fill="hold"/>
                                        <p:tgtEl>
                                          <p:spTgt spid="18"/>
                                        </p:tgtEl>
                                        <p:attrNameLst>
                                          <p:attrName>ppt_y</p:attrName>
                                        </p:attrNameLst>
                                      </p:cBhvr>
                                      <p:tavLst>
                                        <p:tav tm="0">
                                          <p:val>
                                            <p:strVal val="#ppt_y-.1"/>
                                          </p:val>
                                        </p:tav>
                                        <p:tav tm="100000">
                                          <p:val>
                                            <p:strVal val="#ppt_y"/>
                                          </p:val>
                                        </p:tav>
                                      </p:tavLst>
                                    </p:anim>
                                  </p:childTnLst>
                                </p:cTn>
                              </p:par>
                              <p:par>
                                <p:cTn id="46" presetID="23" presetClass="entr" presetSubtype="272" fill="hold" grpId="0" nodeType="withEffect">
                                  <p:stCondLst>
                                    <p:cond delay="600"/>
                                  </p:stCondLst>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ppt_w</p:attrName>
                                        </p:attrNameLst>
                                      </p:cBhvr>
                                      <p:tavLst>
                                        <p:tav tm="0">
                                          <p:val>
                                            <p:strVal val="2/3*#ppt_w"/>
                                          </p:val>
                                        </p:tav>
                                        <p:tav tm="100000">
                                          <p:val>
                                            <p:strVal val="#ppt_w"/>
                                          </p:val>
                                        </p:tav>
                                      </p:tavLst>
                                    </p:anim>
                                    <p:anim calcmode="lin" valueType="num">
                                      <p:cBhvr>
                                        <p:cTn id="49" dur="500" fill="hold"/>
                                        <p:tgtEl>
                                          <p:spTgt spid="26"/>
                                        </p:tgtEl>
                                        <p:attrNameLst>
                                          <p:attrName>ppt_h</p:attrName>
                                        </p:attrNameLst>
                                      </p:cBhvr>
                                      <p:tavLst>
                                        <p:tav tm="0">
                                          <p:val>
                                            <p:strVal val="2/3*#ppt_h"/>
                                          </p:val>
                                        </p:tav>
                                        <p:tav tm="100000">
                                          <p:val>
                                            <p:strVal val="#ppt_h"/>
                                          </p:val>
                                        </p:tav>
                                      </p:tavLst>
                                    </p:anim>
                                  </p:childTnLst>
                                </p:cTn>
                              </p:par>
                              <p:par>
                                <p:cTn id="50" presetID="10" presetClass="entr" presetSubtype="0" fill="hold" grpId="0" nodeType="withEffect">
                                  <p:stCondLst>
                                    <p:cond delay="6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6" presetClass="entr" presetSubtype="37" fill="hold" nodeType="withEffect">
                                  <p:stCondLst>
                                    <p:cond delay="600"/>
                                  </p:stCondLst>
                                  <p:childTnLst>
                                    <p:set>
                                      <p:cBhvr>
                                        <p:cTn id="54" dur="1" fill="hold">
                                          <p:stCondLst>
                                            <p:cond delay="0"/>
                                          </p:stCondLst>
                                        </p:cTn>
                                        <p:tgtEl>
                                          <p:spTgt spid="23"/>
                                        </p:tgtEl>
                                        <p:attrNameLst>
                                          <p:attrName>style.visibility</p:attrName>
                                        </p:attrNameLst>
                                      </p:cBhvr>
                                      <p:to>
                                        <p:strVal val="visible"/>
                                      </p:to>
                                    </p:set>
                                    <p:animEffect transition="in" filter="barn(outVertical)">
                                      <p:cBhvr>
                                        <p:cTn id="55" dur="500"/>
                                        <p:tgtEl>
                                          <p:spTgt spid="23"/>
                                        </p:tgtEl>
                                      </p:cBhvr>
                                    </p:animEffect>
                                  </p:childTnLst>
                                </p:cTn>
                              </p:par>
                              <p:par>
                                <p:cTn id="56" presetID="16" presetClass="entr" presetSubtype="37" fill="hold" nodeType="withEffect">
                                  <p:stCondLst>
                                    <p:cond delay="600"/>
                                  </p:stCondLst>
                                  <p:childTnLst>
                                    <p:set>
                                      <p:cBhvr>
                                        <p:cTn id="57" dur="1" fill="hold">
                                          <p:stCondLst>
                                            <p:cond delay="0"/>
                                          </p:stCondLst>
                                        </p:cTn>
                                        <p:tgtEl>
                                          <p:spTgt spid="27"/>
                                        </p:tgtEl>
                                        <p:attrNameLst>
                                          <p:attrName>style.visibility</p:attrName>
                                        </p:attrNameLst>
                                      </p:cBhvr>
                                      <p:to>
                                        <p:strVal val="visible"/>
                                      </p:to>
                                    </p:set>
                                    <p:animEffect transition="in" filter="barn(outVertical)">
                                      <p:cBhvr>
                                        <p:cTn id="58" dur="500"/>
                                        <p:tgtEl>
                                          <p:spTgt spid="27"/>
                                        </p:tgtEl>
                                      </p:cBhvr>
                                    </p:animEffect>
                                  </p:childTnLst>
                                </p:cTn>
                              </p:par>
                              <p:par>
                                <p:cTn id="59" presetID="16" presetClass="entr" presetSubtype="37" fill="hold" nodeType="withEffect">
                                  <p:stCondLst>
                                    <p:cond delay="600"/>
                                  </p:stCondLst>
                                  <p:childTnLst>
                                    <p:set>
                                      <p:cBhvr>
                                        <p:cTn id="60" dur="1" fill="hold">
                                          <p:stCondLst>
                                            <p:cond delay="0"/>
                                          </p:stCondLst>
                                        </p:cTn>
                                        <p:tgtEl>
                                          <p:spTgt spid="28"/>
                                        </p:tgtEl>
                                        <p:attrNameLst>
                                          <p:attrName>style.visibility</p:attrName>
                                        </p:attrNameLst>
                                      </p:cBhvr>
                                      <p:to>
                                        <p:strVal val="visible"/>
                                      </p:to>
                                    </p:set>
                                    <p:animEffect transition="in" filter="barn(outVertical)">
                                      <p:cBhvr>
                                        <p:cTn id="6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animBg="1"/>
      <p:bldP spid="24" grpId="0" animBg="1"/>
      <p:bldP spid="25" grpId="0" animBg="1"/>
      <p:bldP spid="26" grpId="0" animBg="1"/>
      <p:bldP spid="29" grpId="0" animBg="1"/>
      <p:bldP spid="3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81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sp>
        <p:nvSpPr>
          <p:cNvPr id="12" name="Rectangle 11"/>
          <p:cNvSpPr/>
          <p:nvPr/>
        </p:nvSpPr>
        <p:spPr bwMode="auto">
          <a:xfrm>
            <a:off x="1954222" y="3921071"/>
            <a:ext cx="10237778" cy="2936929"/>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56911" y="2522228"/>
            <a:ext cx="451261" cy="440761"/>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647792" y="520123"/>
            <a:ext cx="852381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Unparalleled developer productivity</a:t>
            </a:r>
          </a:p>
        </p:txBody>
      </p:sp>
      <p:sp>
        <p:nvSpPr>
          <p:cNvPr id="62" name="Rectangle 61">
            <a:extLst>
              <a:ext uri="{FF2B5EF4-FFF2-40B4-BE49-F238E27FC236}">
                <a16:creationId xmlns:a16="http://schemas.microsoft.com/office/drawing/2014/main" id="{88B2E40D-B0D1-4BEB-A2FB-79233FE853A4}"/>
              </a:ext>
            </a:extLst>
          </p:cNvPr>
          <p:cNvSpPr/>
          <p:nvPr/>
        </p:nvSpPr>
        <p:spPr>
          <a:xfrm>
            <a:off x="8646874" y="2533505"/>
            <a:ext cx="2948228"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Unified management</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Single cloud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Policy</a:t>
            </a:r>
          </a:p>
          <a:p>
            <a:pPr marL="0" marR="0" lvl="0" indent="0" algn="ctr" defTabSz="914225" rtl="0" eaLnBrk="1" fontAlgn="auto" latinLnBrk="0" hangingPunct="1">
              <a:lnSpc>
                <a:spcPct val="100000"/>
              </a:lnSpc>
              <a:spcBef>
                <a:spcPts val="0"/>
              </a:spcBef>
              <a:spcAft>
                <a:spcPts val="588"/>
              </a:spcAft>
              <a:buClrTx/>
              <a:buSzTx/>
              <a:buFontTx/>
              <a:buNone/>
              <a:tabLst/>
              <a:defRPr/>
            </a:pPr>
            <a:endParaRPr kumimoji="0" lang="en-US" sz="20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271876"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100+ services</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Azure Functions</a:t>
            </a:r>
            <a:b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Kubernetes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Logic Apps</a:t>
            </a:r>
          </a:p>
        </p:txBody>
      </p:sp>
      <p:grpSp>
        <p:nvGrpSpPr>
          <p:cNvPr id="86" name="Group 85"/>
          <p:cNvGrpSpPr/>
          <p:nvPr/>
        </p:nvGrpSpPr>
        <p:grpSpPr>
          <a:xfrm>
            <a:off x="3318547" y="1587371"/>
            <a:ext cx="839730" cy="764914"/>
            <a:chOff x="1687513" y="3995738"/>
            <a:chExt cx="3902075" cy="3554412"/>
          </a:xfrm>
          <a:solidFill>
            <a:srgbClr val="001F54"/>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0" name="Freeform 4"/>
          <p:cNvSpPr>
            <a:spLocks noChangeArrowheads="1"/>
          </p:cNvSpPr>
          <p:nvPr/>
        </p:nvSpPr>
        <p:spPr bwMode="auto">
          <a:xfrm>
            <a:off x="9776485" y="1637523"/>
            <a:ext cx="689006" cy="664610"/>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rgbClr val="001F54"/>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1" name="Group 90"/>
          <p:cNvGrpSpPr/>
          <p:nvPr/>
        </p:nvGrpSpPr>
        <p:grpSpPr>
          <a:xfrm>
            <a:off x="6590463" y="1674585"/>
            <a:ext cx="780098" cy="590486"/>
            <a:chOff x="2524125" y="20638"/>
            <a:chExt cx="4748213" cy="3594100"/>
          </a:xfrm>
          <a:solidFill>
            <a:srgbClr val="001F54"/>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4029546" y="3936569"/>
            <a:ext cx="5713008" cy="2852964"/>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 DEVELOPMENT</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F50"/>
                  </a:solidFill>
                  <a:effectLst/>
                  <a:uLnTx/>
                  <a:uFillTx/>
                  <a:latin typeface="Segoe UI Semibold" panose="020B0702040204020203" pitchFamily="34" charset="0"/>
                  <a:ea typeface="+mn-ea"/>
                  <a:cs typeface="Segoe UI Semibold" panose="020B0702040204020203" pitchFamily="34" charset="0"/>
                </a:rPr>
                <a:t>DEPLOY</a:t>
              </a:r>
              <a:endPar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endParaRPr>
            </a:p>
          </p:txBody>
        </p:sp>
      </p:grpSp>
      <p:sp>
        <p:nvSpPr>
          <p:cNvPr id="68" name="Rectangle 67">
            <a:extLst>
              <a:ext uri="{FF2B5EF4-FFF2-40B4-BE49-F238E27FC236}">
                <a16:creationId xmlns:a16="http://schemas.microsoft.com/office/drawing/2014/main" id="{9E236F5A-9F0E-42C7-84B6-FBBD8891BED0}"/>
              </a:ext>
            </a:extLst>
          </p:cNvPr>
          <p:cNvSpPr/>
          <p:nvPr/>
        </p:nvSpPr>
        <p:spPr>
          <a:xfrm>
            <a:off x="2029551"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Integrated tooling</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Visual Studios</a:t>
            </a:r>
            <a:b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Third parties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DevOps</a:t>
            </a:r>
          </a:p>
        </p:txBody>
      </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50"/>
                                        <p:tgtEl>
                                          <p:spTgt spid="68"/>
                                        </p:tgtEl>
                                      </p:cBhvr>
                                    </p:animEffect>
                                  </p:childTnLst>
                                </p:cTn>
                              </p:par>
                              <p:par>
                                <p:cTn id="13" presetID="42" presetClass="path" presetSubtype="0" decel="100000" fill="hold" grpId="1" nodeType="withEffect">
                                  <p:stCondLst>
                                    <p:cond delay="250"/>
                                  </p:stCondLst>
                                  <p:childTnLst>
                                    <p:animMotion origin="layout" path="M -4.16667E-7 1.11111E-6 L -4.16667E-7 0.1338 " pathEditMode="relative" rAng="0" ptsTypes="AA">
                                      <p:cBhvr>
                                        <p:cTn id="14" dur="500" spd="-100000" fill="hold"/>
                                        <p:tgtEl>
                                          <p:spTgt spid="68"/>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childTnLst>
                                </p:cTn>
                              </p:par>
                              <p:par>
                                <p:cTn id="18" presetID="42" presetClass="path" presetSubtype="0" decel="100000" fill="hold" grpId="1" nodeType="withEffect">
                                  <p:stCondLst>
                                    <p:cond delay="500"/>
                                  </p:stCondLst>
                                  <p:childTnLst>
                                    <p:animMotion origin="layout" path="M 3.95833E-6 1.11111E-6 L 3.95833E-6 0.1338 " pathEditMode="relative" rAng="0" ptsTypes="AA">
                                      <p:cBhvr>
                                        <p:cTn id="19" dur="500" spd="-100000" fill="hold"/>
                                        <p:tgtEl>
                                          <p:spTgt spid="63"/>
                                        </p:tgtEl>
                                        <p:attrNameLst>
                                          <p:attrName>ppt_x</p:attrName>
                                          <p:attrName>ppt_y</p:attrName>
                                        </p:attrNameLst>
                                      </p:cBhvr>
                                      <p:rCtr x="0" y="6690"/>
                                    </p:animMotion>
                                  </p:childTnLst>
                                </p:cTn>
                              </p:par>
                              <p:par>
                                <p:cTn id="20" presetID="10" presetClass="entr" presetSubtype="0"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50"/>
                                        <p:tgtEl>
                                          <p:spTgt spid="62"/>
                                        </p:tgtEl>
                                      </p:cBhvr>
                                    </p:animEffect>
                                  </p:childTnLst>
                                </p:cTn>
                              </p:par>
                              <p:par>
                                <p:cTn id="23" presetID="42" presetClass="path" presetSubtype="0" decel="100000" fill="hold" grpId="1" nodeType="withEffect">
                                  <p:stCondLst>
                                    <p:cond delay="750"/>
                                  </p:stCondLst>
                                  <p:childTnLst>
                                    <p:animMotion origin="layout" path="M 1.875E-6 1.11111E-6 L 1.875E-6 0.1338 " pathEditMode="relative" rAng="0" ptsTypes="AA">
                                      <p:cBhvr>
                                        <p:cTn id="24" dur="500" spd="-100000" fill="hold"/>
                                        <p:tgtEl>
                                          <p:spTgt spid="62"/>
                                        </p:tgtEl>
                                        <p:attrNameLst>
                                          <p:attrName>ppt_x</p:attrName>
                                          <p:attrName>ppt_y</p:attrName>
                                        </p:attrNameLst>
                                      </p:cBhvr>
                                      <p:rCtr x="0" y="6690"/>
                                    </p:animMotion>
                                  </p:childTnLst>
                                </p:cTn>
                              </p:par>
                              <p:par>
                                <p:cTn id="25" presetID="10" presetClass="entr" presetSubtype="0" fill="hold" nodeType="withEffect">
                                  <p:stCondLst>
                                    <p:cond delay="65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40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2" grpId="0"/>
      <p:bldP spid="62" grpId="1"/>
      <p:bldP spid="63" grpId="0"/>
      <p:bldP spid="63" grpId="1"/>
      <p:bldP spid="90" grpId="0" animBg="1"/>
      <p:bldP spid="68" grpId="0"/>
      <p:bldP spid="68" grpId="1"/>
    </p:bld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56911" y="2522228"/>
            <a:ext cx="451261" cy="440761"/>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443886" y="991480"/>
            <a:ext cx="5149596" cy="5149595"/>
          </a:xfrm>
          <a:prstGeom prst="ellipse">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083595" y="2130447"/>
            <a:ext cx="1739128" cy="71192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390563" y="5910910"/>
            <a:ext cx="1204606" cy="7127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193654" y="2100449"/>
            <a:ext cx="1739128" cy="75185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p:cNvSpPr/>
          <p:nvPr/>
        </p:nvSpPr>
        <p:spPr bwMode="auto">
          <a:xfrm>
            <a:off x="5542923" y="2090517"/>
            <a:ext cx="2951523" cy="2951522"/>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p:cNvGrpSpPr/>
          <p:nvPr/>
        </p:nvGrpSpPr>
        <p:grpSpPr>
          <a:xfrm>
            <a:off x="9177083" y="1848716"/>
            <a:ext cx="1961869" cy="963284"/>
            <a:chOff x="9177083" y="1848716"/>
            <a:chExt cx="1961869" cy="963284"/>
          </a:xfrm>
        </p:grpSpPr>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177083" y="1848716"/>
              <a:ext cx="1038732"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177083" y="2123772"/>
              <a:ext cx="1961869" cy="688228"/>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Security management</a:t>
              </a:r>
            </a:p>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Threat protection</a:t>
              </a:r>
            </a:p>
          </p:txBody>
        </p:sp>
      </p:grpSp>
      <p:sp>
        <p:nvSpPr>
          <p:cNvPr id="79" name="Oval 78">
            <a:extLst>
              <a:ext uri="{FF2B5EF4-FFF2-40B4-BE49-F238E27FC236}">
                <a16:creationId xmlns:a16="http://schemas.microsoft.com/office/drawing/2014/main" id="{CF5685F8-EE31-4EEE-A137-3893EBE8E060}"/>
              </a:ext>
            </a:extLst>
          </p:cNvPr>
          <p:cNvSpPr/>
          <p:nvPr/>
        </p:nvSpPr>
        <p:spPr bwMode="auto">
          <a:xfrm>
            <a:off x="9141458" y="4133739"/>
            <a:ext cx="1739128" cy="72426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p:cNvGrpSpPr/>
          <p:nvPr/>
        </p:nvGrpSpPr>
        <p:grpSpPr>
          <a:xfrm>
            <a:off x="3067740" y="1848716"/>
            <a:ext cx="1826288" cy="963284"/>
            <a:chOff x="3067740" y="1848716"/>
            <a:chExt cx="1826288" cy="963284"/>
          </a:xfrm>
        </p:grpSpPr>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798421" y="1848716"/>
              <a:ext cx="1095607"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Govern</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3067740" y="2123772"/>
              <a:ext cx="1803428" cy="688228"/>
            </a:xfrm>
            <a:prstGeom prst="rect">
              <a:avLst/>
            </a:prstGeom>
            <a:noFill/>
          </p:spPr>
          <p:txBody>
            <a:bodyPr wrap="non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Policy management</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Cost management</a:t>
              </a:r>
            </a:p>
          </p:txBody>
        </p:sp>
      </p:grpSp>
      <p:sp>
        <p:nvSpPr>
          <p:cNvPr id="76" name="Oval 75">
            <a:extLst>
              <a:ext uri="{FF2B5EF4-FFF2-40B4-BE49-F238E27FC236}">
                <a16:creationId xmlns:a16="http://schemas.microsoft.com/office/drawing/2014/main" id="{63F975E0-310C-4521-846F-D6E091A04097}"/>
              </a:ext>
            </a:extLst>
          </p:cNvPr>
          <p:cNvSpPr/>
          <p:nvPr/>
        </p:nvSpPr>
        <p:spPr bwMode="auto">
          <a:xfrm>
            <a:off x="3380662" y="4241386"/>
            <a:ext cx="1739128" cy="60171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152109" y="3732417"/>
            <a:ext cx="691400" cy="691400"/>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739964" y="2042166"/>
            <a:ext cx="688317" cy="688317"/>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667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044596" y="2383994"/>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6990961" y="5318480"/>
            <a:ext cx="487" cy="4776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FE535D-6FBE-4A38-92CB-35EA27337062}"/>
              </a:ext>
            </a:extLst>
          </p:cNvPr>
          <p:cNvGrpSpPr/>
          <p:nvPr/>
        </p:nvGrpSpPr>
        <p:grpSpPr>
          <a:xfrm>
            <a:off x="7595169" y="2043835"/>
            <a:ext cx="684977" cy="684977"/>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678361" y="4760671"/>
            <a:ext cx="666195" cy="557809"/>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5104370" y="5814916"/>
            <a:ext cx="3812375" cy="1232537"/>
            <a:chOff x="5104370" y="5814916"/>
            <a:chExt cx="3812375" cy="1232537"/>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413123" y="5814916"/>
              <a:ext cx="1195698"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5104370" y="6110695"/>
              <a:ext cx="3812375" cy="936758"/>
            </a:xfrm>
            <a:prstGeom prst="rect">
              <a:avLst/>
            </a:prstGeom>
            <a:noFill/>
          </p:spPr>
          <p:txBody>
            <a:bodyPr wrap="none" lIns="179285" tIns="143428" rIns="179285" bIns="143428" rtlCol="0">
              <a:spAutoFit/>
            </a:bodyPr>
            <a:lstStyle/>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App, infrastructure, and network monitoring</a:t>
              </a:r>
            </a:p>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Log analytics and diagnostics</a:t>
              </a:r>
            </a:p>
            <a:p>
              <a:pPr marL="0" marR="0" lvl="0" indent="0" algn="l" defTabSz="932384" rtl="0" eaLnBrk="1" fontAlgn="auto" latinLnBrk="0" hangingPunct="1">
                <a:lnSpc>
                  <a:spcPct val="90000"/>
                </a:lnSpc>
                <a:spcBef>
                  <a:spcPts val="294"/>
                </a:spcBef>
                <a:spcAft>
                  <a:spcPts val="0"/>
                </a:spcAft>
                <a:buClrTx/>
                <a:buSzTx/>
                <a:buFontTx/>
                <a:buNone/>
                <a:tabLst/>
                <a:defRPr/>
              </a:pPr>
              <a:endPar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4997977" y="4269055"/>
            <a:ext cx="421195" cy="2060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817451" y="4289230"/>
            <a:ext cx="458962" cy="148242"/>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239704" y="4208415"/>
            <a:ext cx="2497913" cy="763776"/>
            <a:chOff x="9239704" y="4208415"/>
            <a:chExt cx="2497913" cy="763776"/>
          </a:xfrm>
        </p:grpSpPr>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239704" y="4208415"/>
              <a:ext cx="1106891"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239704" y="4502484"/>
              <a:ext cx="2497913" cy="469707"/>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Backup and disaster recovery</a:t>
              </a:r>
            </a:p>
          </p:txBody>
        </p:sp>
      </p:grpSp>
      <p:grpSp>
        <p:nvGrpSpPr>
          <p:cNvPr id="7" name="Group 6"/>
          <p:cNvGrpSpPr/>
          <p:nvPr/>
        </p:nvGrpSpPr>
        <p:grpSpPr>
          <a:xfrm>
            <a:off x="2208407" y="4208415"/>
            <a:ext cx="2703485" cy="982297"/>
            <a:chOff x="2208407" y="4208415"/>
            <a:chExt cx="2703485" cy="982297"/>
          </a:xfrm>
        </p:grpSpPr>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538517" y="4208415"/>
              <a:ext cx="1373375"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08407" y="4502484"/>
              <a:ext cx="2688245" cy="688228"/>
            </a:xfrm>
            <a:prstGeom prst="rect">
              <a:avLst/>
            </a:prstGeom>
            <a:noFill/>
          </p:spPr>
          <p:txBody>
            <a:bodyPr wrap="squar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Update management, scripting</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Automation, configuration</a:t>
              </a:r>
            </a:p>
          </p:txBody>
        </p:sp>
      </p:grpSp>
      <p:sp>
        <p:nvSpPr>
          <p:cNvPr id="55" name="Title 1">
            <a:extLst>
              <a:ext uri="{FF2B5EF4-FFF2-40B4-BE49-F238E27FC236}">
                <a16:creationId xmlns:a16="http://schemas.microsoft.com/office/drawing/2014/main" id="{1EDC4AAE-ECE1-4AE2-AD0A-F9CD9D4B57C2}"/>
              </a:ext>
            </a:extLst>
          </p:cNvPr>
          <p:cNvSpPr txBox="1">
            <a:spLocks/>
          </p:cNvSpPr>
          <p:nvPr/>
        </p:nvSpPr>
        <p:spPr>
          <a:xfrm>
            <a:off x="2269882" y="215265"/>
            <a:ext cx="9442158" cy="58363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Secure and well-managed for IT</a:t>
            </a:r>
          </a:p>
        </p:txBody>
      </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260135" y="2383993"/>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923805" y="2466109"/>
            <a:ext cx="2193536" cy="2192516"/>
            <a:chOff x="5923805" y="2466109"/>
            <a:chExt cx="2193536" cy="2192516"/>
          </a:xfrm>
        </p:grpSpPr>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899" t="8941" r="41" b="8941"/>
            <a:stretch/>
          </p:blipFill>
          <p:spPr>
            <a:xfrm>
              <a:off x="5925983" y="2466109"/>
              <a:ext cx="2191358" cy="2177546"/>
            </a:xfrm>
            <a:prstGeom prst="ellipse">
              <a:avLst/>
            </a:prstGeom>
            <a:ln>
              <a:noFill/>
            </a:ln>
            <a:effectLst>
              <a:softEdge rad="0"/>
            </a:effectLst>
          </p:spPr>
        </p:pic>
        <p:sp>
          <p:nvSpPr>
            <p:cNvPr id="3" name="Oval 2"/>
            <p:cNvSpPr/>
            <p:nvPr/>
          </p:nvSpPr>
          <p:spPr bwMode="auto">
            <a:xfrm>
              <a:off x="5923805" y="2470043"/>
              <a:ext cx="2193536" cy="2188582"/>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23805" y="3342114"/>
              <a:ext cx="2193536" cy="58194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600" b="1"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Azure portal</a:t>
              </a:r>
            </a:p>
          </p:txBody>
        </p:sp>
      </p:grpSp>
      <p:grpSp>
        <p:nvGrpSpPr>
          <p:cNvPr id="14" name="Group 13"/>
          <p:cNvGrpSpPr/>
          <p:nvPr/>
        </p:nvGrpSpPr>
        <p:grpSpPr>
          <a:xfrm>
            <a:off x="5445795" y="3807219"/>
            <a:ext cx="588212" cy="588212"/>
            <a:chOff x="5445795" y="3807219"/>
            <a:chExt cx="588212" cy="588212"/>
          </a:xfrm>
        </p:grpSpPr>
        <p:sp>
          <p:nvSpPr>
            <p:cNvPr id="45" name="Oval 44">
              <a:extLst>
                <a:ext uri="{FF2B5EF4-FFF2-40B4-BE49-F238E27FC236}">
                  <a16:creationId xmlns:a16="http://schemas.microsoft.com/office/drawing/2014/main" id="{3CFDDF8B-5104-4988-8546-B50E8A7FEB25}"/>
                </a:ext>
              </a:extLst>
            </p:cNvPr>
            <p:cNvSpPr/>
            <p:nvPr/>
          </p:nvSpPr>
          <p:spPr bwMode="auto">
            <a:xfrm>
              <a:off x="5445795" y="3807219"/>
              <a:ext cx="588212" cy="58821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14"/>
            <p:cNvSpPr>
              <a:spLocks noEditPoints="1"/>
            </p:cNvSpPr>
            <p:nvPr/>
          </p:nvSpPr>
          <p:spPr bwMode="auto">
            <a:xfrm>
              <a:off x="5472408" y="3905112"/>
              <a:ext cx="429966" cy="41496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66622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1"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8)">
                                      <p:cBhvr>
                                        <p:cTn id="17" dur="500"/>
                                        <p:tgtEl>
                                          <p:spTgt spid="63"/>
                                        </p:tgtEl>
                                      </p:cBhvr>
                                    </p:animEffect>
                                  </p:childTnLst>
                                </p:cTn>
                              </p:par>
                              <p:par>
                                <p:cTn id="18" presetID="23" presetClass="entr" presetSubtype="27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strVal val="2/3*#ppt_w"/>
                                          </p:val>
                                        </p:tav>
                                        <p:tav tm="100000">
                                          <p:val>
                                            <p:strVal val="#ppt_w"/>
                                          </p:val>
                                        </p:tav>
                                      </p:tavLst>
                                    </p:anim>
                                    <p:anim calcmode="lin" valueType="num">
                                      <p:cBhvr>
                                        <p:cTn id="21" dur="500" fill="hold"/>
                                        <p:tgtEl>
                                          <p:spTgt spid="40"/>
                                        </p:tgtEl>
                                        <p:attrNameLst>
                                          <p:attrName>ppt_h</p:attrName>
                                        </p:attrNameLst>
                                      </p:cBhvr>
                                      <p:tavLst>
                                        <p:tav tm="0">
                                          <p:val>
                                            <p:strVal val="2/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2/3*#ppt_w"/>
                                          </p:val>
                                        </p:tav>
                                        <p:tav tm="100000">
                                          <p:val>
                                            <p:strVal val="#ppt_w"/>
                                          </p:val>
                                        </p:tav>
                                      </p:tavLst>
                                    </p:anim>
                                    <p:anim calcmode="lin" valueType="num">
                                      <p:cBhvr>
                                        <p:cTn id="25" dur="500" fill="hold"/>
                                        <p:tgtEl>
                                          <p:spTgt spid="5"/>
                                        </p:tgtEl>
                                        <p:attrNameLst>
                                          <p:attrName>ppt_h</p:attrName>
                                        </p:attrNameLst>
                                      </p:cBhvr>
                                      <p:tavLst>
                                        <p:tav tm="0">
                                          <p:val>
                                            <p:strVal val="2/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strVal val="2/3*#ppt_w"/>
                                          </p:val>
                                        </p:tav>
                                        <p:tav tm="100000">
                                          <p:val>
                                            <p:strVal val="#ppt_w"/>
                                          </p:val>
                                        </p:tav>
                                      </p:tavLst>
                                    </p:anim>
                                    <p:anim calcmode="lin" valueType="num">
                                      <p:cBhvr>
                                        <p:cTn id="29" dur="500" fill="hold"/>
                                        <p:tgtEl>
                                          <p:spTgt spid="27"/>
                                        </p:tgtEl>
                                        <p:attrNameLst>
                                          <p:attrName>ppt_h</p:attrName>
                                        </p:attrNameLst>
                                      </p:cBhvr>
                                      <p:tavLst>
                                        <p:tav tm="0">
                                          <p:val>
                                            <p:strVal val="2/3*#ppt_h"/>
                                          </p:val>
                                        </p:tav>
                                        <p:tav tm="100000">
                                          <p:val>
                                            <p:strVal val="#ppt_h"/>
                                          </p:val>
                                        </p:tav>
                                      </p:tavLst>
                                    </p:anim>
                                  </p:childTnLst>
                                </p:cTn>
                              </p:par>
                              <p:par>
                                <p:cTn id="30" presetID="23" presetClass="entr" presetSubtype="27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par>
                                <p:cTn id="34" presetID="23" presetClass="entr" presetSubtype="272"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strVal val="2/3*#ppt_w"/>
                                          </p:val>
                                        </p:tav>
                                        <p:tav tm="100000">
                                          <p:val>
                                            <p:strVal val="#ppt_w"/>
                                          </p:val>
                                        </p:tav>
                                      </p:tavLst>
                                    </p:anim>
                                    <p:anim calcmode="lin" valueType="num">
                                      <p:cBhvr>
                                        <p:cTn id="37" dur="500" fill="hold"/>
                                        <p:tgtEl>
                                          <p:spTgt spid="14"/>
                                        </p:tgtEl>
                                        <p:attrNameLst>
                                          <p:attrName>ppt_h</p:attrName>
                                        </p:attrNameLst>
                                      </p:cBhvr>
                                      <p:tavLst>
                                        <p:tav tm="0">
                                          <p:val>
                                            <p:strVal val="2/3*#ppt_h"/>
                                          </p:val>
                                        </p:tav>
                                        <p:tav tm="100000">
                                          <p:val>
                                            <p:strVal val="#ppt_h"/>
                                          </p:val>
                                        </p:tav>
                                      </p:tavLst>
                                    </p:anim>
                                  </p:childTnLst>
                                </p:cTn>
                              </p:par>
                              <p:par>
                                <p:cTn id="38" presetID="21" presetClass="entr" presetSubtype="8"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heel(8)">
                                      <p:cBhvr>
                                        <p:cTn id="40" dur="500"/>
                                        <p:tgtEl>
                                          <p:spTgt spid="71"/>
                                        </p:tgtEl>
                                      </p:cBhvr>
                                    </p:animEffect>
                                  </p:childTnLst>
                                </p:cTn>
                              </p:par>
                              <p:par>
                                <p:cTn id="41" presetID="23" presetClass="entr" presetSubtype="272"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2/3*#ppt_w"/>
                                          </p:val>
                                        </p:tav>
                                        <p:tav tm="100000">
                                          <p:val>
                                            <p:strVal val="#ppt_w"/>
                                          </p:val>
                                        </p:tav>
                                      </p:tavLst>
                                    </p:anim>
                                    <p:anim calcmode="lin" valueType="num">
                                      <p:cBhvr>
                                        <p:cTn id="44" dur="500" fill="hold"/>
                                        <p:tgtEl>
                                          <p:spTgt spid="11"/>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strVal val="2/3*#ppt_w"/>
                                          </p:val>
                                        </p:tav>
                                        <p:tav tm="100000">
                                          <p:val>
                                            <p:strVal val="#ppt_w"/>
                                          </p:val>
                                        </p:tav>
                                      </p:tavLst>
                                    </p:anim>
                                    <p:anim calcmode="lin" valueType="num">
                                      <p:cBhvr>
                                        <p:cTn id="48" dur="500" fill="hold"/>
                                        <p:tgtEl>
                                          <p:spTgt spid="7"/>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strVal val="2/3*#ppt_w"/>
                                          </p:val>
                                        </p:tav>
                                        <p:tav tm="100000">
                                          <p:val>
                                            <p:strVal val="#ppt_w"/>
                                          </p:val>
                                        </p:tav>
                                      </p:tavLst>
                                    </p:anim>
                                    <p:anim calcmode="lin" valueType="num">
                                      <p:cBhvr>
                                        <p:cTn id="52" dur="500" fill="hold"/>
                                        <p:tgtEl>
                                          <p:spTgt spid="8"/>
                                        </p:tgtEl>
                                        <p:attrNameLst>
                                          <p:attrName>ppt_h</p:attrName>
                                        </p:attrNameLst>
                                      </p:cBhvr>
                                      <p:tavLst>
                                        <p:tav tm="0">
                                          <p:val>
                                            <p:strVal val="2/3*#ppt_h"/>
                                          </p:val>
                                        </p:tav>
                                        <p:tav tm="100000">
                                          <p:val>
                                            <p:strVal val="#ppt_h"/>
                                          </p:val>
                                        </p:tav>
                                      </p:tavLst>
                                    </p:anim>
                                  </p:childTnLst>
                                </p:cTn>
                              </p:par>
                              <p:par>
                                <p:cTn id="53" presetID="23" presetClass="entr" presetSubtype="272"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strVal val="2/3*#ppt_w"/>
                                          </p:val>
                                        </p:tav>
                                        <p:tav tm="100000">
                                          <p:val>
                                            <p:strVal val="#ppt_w"/>
                                          </p:val>
                                        </p:tav>
                                      </p:tavLst>
                                    </p:anim>
                                    <p:anim calcmode="lin" valueType="num">
                                      <p:cBhvr>
                                        <p:cTn id="56" dur="500" fill="hold"/>
                                        <p:tgtEl>
                                          <p:spTgt spid="9"/>
                                        </p:tgtEl>
                                        <p:attrNameLst>
                                          <p:attrName>ppt_h</p:attrName>
                                        </p:attrNameLst>
                                      </p:cBhvr>
                                      <p:tavLst>
                                        <p:tav tm="0">
                                          <p:val>
                                            <p:strVal val="2/3*#ppt_h"/>
                                          </p:val>
                                        </p:tav>
                                        <p:tav tm="100000">
                                          <p:val>
                                            <p:strVal val="#ppt_h"/>
                                          </p:val>
                                        </p:tav>
                                      </p:tavLst>
                                    </p:anim>
                                  </p:childTnLst>
                                </p:cTn>
                              </p:par>
                              <p:par>
                                <p:cTn id="57" presetID="23" presetClass="entr" presetSubtype="272"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strVal val="2/3*#ppt_w"/>
                                          </p:val>
                                        </p:tav>
                                        <p:tav tm="100000">
                                          <p:val>
                                            <p:strVal val="#ppt_w"/>
                                          </p:val>
                                        </p:tav>
                                      </p:tavLst>
                                    </p:anim>
                                    <p:anim calcmode="lin" valueType="num">
                                      <p:cBhvr>
                                        <p:cTn id="60" dur="500" fill="hold"/>
                                        <p:tgtEl>
                                          <p:spTgt spid="10"/>
                                        </p:tgtEl>
                                        <p:attrNameLst>
                                          <p:attrName>ppt_h</p:attrName>
                                        </p:attrNameLst>
                                      </p:cBhvr>
                                      <p:tavLst>
                                        <p:tav tm="0">
                                          <p:val>
                                            <p:strVal val="2/3*#ppt_h"/>
                                          </p:val>
                                        </p:tav>
                                        <p:tav tm="100000">
                                          <p:val>
                                            <p:strVal val="#ppt_h"/>
                                          </p:val>
                                        </p:tav>
                                      </p:tavLst>
                                    </p:anim>
                                  </p:childTnLst>
                                </p:cTn>
                              </p:par>
                              <p:par>
                                <p:cTn id="61" presetID="2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right)">
                                      <p:cBhvr>
                                        <p:cTn id="63" dur="500"/>
                                        <p:tgtEl>
                                          <p:spTgt spid="72"/>
                                        </p:tgtEl>
                                      </p:cBhvr>
                                    </p:animEffect>
                                  </p:childTnLst>
                                </p:cTn>
                              </p:par>
                              <p:par>
                                <p:cTn id="64" presetID="22" presetClass="entr" presetSubtype="2"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right)">
                                      <p:cBhvr>
                                        <p:cTn id="66" dur="500"/>
                                        <p:tgtEl>
                                          <p:spTgt spid="53"/>
                                        </p:tgtEl>
                                      </p:cBhvr>
                                    </p:animEffect>
                                  </p:childTnLst>
                                </p:cTn>
                              </p:par>
                              <p:par>
                                <p:cTn id="67" presetID="22" presetClass="entr" presetSubtype="8"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22" presetClass="entr" presetSubtype="1"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up)">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55" grpId="0"/>
      <p:bldP spid="55" grpId="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p:cNvSpPr/>
          <p:nvPr/>
        </p:nvSpPr>
        <p:spPr bwMode="auto">
          <a:xfrm>
            <a:off x="-1" y="6350"/>
            <a:ext cx="12192001"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7938429" y="3277786"/>
            <a:ext cx="213675"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7938431" y="4423079"/>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7095056" y="1421861"/>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data s</a:t>
            </a:r>
            <a:r>
              <a:rPr kumimoji="0" lang="en-US" sz="1568" b="0" i="0" u="none" strike="noStrike" kern="1200" cap="none" spc="0" normalizeH="0" baseline="0" noProof="0" dirty="0" err="1">
                <a:ln>
                  <a:noFill/>
                </a:ln>
                <a:solidFill>
                  <a:srgbClr val="0078D7"/>
                </a:solidFill>
                <a:effectLst/>
                <a:uLnTx/>
                <a:uFillTx/>
                <a:latin typeface="Segoe UI" panose="020B0502040204020203" pitchFamily="34" charset="0"/>
                <a:ea typeface="+mn-ea"/>
                <a:cs typeface="Segoe UI" panose="020B0502040204020203" pitchFamily="34" charset="0"/>
              </a:rPr>
              <a:t>ervices</a:t>
            </a:r>
            <a:endPar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76" name="Rectangle 75">
            <a:extLst>
              <a:ext uri="{FF2B5EF4-FFF2-40B4-BE49-F238E27FC236}">
                <a16:creationId xmlns:a16="http://schemas.microsoft.com/office/drawing/2014/main" id="{F753D573-9843-480C-AB40-1D281AECAD55}"/>
              </a:ext>
            </a:extLst>
          </p:cNvPr>
          <p:cNvSpPr/>
          <p:nvPr/>
        </p:nvSpPr>
        <p:spPr>
          <a:xfrm>
            <a:off x="7095056" y="5786050"/>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SQL </a:t>
            </a:r>
          </a:p>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Server</a:t>
            </a:r>
          </a:p>
        </p:txBody>
      </p:sp>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9907190" y="3277788"/>
            <a:ext cx="213670" cy="19716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9907190" y="4423082"/>
            <a:ext cx="213668" cy="19716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9063814" y="1421861"/>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Security</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and Management</a:t>
            </a:r>
          </a:p>
        </p:txBody>
      </p:sp>
      <p:sp>
        <p:nvSpPr>
          <p:cNvPr id="92" name="Rectangle 91">
            <a:extLst>
              <a:ext uri="{FF2B5EF4-FFF2-40B4-BE49-F238E27FC236}">
                <a16:creationId xmlns:a16="http://schemas.microsoft.com/office/drawing/2014/main" id="{FF7D8C1C-BFD3-48E2-8CE5-963B497E01A0}"/>
              </a:ext>
            </a:extLst>
          </p:cNvPr>
          <p:cNvSpPr/>
          <p:nvPr/>
        </p:nvSpPr>
        <p:spPr>
          <a:xfrm>
            <a:off x="9063814" y="5786050"/>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On-premises</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infrastructure</a:t>
            </a:r>
          </a:p>
        </p:txBody>
      </p:sp>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5969140" y="3277786"/>
            <a:ext cx="213675"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rgbClr val="A6A6A6"/>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5969142" y="4423079"/>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5125767" y="1421861"/>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services</a:t>
            </a:r>
          </a:p>
        </p:txBody>
      </p:sp>
      <p:sp>
        <p:nvSpPr>
          <p:cNvPr id="70" name="Rectangle 69">
            <a:extLst>
              <a:ext uri="{FF2B5EF4-FFF2-40B4-BE49-F238E27FC236}">
                <a16:creationId xmlns:a16="http://schemas.microsoft.com/office/drawing/2014/main" id="{5782A5B2-B029-4677-973A-F7C8359396A9}"/>
              </a:ext>
            </a:extLst>
          </p:cNvPr>
          <p:cNvSpPr/>
          <p:nvPr/>
        </p:nvSpPr>
        <p:spPr>
          <a:xfrm>
            <a:off x="5125767" y="5786050"/>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a:t>
            </a:r>
          </a:p>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Stack</a:t>
            </a: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7095586" y="3534314"/>
            <a:ext cx="1899360" cy="811443"/>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rPr>
              <a:t>Data </a:t>
            </a:r>
          </a:p>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rPr>
              <a:t>platform</a:t>
            </a:r>
          </a:p>
        </p:txBody>
      </p:sp>
      <p:sp>
        <p:nvSpPr>
          <p:cNvPr id="87" name="Rectangle 86">
            <a:extLst>
              <a:ext uri="{FF2B5EF4-FFF2-40B4-BE49-F238E27FC236}">
                <a16:creationId xmlns:a16="http://schemas.microsoft.com/office/drawing/2014/main" id="{E77A0E0D-C4C7-41CA-A9E8-1FD859F6D5E2}"/>
              </a:ext>
            </a:extLst>
          </p:cNvPr>
          <p:cNvSpPr/>
          <p:nvPr/>
        </p:nvSpPr>
        <p:spPr bwMode="auto">
          <a:xfrm>
            <a:off x="9064344" y="3534314"/>
            <a:ext cx="1899360" cy="811443"/>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rPr>
              <a:t>Security and management</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5126297" y="3534314"/>
            <a:ext cx="1899360" cy="811443"/>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rPr>
              <a:t>Unified cloud p</a:t>
            </a:r>
            <a:r>
              <a:rPr kumimoji="0" lang="en-US" sz="1400" b="1" i="0" u="none" strike="noStrike" kern="1200" cap="none" spc="0" normalizeH="0" baseline="0" noProof="0" dirty="0" err="1">
                <a:ln>
                  <a:noFill/>
                </a:ln>
                <a:solidFill>
                  <a:srgbClr val="002050"/>
                </a:solidFill>
                <a:effectLst/>
                <a:uLnTx/>
                <a:uFillTx/>
                <a:latin typeface="Segoe UI"/>
                <a:ea typeface="+mn-ea"/>
                <a:cs typeface="Segoe UI" panose="020B0502040204020203" pitchFamily="34" charset="0"/>
              </a:rPr>
              <a:t>latform</a:t>
            </a:r>
            <a:endPar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endParaRPr>
          </a:p>
        </p:txBody>
      </p:sp>
      <p:sp>
        <p:nvSpPr>
          <p:cNvPr id="38" name="Rectangle 37">
            <a:extLst>
              <a:ext uri="{FF2B5EF4-FFF2-40B4-BE49-F238E27FC236}">
                <a16:creationId xmlns:a16="http://schemas.microsoft.com/office/drawing/2014/main" id="{0218B77A-7562-4E5C-A26F-25A46435112C}"/>
              </a:ext>
            </a:extLst>
          </p:cNvPr>
          <p:cNvSpPr/>
          <p:nvPr/>
        </p:nvSpPr>
        <p:spPr bwMode="auto">
          <a:xfrm>
            <a:off x="3157009" y="3534314"/>
            <a:ext cx="1899360" cy="811443"/>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rPr>
              <a:t>Common </a:t>
            </a:r>
            <a:br>
              <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rPr>
            </a:br>
            <a:r>
              <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3999854" y="3277787"/>
            <a:ext cx="213672" cy="197171"/>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3999854" y="4423079"/>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3156478" y="1421861"/>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Active</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Directory</a:t>
            </a:r>
          </a:p>
        </p:txBody>
      </p:sp>
      <p:sp>
        <p:nvSpPr>
          <p:cNvPr id="67" name="Rectangle 66">
            <a:extLst>
              <a:ext uri="{FF2B5EF4-FFF2-40B4-BE49-F238E27FC236}">
                <a16:creationId xmlns:a16="http://schemas.microsoft.com/office/drawing/2014/main" id="{27C431E3-45C0-4664-9DC1-64D2CE563C45}"/>
              </a:ext>
            </a:extLst>
          </p:cNvPr>
          <p:cNvSpPr/>
          <p:nvPr/>
        </p:nvSpPr>
        <p:spPr>
          <a:xfrm>
            <a:off x="3156478" y="5786050"/>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Active</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Directory</a:t>
            </a:r>
          </a:p>
        </p:txBody>
      </p:sp>
      <p:sp>
        <p:nvSpPr>
          <p:cNvPr id="118" name="Rectangle 117">
            <a:extLst>
              <a:ext uri="{FF2B5EF4-FFF2-40B4-BE49-F238E27FC236}">
                <a16:creationId xmlns:a16="http://schemas.microsoft.com/office/drawing/2014/main" id="{363C846E-432E-4E96-8B4E-9BF8EB00F050}"/>
              </a:ext>
            </a:extLst>
          </p:cNvPr>
          <p:cNvSpPr/>
          <p:nvPr/>
        </p:nvSpPr>
        <p:spPr>
          <a:xfrm>
            <a:off x="445682" y="3136899"/>
            <a:ext cx="1112930"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Hybrid</a:t>
            </a:r>
          </a:p>
        </p:txBody>
      </p:sp>
      <p:cxnSp>
        <p:nvCxnSpPr>
          <p:cNvPr id="125" name="Straight Connector 124">
            <a:extLst>
              <a:ext uri="{FF2B5EF4-FFF2-40B4-BE49-F238E27FC236}">
                <a16:creationId xmlns:a16="http://schemas.microsoft.com/office/drawing/2014/main" id="{666995A1-F57E-40F9-A7AD-9C95688B5828}"/>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AD9DD7-EB86-45CE-9B27-089347C7D079}"/>
              </a:ext>
            </a:extLst>
          </p:cNvPr>
          <p:cNvGrpSpPr/>
          <p:nvPr/>
        </p:nvGrpSpPr>
        <p:grpSpPr>
          <a:xfrm>
            <a:off x="719246" y="2353156"/>
            <a:ext cx="579531" cy="566046"/>
            <a:chOff x="2088630" y="3287843"/>
            <a:chExt cx="429718" cy="419725"/>
          </a:xfrm>
          <a:noFill/>
        </p:grpSpPr>
        <p:sp>
          <p:nvSpPr>
            <p:cNvPr id="68" name="Rectangle 67">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9" name="Rectangle 68">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96" name="Rectangle 95">
            <a:extLst>
              <a:ext uri="{FF2B5EF4-FFF2-40B4-BE49-F238E27FC236}">
                <a16:creationId xmlns:a16="http://schemas.microsoft.com/office/drawing/2014/main" id="{49535226-A5A3-44D8-A4FC-5A49A448740E}"/>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98" name="Rectangle 97">
            <a:extLst>
              <a:ext uri="{FF2B5EF4-FFF2-40B4-BE49-F238E27FC236}">
                <a16:creationId xmlns:a16="http://schemas.microsoft.com/office/drawing/2014/main" id="{5FDFACDC-96D5-4BA5-8D54-B8F95EB3E06F}"/>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99" name="light">
            <a:extLst>
              <a:ext uri="{FF2B5EF4-FFF2-40B4-BE49-F238E27FC236}">
                <a16:creationId xmlns:a16="http://schemas.microsoft.com/office/drawing/2014/main" id="{57991A70-4936-428B-9A9E-2E9E26BB60A1}"/>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0" name="Freeform 60">
            <a:extLst>
              <a:ext uri="{FF2B5EF4-FFF2-40B4-BE49-F238E27FC236}">
                <a16:creationId xmlns:a16="http://schemas.microsoft.com/office/drawing/2014/main" id="{C2800AB5-2FCF-4153-B424-7375C18C80FF}"/>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Title 1">
            <a:extLst>
              <a:ext uri="{FF2B5EF4-FFF2-40B4-BE49-F238E27FC236}">
                <a16:creationId xmlns:a16="http://schemas.microsoft.com/office/drawing/2014/main" id="{11F68C0C-7BAD-4425-B094-371C47CCFA3B}"/>
              </a:ext>
            </a:extLst>
          </p:cNvPr>
          <p:cNvSpPr txBox="1">
            <a:spLocks/>
          </p:cNvSpPr>
          <p:nvPr/>
        </p:nvSpPr>
        <p:spPr>
          <a:xfrm>
            <a:off x="3022600" y="477072"/>
            <a:ext cx="792041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The only consistent, hybrid cloud</a:t>
            </a:r>
          </a:p>
        </p:txBody>
      </p:sp>
      <p:grpSp>
        <p:nvGrpSpPr>
          <p:cNvPr id="3" name="Group 2"/>
          <p:cNvGrpSpPr/>
          <p:nvPr/>
        </p:nvGrpSpPr>
        <p:grpSpPr>
          <a:xfrm>
            <a:off x="3935838" y="2156240"/>
            <a:ext cx="6988249" cy="3201059"/>
            <a:chOff x="3935838" y="2156240"/>
            <a:chExt cx="6988249" cy="3201059"/>
          </a:xfrm>
        </p:grpSpPr>
        <p:grpSp>
          <p:nvGrpSpPr>
            <p:cNvPr id="54" name="Group 53">
              <a:extLst>
                <a:ext uri="{FF2B5EF4-FFF2-40B4-BE49-F238E27FC236}">
                  <a16:creationId xmlns:a16="http://schemas.microsoft.com/office/drawing/2014/main" id="{94EBD3D5-2647-4E74-851A-909398070D0E}"/>
                </a:ext>
              </a:extLst>
            </p:cNvPr>
            <p:cNvGrpSpPr/>
            <p:nvPr/>
          </p:nvGrpSpPr>
          <p:grpSpPr>
            <a:xfrm>
              <a:off x="3936889" y="2607785"/>
              <a:ext cx="341742" cy="452376"/>
              <a:chOff x="2989197" y="3117304"/>
              <a:chExt cx="172645" cy="220603"/>
            </a:xfrm>
            <a:noFill/>
          </p:grpSpPr>
          <p:sp>
            <p:nvSpPr>
              <p:cNvPr id="85" name="Oval 5">
                <a:extLst>
                  <a:ext uri="{FF2B5EF4-FFF2-40B4-BE49-F238E27FC236}">
                    <a16:creationId xmlns:a16="http://schemas.microsoft.com/office/drawing/2014/main" id="{65A33B52-C49C-4061-8237-C4DF20C584BA}"/>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2415DACD-7CD4-4BFC-889A-B8E17D23ADA0}"/>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6CFB70BF-4B5C-48E3-B5F1-0DDE8D21A1F2}"/>
                </a:ext>
              </a:extLst>
            </p:cNvPr>
            <p:cNvGrpSpPr/>
            <p:nvPr/>
          </p:nvGrpSpPr>
          <p:grpSpPr>
            <a:xfrm>
              <a:off x="9740572" y="2156240"/>
              <a:ext cx="1183515" cy="930006"/>
              <a:chOff x="9854443" y="1455869"/>
              <a:chExt cx="1521253" cy="1195403"/>
            </a:xfrm>
          </p:grpSpPr>
          <p:grpSp>
            <p:nvGrpSpPr>
              <p:cNvPr id="58" name="Group 57">
                <a:extLst>
                  <a:ext uri="{FF2B5EF4-FFF2-40B4-BE49-F238E27FC236}">
                    <a16:creationId xmlns:a16="http://schemas.microsoft.com/office/drawing/2014/main" id="{CE1970A8-2FE3-4FAB-A253-1CDD7F4B3A3B}"/>
                  </a:ext>
                </a:extLst>
              </p:cNvPr>
              <p:cNvGrpSpPr/>
              <p:nvPr/>
            </p:nvGrpSpPr>
            <p:grpSpPr>
              <a:xfrm>
                <a:off x="9854443" y="2083447"/>
                <a:ext cx="675016" cy="567825"/>
                <a:chOff x="1453655" y="2514411"/>
                <a:chExt cx="489783" cy="412007"/>
              </a:xfrm>
            </p:grpSpPr>
            <p:sp>
              <p:nvSpPr>
                <p:cNvPr id="73" name="Rectangle 72">
                  <a:extLst>
                    <a:ext uri="{FF2B5EF4-FFF2-40B4-BE49-F238E27FC236}">
                      <a16:creationId xmlns:a16="http://schemas.microsoft.com/office/drawing/2014/main" id="{F3C4D888-55B2-4BAD-87E1-717E09F96E9A}"/>
                    </a:ext>
                  </a:extLst>
                </p:cNvPr>
                <p:cNvSpPr/>
                <p:nvPr/>
              </p:nvSpPr>
              <p:spPr bwMode="auto">
                <a:xfrm>
                  <a:off x="1453655" y="2514411"/>
                  <a:ext cx="489783" cy="412007"/>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829D994D-4C7F-46FA-8B4F-60DEA00629CA}"/>
                    </a:ext>
                  </a:extLst>
                </p:cNvPr>
                <p:cNvGrpSpPr/>
                <p:nvPr/>
              </p:nvGrpSpPr>
              <p:grpSpPr>
                <a:xfrm>
                  <a:off x="1602163" y="2574920"/>
                  <a:ext cx="208797" cy="296154"/>
                  <a:chOff x="6141433" y="2184400"/>
                  <a:chExt cx="1838910" cy="2608262"/>
                </a:xfrm>
                <a:solidFill>
                  <a:srgbClr val="002060"/>
                </a:solidFill>
              </p:grpSpPr>
              <p:sp>
                <p:nvSpPr>
                  <p:cNvPr id="75" name="Freeform 95">
                    <a:extLst>
                      <a:ext uri="{FF2B5EF4-FFF2-40B4-BE49-F238E27FC236}">
                        <a16:creationId xmlns:a16="http://schemas.microsoft.com/office/drawing/2014/main" id="{F425D9E1-43BF-4F1E-A2D0-B153174C37D2}"/>
                      </a:ext>
                    </a:extLst>
                  </p:cNvPr>
                  <p:cNvSpPr/>
                  <p:nvPr/>
                </p:nvSpPr>
                <p:spPr bwMode="auto">
                  <a:xfrm>
                    <a:off x="7107219" y="2184400"/>
                    <a:ext cx="873124" cy="2608262"/>
                  </a:xfrm>
                  <a:custGeom>
                    <a:avLst/>
                    <a:gdLst>
                      <a:gd name="connsiteX0" fmla="*/ 436562 w 873124"/>
                      <a:gd name="connsiteY0" fmla="*/ 0 h 2608262"/>
                      <a:gd name="connsiteX1" fmla="*/ 873124 w 873124"/>
                      <a:gd name="connsiteY1" fmla="*/ 436562 h 2608262"/>
                      <a:gd name="connsiteX2" fmla="*/ 680648 w 873124"/>
                      <a:gd name="connsiteY2" fmla="*/ 798566 h 2608262"/>
                      <a:gd name="connsiteX3" fmla="*/ 627062 w 873124"/>
                      <a:gd name="connsiteY3" fmla="*/ 827652 h 2608262"/>
                      <a:gd name="connsiteX4" fmla="*/ 627062 w 873124"/>
                      <a:gd name="connsiteY4" fmla="*/ 2417762 h 2608262"/>
                      <a:gd name="connsiteX5" fmla="*/ 436562 w 873124"/>
                      <a:gd name="connsiteY5" fmla="*/ 2608262 h 2608262"/>
                      <a:gd name="connsiteX6" fmla="*/ 246062 w 873124"/>
                      <a:gd name="connsiteY6" fmla="*/ 2417762 h 2608262"/>
                      <a:gd name="connsiteX7" fmla="*/ 246062 w 873124"/>
                      <a:gd name="connsiteY7" fmla="*/ 827652 h 2608262"/>
                      <a:gd name="connsiteX8" fmla="*/ 192476 w 873124"/>
                      <a:gd name="connsiteY8" fmla="*/ 798566 h 2608262"/>
                      <a:gd name="connsiteX9" fmla="*/ 0 w 873124"/>
                      <a:gd name="connsiteY9" fmla="*/ 436562 h 2608262"/>
                      <a:gd name="connsiteX10" fmla="*/ 436562 w 873124"/>
                      <a:gd name="connsiteY10" fmla="*/ 0 h 2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3124" h="2608262">
                        <a:moveTo>
                          <a:pt x="436562" y="0"/>
                        </a:moveTo>
                        <a:cubicBezTo>
                          <a:pt x="677669" y="0"/>
                          <a:pt x="873124" y="195455"/>
                          <a:pt x="873124" y="436562"/>
                        </a:cubicBezTo>
                        <a:cubicBezTo>
                          <a:pt x="873124" y="587254"/>
                          <a:pt x="796775" y="720113"/>
                          <a:pt x="680648" y="798566"/>
                        </a:cubicBezTo>
                        <a:lnTo>
                          <a:pt x="627062" y="827652"/>
                        </a:lnTo>
                        <a:lnTo>
                          <a:pt x="627062" y="2417762"/>
                        </a:lnTo>
                        <a:cubicBezTo>
                          <a:pt x="627062" y="2522972"/>
                          <a:pt x="541772" y="2608262"/>
                          <a:pt x="436562" y="2608262"/>
                        </a:cubicBezTo>
                        <a:cubicBezTo>
                          <a:pt x="331352" y="2608262"/>
                          <a:pt x="246062" y="2522972"/>
                          <a:pt x="246062" y="2417762"/>
                        </a:cubicBezTo>
                        <a:lnTo>
                          <a:pt x="246062" y="827652"/>
                        </a:lnTo>
                        <a:lnTo>
                          <a:pt x="192476" y="798566"/>
                        </a:lnTo>
                        <a:cubicBezTo>
                          <a:pt x="76349" y="720113"/>
                          <a:pt x="0" y="587254"/>
                          <a:pt x="0" y="436562"/>
                        </a:cubicBezTo>
                        <a:cubicBezTo>
                          <a:pt x="0" y="195455"/>
                          <a:pt x="195455" y="0"/>
                          <a:pt x="436562" y="0"/>
                        </a:cubicBez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96">
                    <a:extLst>
                      <a:ext uri="{FF2B5EF4-FFF2-40B4-BE49-F238E27FC236}">
                        <a16:creationId xmlns:a16="http://schemas.microsoft.com/office/drawing/2014/main" id="{5B8C65CD-B349-4B13-AD8E-EF975AAD0CD5}"/>
                      </a:ext>
                    </a:extLst>
                  </p:cNvPr>
                  <p:cNvSpPr/>
                  <p:nvPr/>
                </p:nvSpPr>
                <p:spPr bwMode="auto">
                  <a:xfrm rot="10800000">
                    <a:off x="6141433" y="3573462"/>
                    <a:ext cx="381000" cy="1219200"/>
                  </a:xfrm>
                  <a:custGeom>
                    <a:avLst/>
                    <a:gdLst>
                      <a:gd name="connsiteX0" fmla="*/ 381000 w 381000"/>
                      <a:gd name="connsiteY0" fmla="*/ 1219200 h 1219200"/>
                      <a:gd name="connsiteX1" fmla="*/ 190500 w 381000"/>
                      <a:gd name="connsiteY1" fmla="*/ 1219200 h 1219200"/>
                      <a:gd name="connsiteX2" fmla="*/ 0 w 381000"/>
                      <a:gd name="connsiteY2" fmla="*/ 1219200 h 1219200"/>
                      <a:gd name="connsiteX3" fmla="*/ 0 w 381000"/>
                      <a:gd name="connsiteY3" fmla="*/ 1028700 h 1219200"/>
                      <a:gd name="connsiteX4" fmla="*/ 0 w 381000"/>
                      <a:gd name="connsiteY4" fmla="*/ 533400 h 1219200"/>
                      <a:gd name="connsiteX5" fmla="*/ 0 w 381000"/>
                      <a:gd name="connsiteY5" fmla="*/ 190500 h 1219200"/>
                      <a:gd name="connsiteX6" fmla="*/ 190500 w 381000"/>
                      <a:gd name="connsiteY6" fmla="*/ 0 h 1219200"/>
                      <a:gd name="connsiteX7" fmla="*/ 381000 w 381000"/>
                      <a:gd name="connsiteY7" fmla="*/ 190500 h 1219200"/>
                      <a:gd name="connsiteX8" fmla="*/ 381000 w 381000"/>
                      <a:gd name="connsiteY8" fmla="*/ 533400 h 1219200"/>
                      <a:gd name="connsiteX9" fmla="*/ 381000 w 381000"/>
                      <a:gd name="connsiteY9" fmla="*/ 10287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1219200">
                        <a:moveTo>
                          <a:pt x="381000" y="1219200"/>
                        </a:moveTo>
                        <a:lnTo>
                          <a:pt x="190500" y="1219200"/>
                        </a:lnTo>
                        <a:lnTo>
                          <a:pt x="0" y="1219200"/>
                        </a:lnTo>
                        <a:lnTo>
                          <a:pt x="0" y="1028700"/>
                        </a:lnTo>
                        <a:lnTo>
                          <a:pt x="0" y="533400"/>
                        </a:lnTo>
                        <a:lnTo>
                          <a:pt x="0" y="190500"/>
                        </a:lnTo>
                        <a:cubicBezTo>
                          <a:pt x="0" y="85290"/>
                          <a:pt x="85290" y="0"/>
                          <a:pt x="190500" y="0"/>
                        </a:cubicBezTo>
                        <a:cubicBezTo>
                          <a:pt x="295710" y="0"/>
                          <a:pt x="381000" y="85290"/>
                          <a:pt x="381000" y="190500"/>
                        </a:cubicBezTo>
                        <a:lnTo>
                          <a:pt x="381000" y="533400"/>
                        </a:lnTo>
                        <a:lnTo>
                          <a:pt x="381000" y="1028700"/>
                        </a:ln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Pentagon 97">
                    <a:extLst>
                      <a:ext uri="{FF2B5EF4-FFF2-40B4-BE49-F238E27FC236}">
                        <a16:creationId xmlns:a16="http://schemas.microsoft.com/office/drawing/2014/main" id="{AB1C35E4-7C0E-42B0-895A-D126719FFA54}"/>
                      </a:ext>
                    </a:extLst>
                  </p:cNvPr>
                  <p:cNvSpPr/>
                  <p:nvPr/>
                </p:nvSpPr>
                <p:spPr bwMode="auto">
                  <a:xfrm rot="5400000">
                    <a:off x="6089640" y="2251076"/>
                    <a:ext cx="496887" cy="363541"/>
                  </a:xfrm>
                  <a:prstGeom prst="homePlate">
                    <a:avLst/>
                  </a:pr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28ABB7C2-8303-4A2C-B3AD-9CD7FAADC908}"/>
                      </a:ext>
                    </a:extLst>
                  </p:cNvPr>
                  <p:cNvCxnSpPr/>
                  <p:nvPr/>
                </p:nvCxnSpPr>
                <p:spPr>
                  <a:xfrm flipH="1">
                    <a:off x="6331930" y="2681294"/>
                    <a:ext cx="6154" cy="892168"/>
                  </a:xfrm>
                  <a:prstGeom prst="line">
                    <a:avLst/>
                  </a:prstGeom>
                  <a:grpFill/>
                  <a:ln w="28575" cap="flat" cmpd="sng" algn="ctr">
                    <a:solidFill>
                      <a:srgbClr val="001F54"/>
                    </a:solidFill>
                    <a:prstDash val="solid"/>
                    <a:miter lim="800000"/>
                    <a:headEnd type="none" w="med" len="med"/>
                    <a:tailEnd type="none" w="med" len="med"/>
                  </a:ln>
                  <a:effectLst/>
                </p:spPr>
              </p:cxnSp>
              <p:cxnSp>
                <p:nvCxnSpPr>
                  <p:cNvPr id="84" name="Straight Connector 83">
                    <a:extLst>
                      <a:ext uri="{FF2B5EF4-FFF2-40B4-BE49-F238E27FC236}">
                        <a16:creationId xmlns:a16="http://schemas.microsoft.com/office/drawing/2014/main" id="{A66B89DC-DBB4-4A63-905F-1E652C37B3E6}"/>
                      </a:ext>
                    </a:extLst>
                  </p:cNvPr>
                  <p:cNvCxnSpPr/>
                  <p:nvPr/>
                </p:nvCxnSpPr>
                <p:spPr>
                  <a:xfrm>
                    <a:off x="7543781" y="2184400"/>
                    <a:ext cx="1" cy="418531"/>
                  </a:xfrm>
                  <a:prstGeom prst="line">
                    <a:avLst/>
                  </a:prstGeom>
                  <a:grpFill/>
                  <a:ln w="28575" cap="flat" cmpd="sng" algn="ctr">
                    <a:solidFill>
                      <a:srgbClr val="001F54"/>
                    </a:solidFill>
                    <a:prstDash val="solid"/>
                    <a:miter lim="800000"/>
                    <a:headEnd type="none" w="med" len="med"/>
                    <a:tailEnd type="none" w="med" len="med"/>
                  </a:ln>
                  <a:effectLst/>
                </p:spPr>
              </p:cxnSp>
            </p:grpSp>
          </p:grpSp>
          <p:sp>
            <p:nvSpPr>
              <p:cNvPr id="60" name="Freeform 5">
                <a:extLst>
                  <a:ext uri="{FF2B5EF4-FFF2-40B4-BE49-F238E27FC236}">
                    <a16:creationId xmlns:a16="http://schemas.microsoft.com/office/drawing/2014/main" id="{8A6E20D0-80F3-4E20-9AA0-8F8A92AF69CB}"/>
                  </a:ext>
                </a:extLst>
              </p:cNvPr>
              <p:cNvSpPr>
                <a:spLocks noChangeAspect="1"/>
              </p:cNvSpPr>
              <p:nvPr/>
            </p:nvSpPr>
            <p:spPr bwMode="auto">
              <a:xfrm>
                <a:off x="10549864" y="1455869"/>
                <a:ext cx="825832" cy="574096"/>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6128" tIns="43063" rIns="86128" bIns="43063" numCol="1" anchor="t" anchorCtr="0" compatLnSpc="1">
                <a:prstTxWarp prst="textNoShape">
                  <a:avLst/>
                </a:prstTxWarp>
              </a:bodyPr>
              <a:lstStyle/>
              <a:p>
                <a:pPr marL="0" marR="0" lvl="0" indent="0" algn="ctr" defTabSz="86109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dirty="0">
                  <a:ln>
                    <a:noFill/>
                  </a:ln>
                  <a:solidFill>
                    <a:srgbClr val="75787B"/>
                  </a:solidFill>
                  <a:effectLst/>
                  <a:uLnTx/>
                  <a:uFillTx/>
                  <a:latin typeface="Segoe UI Light"/>
                  <a:ea typeface="+mn-ea"/>
                  <a:cs typeface="+mn-cs"/>
                </a:endParaRPr>
              </a:p>
            </p:txBody>
          </p:sp>
          <p:cxnSp>
            <p:nvCxnSpPr>
              <p:cNvPr id="61" name="Straight Arrow Connector 60">
                <a:extLst>
                  <a:ext uri="{FF2B5EF4-FFF2-40B4-BE49-F238E27FC236}">
                    <a16:creationId xmlns:a16="http://schemas.microsoft.com/office/drawing/2014/main" id="{28E8BE69-6C68-46CF-AD74-2D5B00DC6D36}"/>
                  </a:ext>
                </a:extLst>
              </p:cNvPr>
              <p:cNvCxnSpPr>
                <a:cxnSpLocks/>
              </p:cNvCxnSpPr>
              <p:nvPr/>
            </p:nvCxnSpPr>
            <p:spPr>
              <a:xfrm flipV="1">
                <a:off x="10955337" y="2058254"/>
                <a:ext cx="0" cy="307483"/>
              </a:xfrm>
              <a:prstGeom prst="straightConnector1">
                <a:avLst/>
              </a:prstGeom>
              <a:noFill/>
              <a:ln w="28575" cap="flat" cmpd="sng" algn="ctr">
                <a:solidFill>
                  <a:srgbClr val="001F54"/>
                </a:solidFill>
                <a:prstDash val="solid"/>
                <a:headEnd type="none" w="med" len="med"/>
                <a:tailEnd type="triangle" w="lg" len="sm"/>
              </a:ln>
              <a:effectLst/>
            </p:spPr>
          </p:cxnSp>
          <p:cxnSp>
            <p:nvCxnSpPr>
              <p:cNvPr id="72" name="Straight Arrow Connector 71">
                <a:extLst>
                  <a:ext uri="{FF2B5EF4-FFF2-40B4-BE49-F238E27FC236}">
                    <a16:creationId xmlns:a16="http://schemas.microsoft.com/office/drawing/2014/main" id="{FE556F7A-0EE7-4C14-850B-A81A147E35EA}"/>
                  </a:ext>
                </a:extLst>
              </p:cNvPr>
              <p:cNvCxnSpPr>
                <a:cxnSpLocks/>
              </p:cNvCxnSpPr>
              <p:nvPr/>
            </p:nvCxnSpPr>
            <p:spPr>
              <a:xfrm>
                <a:off x="10541494" y="2365737"/>
                <a:ext cx="420013" cy="0"/>
              </a:xfrm>
              <a:prstGeom prst="straightConnector1">
                <a:avLst/>
              </a:prstGeom>
              <a:noFill/>
              <a:ln w="28575" cap="flat" cmpd="sng" algn="ctr">
                <a:solidFill>
                  <a:srgbClr val="001F54"/>
                </a:solidFill>
                <a:prstDash val="solid"/>
                <a:headEnd type="none" w="med" len="med"/>
                <a:tailEnd type="none" w="lg" len="sm"/>
              </a:ln>
              <a:effectLst/>
            </p:spPr>
          </p:cxnSp>
        </p:grpSp>
        <p:sp>
          <p:nvSpPr>
            <p:cNvPr id="56" name="Freeform 5">
              <a:extLst>
                <a:ext uri="{FF2B5EF4-FFF2-40B4-BE49-F238E27FC236}">
                  <a16:creationId xmlns:a16="http://schemas.microsoft.com/office/drawing/2014/main" id="{B036FA4C-D57F-4500-800C-9972597820D6}"/>
                </a:ext>
              </a:extLst>
            </p:cNvPr>
            <p:cNvSpPr>
              <a:spLocks noChangeAspect="1"/>
            </p:cNvSpPr>
            <p:nvPr/>
          </p:nvSpPr>
          <p:spPr bwMode="auto">
            <a:xfrm>
              <a:off x="5749143" y="2633953"/>
              <a:ext cx="642487" cy="4466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6128" tIns="43063" rIns="86128" bIns="43063" numCol="1" anchor="t" anchorCtr="0" compatLnSpc="1">
              <a:prstTxWarp prst="textNoShape">
                <a:avLst/>
              </a:prstTxWarp>
            </a:bodyPr>
            <a:lstStyle/>
            <a:p>
              <a:pPr marL="0" marR="0" lvl="0" indent="0" algn="ctr" defTabSz="86109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17699">
                      <a:srgbClr val="B4009E"/>
                    </a:gs>
                    <a:gs pos="100000">
                      <a:srgbClr val="B4009E"/>
                    </a:gs>
                  </a:gsLst>
                  <a:lin ang="5400000" scaled="1"/>
                </a:gradFill>
                <a:effectLst/>
                <a:uLnTx/>
                <a:uFillTx/>
                <a:latin typeface="Segoe UI Light"/>
                <a:ea typeface="+mn-ea"/>
                <a:cs typeface="+mn-cs"/>
              </a:endParaRPr>
            </a:p>
          </p:txBody>
        </p:sp>
        <p:sp>
          <p:nvSpPr>
            <p:cNvPr id="57" name="Cylinder 120">
              <a:extLst>
                <a:ext uri="{FF2B5EF4-FFF2-40B4-BE49-F238E27FC236}">
                  <a16:creationId xmlns:a16="http://schemas.microsoft.com/office/drawing/2014/main" id="{CB2E82CD-3A74-490E-A3D8-F0194F88005A}"/>
                </a:ext>
              </a:extLst>
            </p:cNvPr>
            <p:cNvSpPr/>
            <p:nvPr/>
          </p:nvSpPr>
          <p:spPr bwMode="auto">
            <a:xfrm>
              <a:off x="7820910" y="2605954"/>
              <a:ext cx="480560" cy="499030"/>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7E6D6D5-8AE0-4BAF-89D4-9DE357A89F59}"/>
                </a:ext>
              </a:extLst>
            </p:cNvPr>
            <p:cNvGrpSpPr>
              <a:grpSpLocks noChangeAspect="1"/>
            </p:cNvGrpSpPr>
            <p:nvPr/>
          </p:nvGrpSpPr>
          <p:grpSpPr>
            <a:xfrm>
              <a:off x="3935838" y="4816285"/>
              <a:ext cx="343845" cy="455163"/>
              <a:chOff x="2989197" y="3117304"/>
              <a:chExt cx="172645" cy="220603"/>
            </a:xfrm>
            <a:noFill/>
          </p:grpSpPr>
          <p:sp>
            <p:nvSpPr>
              <p:cNvPr id="135" name="Oval 5">
                <a:extLst>
                  <a:ext uri="{FF2B5EF4-FFF2-40B4-BE49-F238E27FC236}">
                    <a16:creationId xmlns:a16="http://schemas.microsoft.com/office/drawing/2014/main" id="{C270AFFF-CAD4-462E-8E24-AA5FF469AD57}"/>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6" name="Freeform 6">
                <a:extLst>
                  <a:ext uri="{FF2B5EF4-FFF2-40B4-BE49-F238E27FC236}">
                    <a16:creationId xmlns:a16="http://schemas.microsoft.com/office/drawing/2014/main" id="{EE2E6859-F3D4-4387-9411-84227E36953B}"/>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2B6D3D7D-D992-40FA-A290-67A0E6BCE78E}"/>
                </a:ext>
              </a:extLst>
            </p:cNvPr>
            <p:cNvGrpSpPr/>
            <p:nvPr/>
          </p:nvGrpSpPr>
          <p:grpSpPr>
            <a:xfrm>
              <a:off x="5749143" y="4816835"/>
              <a:ext cx="642487" cy="540464"/>
              <a:chOff x="4328280" y="5634327"/>
              <a:chExt cx="825832" cy="694694"/>
            </a:xfrm>
          </p:grpSpPr>
          <p:sp>
            <p:nvSpPr>
              <p:cNvPr id="133" name="Rectangle 132">
                <a:extLst>
                  <a:ext uri="{FF2B5EF4-FFF2-40B4-BE49-F238E27FC236}">
                    <a16:creationId xmlns:a16="http://schemas.microsoft.com/office/drawing/2014/main" id="{FBEC8CA7-7FDF-451E-AEB3-B9EB8A4DD170}"/>
                  </a:ext>
                </a:extLst>
              </p:cNvPr>
              <p:cNvSpPr/>
              <p:nvPr/>
            </p:nvSpPr>
            <p:spPr bwMode="auto">
              <a:xfrm>
                <a:off x="4328280" y="5634327"/>
                <a:ext cx="825832" cy="694694"/>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Freeform 5">
                <a:extLst>
                  <a:ext uri="{FF2B5EF4-FFF2-40B4-BE49-F238E27FC236}">
                    <a16:creationId xmlns:a16="http://schemas.microsoft.com/office/drawing/2014/main" id="{3D0607F6-5209-4C6B-A05F-913348949359}"/>
                  </a:ext>
                </a:extLst>
              </p:cNvPr>
              <p:cNvSpPr>
                <a:spLocks noChangeAspect="1"/>
              </p:cNvSpPr>
              <p:nvPr/>
            </p:nvSpPr>
            <p:spPr bwMode="auto">
              <a:xfrm>
                <a:off x="4447810" y="5767682"/>
                <a:ext cx="586773" cy="40790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6128" tIns="43063" rIns="86128" bIns="43063" numCol="1" anchor="t" anchorCtr="0" compatLnSpc="1">
                <a:prstTxWarp prst="textNoShape">
                  <a:avLst/>
                </a:prstTxWarp>
              </a:bodyPr>
              <a:lstStyle/>
              <a:p>
                <a:pPr marL="0" marR="0" lvl="0" indent="0" algn="ctr" defTabSz="86109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gradFill>
                    <a:gsLst>
                      <a:gs pos="17699">
                        <a:srgbClr val="B4009E"/>
                      </a:gs>
                      <a:gs pos="100000">
                        <a:srgbClr val="B4009E"/>
                      </a:gs>
                    </a:gsLst>
                    <a:lin ang="5400000" scaled="1"/>
                  </a:gradFill>
                  <a:effectLst/>
                  <a:uLnTx/>
                  <a:uFillTx/>
                  <a:latin typeface="Segoe UI Light"/>
                  <a:ea typeface="+mn-ea"/>
                  <a:cs typeface="+mn-cs"/>
                </a:endParaRPr>
              </a:p>
            </p:txBody>
          </p:sp>
        </p:grpSp>
        <p:sp>
          <p:nvSpPr>
            <p:cNvPr id="103" name="Cylinder 167">
              <a:extLst>
                <a:ext uri="{FF2B5EF4-FFF2-40B4-BE49-F238E27FC236}">
                  <a16:creationId xmlns:a16="http://schemas.microsoft.com/office/drawing/2014/main" id="{3E6455FB-B3F1-4D72-B4E8-7F0CCF4FE79F}"/>
                </a:ext>
              </a:extLst>
            </p:cNvPr>
            <p:cNvSpPr/>
            <p:nvPr/>
          </p:nvSpPr>
          <p:spPr bwMode="auto">
            <a:xfrm>
              <a:off x="7825600" y="4806204"/>
              <a:ext cx="480560" cy="499032"/>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p:cNvGrpSpPr/>
            <p:nvPr/>
          </p:nvGrpSpPr>
          <p:grpSpPr>
            <a:xfrm>
              <a:off x="9659688" y="4785481"/>
              <a:ext cx="737514" cy="540463"/>
              <a:chOff x="9659688" y="4785481"/>
              <a:chExt cx="737514" cy="540463"/>
            </a:xfrm>
          </p:grpSpPr>
          <p:sp>
            <p:nvSpPr>
              <p:cNvPr id="120" name="Rectangle 119">
                <a:extLst>
                  <a:ext uri="{FF2B5EF4-FFF2-40B4-BE49-F238E27FC236}">
                    <a16:creationId xmlns:a16="http://schemas.microsoft.com/office/drawing/2014/main" id="{D37BD02E-8FE0-43C3-8189-243CE8EAB2BA}"/>
                  </a:ext>
                </a:extLst>
              </p:cNvPr>
              <p:cNvSpPr/>
              <p:nvPr/>
            </p:nvSpPr>
            <p:spPr bwMode="auto">
              <a:xfrm>
                <a:off x="9659688"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860904F6-2643-485F-8761-B7BACF72EE8E}"/>
                  </a:ext>
                </a:extLst>
              </p:cNvPr>
              <p:cNvCxnSpPr/>
              <p:nvPr/>
            </p:nvCxnSpPr>
            <p:spPr>
              <a:xfrm>
                <a:off x="9659688" y="4884323"/>
                <a:ext cx="316607" cy="0"/>
              </a:xfrm>
              <a:prstGeom prst="line">
                <a:avLst/>
              </a:prstGeom>
              <a:noFill/>
              <a:ln w="28575" cap="flat" cmpd="sng" algn="ctr">
                <a:solidFill>
                  <a:srgbClr val="001F54"/>
                </a:solidFill>
                <a:prstDash val="solid"/>
                <a:headEnd type="none"/>
                <a:tailEnd type="none"/>
              </a:ln>
              <a:effectLst/>
            </p:spPr>
          </p:cxnSp>
          <p:cxnSp>
            <p:nvCxnSpPr>
              <p:cNvPr id="122" name="Straight Connector 121">
                <a:extLst>
                  <a:ext uri="{FF2B5EF4-FFF2-40B4-BE49-F238E27FC236}">
                    <a16:creationId xmlns:a16="http://schemas.microsoft.com/office/drawing/2014/main" id="{0DABDDF1-BB4A-4F8A-9DE5-058322107D40}"/>
                  </a:ext>
                </a:extLst>
              </p:cNvPr>
              <p:cNvCxnSpPr/>
              <p:nvPr/>
            </p:nvCxnSpPr>
            <p:spPr>
              <a:xfrm>
                <a:off x="9659688" y="4970681"/>
                <a:ext cx="316607" cy="0"/>
              </a:xfrm>
              <a:prstGeom prst="line">
                <a:avLst/>
              </a:prstGeom>
              <a:noFill/>
              <a:ln w="28575" cap="flat" cmpd="sng" algn="ctr">
                <a:solidFill>
                  <a:srgbClr val="001F54"/>
                </a:solidFill>
                <a:prstDash val="solid"/>
                <a:headEnd type="none"/>
                <a:tailEnd type="none"/>
              </a:ln>
              <a:effectLst/>
            </p:spPr>
          </p:cxnSp>
          <p:cxnSp>
            <p:nvCxnSpPr>
              <p:cNvPr id="123" name="Straight Connector 122">
                <a:extLst>
                  <a:ext uri="{FF2B5EF4-FFF2-40B4-BE49-F238E27FC236}">
                    <a16:creationId xmlns:a16="http://schemas.microsoft.com/office/drawing/2014/main" id="{0BC90513-CDF2-422C-A653-69135FA80C23}"/>
                  </a:ext>
                </a:extLst>
              </p:cNvPr>
              <p:cNvCxnSpPr/>
              <p:nvPr/>
            </p:nvCxnSpPr>
            <p:spPr>
              <a:xfrm>
                <a:off x="9659688" y="5057040"/>
                <a:ext cx="316607" cy="0"/>
              </a:xfrm>
              <a:prstGeom prst="line">
                <a:avLst/>
              </a:prstGeom>
              <a:noFill/>
              <a:ln w="28575" cap="flat" cmpd="sng" algn="ctr">
                <a:solidFill>
                  <a:srgbClr val="001F54"/>
                </a:solidFill>
                <a:prstDash val="solid"/>
                <a:headEnd type="none"/>
                <a:tailEnd type="none"/>
              </a:ln>
              <a:effectLst/>
            </p:spPr>
          </p:cxnSp>
          <p:cxnSp>
            <p:nvCxnSpPr>
              <p:cNvPr id="124" name="Straight Connector 123">
                <a:extLst>
                  <a:ext uri="{FF2B5EF4-FFF2-40B4-BE49-F238E27FC236}">
                    <a16:creationId xmlns:a16="http://schemas.microsoft.com/office/drawing/2014/main" id="{959EE230-AB57-4F9F-A665-7300719C41BD}"/>
                  </a:ext>
                </a:extLst>
              </p:cNvPr>
              <p:cNvCxnSpPr/>
              <p:nvPr/>
            </p:nvCxnSpPr>
            <p:spPr>
              <a:xfrm>
                <a:off x="9659688" y="5143399"/>
                <a:ext cx="316607" cy="0"/>
              </a:xfrm>
              <a:prstGeom prst="line">
                <a:avLst/>
              </a:prstGeom>
              <a:noFill/>
              <a:ln w="28575" cap="flat" cmpd="sng" algn="ctr">
                <a:solidFill>
                  <a:srgbClr val="001F54"/>
                </a:solidFill>
                <a:prstDash val="solid"/>
                <a:headEnd type="none"/>
                <a:tailEnd type="none"/>
              </a:ln>
              <a:effectLst/>
            </p:spPr>
          </p:cxnSp>
          <p:cxnSp>
            <p:nvCxnSpPr>
              <p:cNvPr id="126" name="Straight Connector 125">
                <a:extLst>
                  <a:ext uri="{FF2B5EF4-FFF2-40B4-BE49-F238E27FC236}">
                    <a16:creationId xmlns:a16="http://schemas.microsoft.com/office/drawing/2014/main" id="{CB0A31A6-DD61-4B2C-83AD-ABCE3936D561}"/>
                  </a:ext>
                </a:extLst>
              </p:cNvPr>
              <p:cNvCxnSpPr/>
              <p:nvPr/>
            </p:nvCxnSpPr>
            <p:spPr>
              <a:xfrm>
                <a:off x="9659688" y="5229757"/>
                <a:ext cx="316607" cy="0"/>
              </a:xfrm>
              <a:prstGeom prst="line">
                <a:avLst/>
              </a:prstGeom>
              <a:noFill/>
              <a:ln w="28575" cap="flat" cmpd="sng" algn="ctr">
                <a:solidFill>
                  <a:srgbClr val="001F54"/>
                </a:solidFill>
                <a:prstDash val="solid"/>
                <a:headEnd type="none"/>
                <a:tailEnd type="none"/>
              </a:ln>
              <a:effectLst/>
            </p:spPr>
          </p:cxnSp>
          <p:sp>
            <p:nvSpPr>
              <p:cNvPr id="127" name="Oval 126">
                <a:extLst>
                  <a:ext uri="{FF2B5EF4-FFF2-40B4-BE49-F238E27FC236}">
                    <a16:creationId xmlns:a16="http://schemas.microsoft.com/office/drawing/2014/main" id="{48CF2CB0-C6CA-4A1C-AEA7-487A0AE8FC6F}"/>
                  </a:ext>
                </a:extLst>
              </p:cNvPr>
              <p:cNvSpPr/>
              <p:nvPr/>
            </p:nvSpPr>
            <p:spPr bwMode="auto">
              <a:xfrm>
                <a:off x="9884544"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8B4E6C8D-ACD0-462E-9897-C7CF2BD21F69}"/>
                  </a:ext>
                </a:extLst>
              </p:cNvPr>
              <p:cNvSpPr/>
              <p:nvPr/>
            </p:nvSpPr>
            <p:spPr bwMode="auto">
              <a:xfrm>
                <a:off x="9884544"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B03968A8-A6AA-44E8-A9BC-694091323BFB}"/>
                  </a:ext>
                </a:extLst>
              </p:cNvPr>
              <p:cNvSpPr/>
              <p:nvPr/>
            </p:nvSpPr>
            <p:spPr bwMode="auto">
              <a:xfrm>
                <a:off x="9884544"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C8F14B1E-AD86-45D1-913D-E9FF80B569DA}"/>
                  </a:ext>
                </a:extLst>
              </p:cNvPr>
              <p:cNvSpPr/>
              <p:nvPr/>
            </p:nvSpPr>
            <p:spPr bwMode="auto">
              <a:xfrm>
                <a:off x="9884544"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8756938E-E91B-43FA-B0D0-F4487D6E004E}"/>
                  </a:ext>
                </a:extLst>
              </p:cNvPr>
              <p:cNvSpPr/>
              <p:nvPr/>
            </p:nvSpPr>
            <p:spPr bwMode="auto">
              <a:xfrm>
                <a:off x="9884544"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7135AA4B-BAAB-40E9-962A-3DC44457F90E}"/>
                  </a:ext>
                </a:extLst>
              </p:cNvPr>
              <p:cNvSpPr/>
              <p:nvPr/>
            </p:nvSpPr>
            <p:spPr bwMode="auto">
              <a:xfrm>
                <a:off x="9884544"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674F4ABF-15B5-4C0F-958F-13B5DD1C6AD8}"/>
                  </a:ext>
                </a:extLst>
              </p:cNvPr>
              <p:cNvSpPr/>
              <p:nvPr/>
            </p:nvSpPr>
            <p:spPr bwMode="auto">
              <a:xfrm>
                <a:off x="10080595"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B974FE53-F91C-4E87-BF12-730B996C91A6}"/>
                  </a:ext>
                </a:extLst>
              </p:cNvPr>
              <p:cNvCxnSpPr/>
              <p:nvPr/>
            </p:nvCxnSpPr>
            <p:spPr>
              <a:xfrm>
                <a:off x="10080595" y="4884323"/>
                <a:ext cx="316607" cy="0"/>
              </a:xfrm>
              <a:prstGeom prst="line">
                <a:avLst/>
              </a:prstGeom>
              <a:noFill/>
              <a:ln w="28575" cap="flat" cmpd="sng" algn="ctr">
                <a:solidFill>
                  <a:srgbClr val="001F54"/>
                </a:solidFill>
                <a:prstDash val="solid"/>
                <a:headEnd type="none"/>
                <a:tailEnd type="none"/>
              </a:ln>
              <a:effectLst/>
            </p:spPr>
          </p:cxnSp>
          <p:cxnSp>
            <p:nvCxnSpPr>
              <p:cNvPr id="109" name="Straight Connector 108">
                <a:extLst>
                  <a:ext uri="{FF2B5EF4-FFF2-40B4-BE49-F238E27FC236}">
                    <a16:creationId xmlns:a16="http://schemas.microsoft.com/office/drawing/2014/main" id="{94ADD0AB-2414-460D-A5CC-2FA5870A9961}"/>
                  </a:ext>
                </a:extLst>
              </p:cNvPr>
              <p:cNvCxnSpPr/>
              <p:nvPr/>
            </p:nvCxnSpPr>
            <p:spPr>
              <a:xfrm>
                <a:off x="10080595" y="4970681"/>
                <a:ext cx="316607" cy="0"/>
              </a:xfrm>
              <a:prstGeom prst="line">
                <a:avLst/>
              </a:prstGeom>
              <a:noFill/>
              <a:ln w="28575" cap="flat" cmpd="sng" algn="ctr">
                <a:solidFill>
                  <a:srgbClr val="001F54"/>
                </a:solidFill>
                <a:prstDash val="solid"/>
                <a:headEnd type="none"/>
                <a:tailEnd type="none"/>
              </a:ln>
              <a:effectLst/>
            </p:spPr>
          </p:cxnSp>
          <p:cxnSp>
            <p:nvCxnSpPr>
              <p:cNvPr id="110" name="Straight Connector 109">
                <a:extLst>
                  <a:ext uri="{FF2B5EF4-FFF2-40B4-BE49-F238E27FC236}">
                    <a16:creationId xmlns:a16="http://schemas.microsoft.com/office/drawing/2014/main" id="{99E87FA1-2B06-4748-BA58-26491E0680FD}"/>
                  </a:ext>
                </a:extLst>
              </p:cNvPr>
              <p:cNvCxnSpPr/>
              <p:nvPr/>
            </p:nvCxnSpPr>
            <p:spPr>
              <a:xfrm>
                <a:off x="10080595" y="5057040"/>
                <a:ext cx="316607" cy="0"/>
              </a:xfrm>
              <a:prstGeom prst="line">
                <a:avLst/>
              </a:prstGeom>
              <a:noFill/>
              <a:ln w="28575" cap="flat" cmpd="sng" algn="ctr">
                <a:solidFill>
                  <a:srgbClr val="001F54"/>
                </a:solidFill>
                <a:prstDash val="solid"/>
                <a:headEnd type="none"/>
                <a:tailEnd type="none"/>
              </a:ln>
              <a:effectLst/>
            </p:spPr>
          </p:cxnSp>
          <p:cxnSp>
            <p:nvCxnSpPr>
              <p:cNvPr id="111" name="Straight Connector 110">
                <a:extLst>
                  <a:ext uri="{FF2B5EF4-FFF2-40B4-BE49-F238E27FC236}">
                    <a16:creationId xmlns:a16="http://schemas.microsoft.com/office/drawing/2014/main" id="{CC69AB13-E667-4C4B-B24D-A3EB6F1EBB39}"/>
                  </a:ext>
                </a:extLst>
              </p:cNvPr>
              <p:cNvCxnSpPr/>
              <p:nvPr/>
            </p:nvCxnSpPr>
            <p:spPr>
              <a:xfrm>
                <a:off x="10080595" y="5143399"/>
                <a:ext cx="316607" cy="0"/>
              </a:xfrm>
              <a:prstGeom prst="line">
                <a:avLst/>
              </a:prstGeom>
              <a:noFill/>
              <a:ln w="28575" cap="flat" cmpd="sng" algn="ctr">
                <a:solidFill>
                  <a:srgbClr val="001F54"/>
                </a:solidFill>
                <a:prstDash val="solid"/>
                <a:headEnd type="none"/>
                <a:tailEnd type="none"/>
              </a:ln>
              <a:effectLst/>
            </p:spPr>
          </p:cxnSp>
          <p:cxnSp>
            <p:nvCxnSpPr>
              <p:cNvPr id="112" name="Straight Connector 111">
                <a:extLst>
                  <a:ext uri="{FF2B5EF4-FFF2-40B4-BE49-F238E27FC236}">
                    <a16:creationId xmlns:a16="http://schemas.microsoft.com/office/drawing/2014/main" id="{BE522286-BE9B-4207-AAE0-35FF4696A934}"/>
                  </a:ext>
                </a:extLst>
              </p:cNvPr>
              <p:cNvCxnSpPr/>
              <p:nvPr/>
            </p:nvCxnSpPr>
            <p:spPr>
              <a:xfrm>
                <a:off x="10080595" y="5229757"/>
                <a:ext cx="316607" cy="0"/>
              </a:xfrm>
              <a:prstGeom prst="line">
                <a:avLst/>
              </a:prstGeom>
              <a:noFill/>
              <a:ln w="28575" cap="flat" cmpd="sng" algn="ctr">
                <a:solidFill>
                  <a:srgbClr val="001F54"/>
                </a:solidFill>
                <a:prstDash val="solid"/>
                <a:headEnd type="none"/>
                <a:tailEnd type="none"/>
              </a:ln>
              <a:effectLst/>
            </p:spPr>
          </p:cxnSp>
          <p:sp>
            <p:nvSpPr>
              <p:cNvPr id="113" name="Oval 112">
                <a:extLst>
                  <a:ext uri="{FF2B5EF4-FFF2-40B4-BE49-F238E27FC236}">
                    <a16:creationId xmlns:a16="http://schemas.microsoft.com/office/drawing/2014/main" id="{BF00AA11-7209-4782-8D72-BAE204B3C427}"/>
                  </a:ext>
                </a:extLst>
              </p:cNvPr>
              <p:cNvSpPr/>
              <p:nvPr/>
            </p:nvSpPr>
            <p:spPr bwMode="auto">
              <a:xfrm>
                <a:off x="10305451"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BE454473-567D-4306-BA89-E67DE531D812}"/>
                  </a:ext>
                </a:extLst>
              </p:cNvPr>
              <p:cNvSpPr/>
              <p:nvPr/>
            </p:nvSpPr>
            <p:spPr bwMode="auto">
              <a:xfrm>
                <a:off x="10305451"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EDB75672-C178-4928-9128-B731394EBB1E}"/>
                  </a:ext>
                </a:extLst>
              </p:cNvPr>
              <p:cNvSpPr/>
              <p:nvPr/>
            </p:nvSpPr>
            <p:spPr bwMode="auto">
              <a:xfrm>
                <a:off x="10305451"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16DABEDB-C694-4FA2-94C6-AF318C5FA659}"/>
                  </a:ext>
                </a:extLst>
              </p:cNvPr>
              <p:cNvSpPr/>
              <p:nvPr/>
            </p:nvSpPr>
            <p:spPr bwMode="auto">
              <a:xfrm>
                <a:off x="10305451"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BF1D8CDD-E0D9-411D-A6BB-5D122213B101}"/>
                  </a:ext>
                </a:extLst>
              </p:cNvPr>
              <p:cNvSpPr/>
              <p:nvPr/>
            </p:nvSpPr>
            <p:spPr bwMode="auto">
              <a:xfrm>
                <a:off x="10305451"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79990126-B141-4278-ACBE-57BDFC759E8A}"/>
                  </a:ext>
                </a:extLst>
              </p:cNvPr>
              <p:cNvSpPr/>
              <p:nvPr/>
            </p:nvSpPr>
            <p:spPr bwMode="auto">
              <a:xfrm>
                <a:off x="10305451"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91" name="Rectangle 90">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254506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 presetClass="emph" presetSubtype="0" accel="100000" autoRev="1" fill="hold" grpId="1" nodeType="withEffect">
                                  <p:stCondLst>
                                    <p:cond delay="0"/>
                                  </p:stCondLst>
                                  <p:childTnLst>
                                    <p:animScale>
                                      <p:cBhvr>
                                        <p:cTn id="9" dur="500" fill="hold"/>
                                        <p:tgtEl>
                                          <p:spTgt spid="38"/>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6" presetClass="emph" presetSubtype="0" accel="100000" autoRev="1" fill="hold" grpId="1" nodeType="withEffect">
                                  <p:stCondLst>
                                    <p:cond delay="0"/>
                                  </p:stCondLst>
                                  <p:childTnLst>
                                    <p:animScale>
                                      <p:cBhvr>
                                        <p:cTn id="14" dur="500" fill="hold"/>
                                        <p:tgtEl>
                                          <p:spTgt spid="40"/>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 presetClass="emph" presetSubtype="0" accel="100000" autoRev="1" fill="hold" grpId="1" nodeType="withEffect">
                                  <p:stCondLst>
                                    <p:cond delay="0"/>
                                  </p:stCondLst>
                                  <p:childTnLst>
                                    <p:animScale>
                                      <p:cBhvr>
                                        <p:cTn id="19" dur="500" fill="hold"/>
                                        <p:tgtEl>
                                          <p:spTgt spid="41"/>
                                        </p:tgtEl>
                                      </p:cBhvr>
                                      <p:by x="50000" y="50000"/>
                                    </p:animScale>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6" presetClass="emph" presetSubtype="0" accel="100000" autoRev="1" fill="hold" grpId="1" nodeType="withEffect">
                                  <p:stCondLst>
                                    <p:cond delay="0"/>
                                  </p:stCondLst>
                                  <p:childTnLst>
                                    <p:animScale>
                                      <p:cBhvr>
                                        <p:cTn id="24" dur="500" fill="hold"/>
                                        <p:tgtEl>
                                          <p:spTgt spid="87"/>
                                        </p:tgtEl>
                                      </p:cBhvr>
                                      <p:by x="50000" y="50000"/>
                                    </p:animScale>
                                  </p:childTnLst>
                                </p:cTn>
                              </p:par>
                              <p:par>
                                <p:cTn id="25" presetID="1" presetClass="entr" presetSubtype="0" fill="hold" grpId="0" nodeType="withEffect">
                                  <p:stCondLst>
                                    <p:cond delay="250"/>
                                  </p:stCondLst>
                                  <p:childTnLst>
                                    <p:set>
                                      <p:cBhvr>
                                        <p:cTn id="26" dur="1" fill="hold">
                                          <p:stCondLst>
                                            <p:cond delay="249"/>
                                          </p:stCondLst>
                                        </p:cTn>
                                        <p:tgtEl>
                                          <p:spTgt spid="48"/>
                                        </p:tgtEl>
                                        <p:attrNameLst>
                                          <p:attrName>style.visibility</p:attrName>
                                        </p:attrNameLst>
                                      </p:cBhvr>
                                      <p:to>
                                        <p:strVal val="visible"/>
                                      </p:to>
                                    </p:set>
                                  </p:childTnLst>
                                </p:cTn>
                              </p:par>
                              <p:par>
                                <p:cTn id="27" presetID="6" presetClass="emph" presetSubtype="0" accel="100000" autoRev="1" fill="hold" grpId="1" nodeType="withEffect">
                                  <p:stCondLst>
                                    <p:cond delay="250"/>
                                  </p:stCondLst>
                                  <p:childTnLst>
                                    <p:animScale>
                                      <p:cBhvr>
                                        <p:cTn id="28" dur="250" fill="hold"/>
                                        <p:tgtEl>
                                          <p:spTgt spid="48"/>
                                        </p:tgtEl>
                                      </p:cBhvr>
                                      <p:by x="0" y="0"/>
                                    </p:animScale>
                                  </p:childTnLst>
                                </p:cTn>
                              </p:par>
                              <p:par>
                                <p:cTn id="29" presetID="35" presetClass="path" presetSubtype="0" decel="100000" fill="hold" grpId="2" nodeType="withEffect">
                                  <p:stCondLst>
                                    <p:cond delay="250"/>
                                  </p:stCondLst>
                                  <p:childTnLst>
                                    <p:animMotion origin="layout" path="M 1.04167E-6 -1.11111E-6 L 1.04167E-6 0.11667 " pathEditMode="relative" rAng="0" ptsTypes="AA">
                                      <p:cBhvr>
                                        <p:cTn id="30" dur="600" spd="-100000" fill="hold"/>
                                        <p:tgtEl>
                                          <p:spTgt spid="48"/>
                                        </p:tgtEl>
                                        <p:attrNameLst>
                                          <p:attrName>ppt_x</p:attrName>
                                          <p:attrName>ppt_y</p:attrName>
                                        </p:attrNameLst>
                                      </p:cBhvr>
                                      <p:rCtr x="0" y="5833"/>
                                    </p:animMotion>
                                  </p:childTnLst>
                                </p:cTn>
                              </p:par>
                              <p:par>
                                <p:cTn id="31" presetID="1" presetClass="entr" presetSubtype="0" fill="hold" grpId="0" nodeType="withEffect">
                                  <p:stCondLst>
                                    <p:cond delay="250"/>
                                  </p:stCondLst>
                                  <p:childTnLst>
                                    <p:set>
                                      <p:cBhvr>
                                        <p:cTn id="32" dur="1" fill="hold">
                                          <p:stCondLst>
                                            <p:cond delay="249"/>
                                          </p:stCondLst>
                                        </p:cTn>
                                        <p:tgtEl>
                                          <p:spTgt spid="50"/>
                                        </p:tgtEl>
                                        <p:attrNameLst>
                                          <p:attrName>style.visibility</p:attrName>
                                        </p:attrNameLst>
                                      </p:cBhvr>
                                      <p:to>
                                        <p:strVal val="visible"/>
                                      </p:to>
                                    </p:set>
                                  </p:childTnLst>
                                </p:cTn>
                              </p:par>
                              <p:par>
                                <p:cTn id="33" presetID="6" presetClass="emph" presetSubtype="0" accel="100000" autoRev="1" fill="hold" grpId="1" nodeType="withEffect">
                                  <p:stCondLst>
                                    <p:cond delay="250"/>
                                  </p:stCondLst>
                                  <p:childTnLst>
                                    <p:animScale>
                                      <p:cBhvr>
                                        <p:cTn id="34" dur="250" fill="hold"/>
                                        <p:tgtEl>
                                          <p:spTgt spid="50"/>
                                        </p:tgtEl>
                                      </p:cBhvr>
                                      <p:by x="0" y="0"/>
                                    </p:animScale>
                                  </p:childTnLst>
                                </p:cTn>
                              </p:par>
                              <p:par>
                                <p:cTn id="35" presetID="35" presetClass="path" presetSubtype="0" decel="100000" fill="hold" grpId="2" nodeType="withEffect">
                                  <p:stCondLst>
                                    <p:cond delay="250"/>
                                  </p:stCondLst>
                                  <p:childTnLst>
                                    <p:animMotion origin="layout" path="M 2.70833E-6 -1.11111E-6 L 2.70833E-6 0.11667 " pathEditMode="relative" rAng="0" ptsTypes="AA">
                                      <p:cBhvr>
                                        <p:cTn id="36" dur="600" spd="-100000" fill="hold"/>
                                        <p:tgtEl>
                                          <p:spTgt spid="50"/>
                                        </p:tgtEl>
                                        <p:attrNameLst>
                                          <p:attrName>ppt_x</p:attrName>
                                          <p:attrName>ppt_y</p:attrName>
                                        </p:attrNameLst>
                                      </p:cBhvr>
                                      <p:rCtr x="0" y="5833"/>
                                    </p:animMotion>
                                  </p:childTnLst>
                                </p:cTn>
                              </p:par>
                              <p:par>
                                <p:cTn id="37" presetID="1" presetClass="entr" presetSubtype="0" fill="hold" grpId="0" nodeType="withEffect">
                                  <p:stCondLst>
                                    <p:cond delay="250"/>
                                  </p:stCondLst>
                                  <p:childTnLst>
                                    <p:set>
                                      <p:cBhvr>
                                        <p:cTn id="38" dur="1" fill="hold">
                                          <p:stCondLst>
                                            <p:cond delay="249"/>
                                          </p:stCondLst>
                                        </p:cTn>
                                        <p:tgtEl>
                                          <p:spTgt spid="51"/>
                                        </p:tgtEl>
                                        <p:attrNameLst>
                                          <p:attrName>style.visibility</p:attrName>
                                        </p:attrNameLst>
                                      </p:cBhvr>
                                      <p:to>
                                        <p:strVal val="visible"/>
                                      </p:to>
                                    </p:set>
                                  </p:childTnLst>
                                </p:cTn>
                              </p:par>
                              <p:par>
                                <p:cTn id="39" presetID="6" presetClass="emph" presetSubtype="0" accel="100000" autoRev="1" fill="hold" grpId="1" nodeType="withEffect">
                                  <p:stCondLst>
                                    <p:cond delay="250"/>
                                  </p:stCondLst>
                                  <p:childTnLst>
                                    <p:animScale>
                                      <p:cBhvr>
                                        <p:cTn id="40" dur="250" fill="hold"/>
                                        <p:tgtEl>
                                          <p:spTgt spid="51"/>
                                        </p:tgtEl>
                                      </p:cBhvr>
                                      <p:by x="0" y="0"/>
                                    </p:animScale>
                                  </p:childTnLst>
                                </p:cTn>
                              </p:par>
                              <p:par>
                                <p:cTn id="41" presetID="35" presetClass="path" presetSubtype="0" decel="100000" fill="hold" grpId="2" nodeType="withEffect">
                                  <p:stCondLst>
                                    <p:cond delay="250"/>
                                  </p:stCondLst>
                                  <p:childTnLst>
                                    <p:animMotion origin="layout" path="M 4.16667E-6 -1.11111E-6 L 4.16667E-6 0.11667 " pathEditMode="relative" rAng="0" ptsTypes="AA">
                                      <p:cBhvr>
                                        <p:cTn id="42" dur="600" spd="-100000" fill="hold"/>
                                        <p:tgtEl>
                                          <p:spTgt spid="51"/>
                                        </p:tgtEl>
                                        <p:attrNameLst>
                                          <p:attrName>ppt_x</p:attrName>
                                          <p:attrName>ppt_y</p:attrName>
                                        </p:attrNameLst>
                                      </p:cBhvr>
                                      <p:rCtr x="0" y="5833"/>
                                    </p:animMotion>
                                  </p:childTnLst>
                                </p:cTn>
                              </p:par>
                              <p:par>
                                <p:cTn id="43" presetID="1" presetClass="entr" presetSubtype="0" fill="hold" grpId="0" nodeType="withEffect">
                                  <p:stCondLst>
                                    <p:cond delay="250"/>
                                  </p:stCondLst>
                                  <p:childTnLst>
                                    <p:set>
                                      <p:cBhvr>
                                        <p:cTn id="44" dur="1" fill="hold">
                                          <p:stCondLst>
                                            <p:cond delay="249"/>
                                          </p:stCondLst>
                                        </p:cTn>
                                        <p:tgtEl>
                                          <p:spTgt spid="88"/>
                                        </p:tgtEl>
                                        <p:attrNameLst>
                                          <p:attrName>style.visibility</p:attrName>
                                        </p:attrNameLst>
                                      </p:cBhvr>
                                      <p:to>
                                        <p:strVal val="visible"/>
                                      </p:to>
                                    </p:set>
                                  </p:childTnLst>
                                </p:cTn>
                              </p:par>
                              <p:par>
                                <p:cTn id="45" presetID="6" presetClass="emph" presetSubtype="0" accel="100000" autoRev="1" fill="hold" grpId="1" nodeType="withEffect">
                                  <p:stCondLst>
                                    <p:cond delay="250"/>
                                  </p:stCondLst>
                                  <p:childTnLst>
                                    <p:animScale>
                                      <p:cBhvr>
                                        <p:cTn id="46" dur="250" fill="hold"/>
                                        <p:tgtEl>
                                          <p:spTgt spid="88"/>
                                        </p:tgtEl>
                                      </p:cBhvr>
                                      <p:by x="0" y="0"/>
                                    </p:animScale>
                                  </p:childTnLst>
                                </p:cTn>
                              </p:par>
                              <p:par>
                                <p:cTn id="47" presetID="35" presetClass="path" presetSubtype="0" decel="100000" fill="hold" grpId="2" nodeType="withEffect">
                                  <p:stCondLst>
                                    <p:cond delay="250"/>
                                  </p:stCondLst>
                                  <p:childTnLst>
                                    <p:animMotion origin="layout" path="M -4.16667E-6 -1.11111E-6 L -4.16667E-6 0.11667 " pathEditMode="relative" rAng="0" ptsTypes="AA">
                                      <p:cBhvr>
                                        <p:cTn id="48" dur="600" spd="-100000" fill="hold"/>
                                        <p:tgtEl>
                                          <p:spTgt spid="88"/>
                                        </p:tgtEl>
                                        <p:attrNameLst>
                                          <p:attrName>ppt_x</p:attrName>
                                          <p:attrName>ppt_y</p:attrName>
                                        </p:attrNameLst>
                                      </p:cBhvr>
                                      <p:rCtr x="0" y="5833"/>
                                    </p:animMotion>
                                  </p:childTnLst>
                                </p:cTn>
                              </p:par>
                              <p:par>
                                <p:cTn id="49" presetID="1" presetClass="entr" presetSubtype="0" fill="hold" grpId="0" nodeType="withEffect">
                                  <p:stCondLst>
                                    <p:cond delay="250"/>
                                  </p:stCondLst>
                                  <p:childTnLst>
                                    <p:set>
                                      <p:cBhvr>
                                        <p:cTn id="50" dur="1" fill="hold">
                                          <p:stCondLst>
                                            <p:cond delay="249"/>
                                          </p:stCondLst>
                                        </p:cTn>
                                        <p:tgtEl>
                                          <p:spTgt spid="44"/>
                                        </p:tgtEl>
                                        <p:attrNameLst>
                                          <p:attrName>style.visibility</p:attrName>
                                        </p:attrNameLst>
                                      </p:cBhvr>
                                      <p:to>
                                        <p:strVal val="visible"/>
                                      </p:to>
                                    </p:set>
                                  </p:childTnLst>
                                </p:cTn>
                              </p:par>
                              <p:par>
                                <p:cTn id="51" presetID="6" presetClass="emph" presetSubtype="0" accel="100000" autoRev="1" fill="hold" grpId="1" nodeType="withEffect">
                                  <p:stCondLst>
                                    <p:cond delay="250"/>
                                  </p:stCondLst>
                                  <p:childTnLst>
                                    <p:animScale>
                                      <p:cBhvr>
                                        <p:cTn id="52" dur="250" fill="hold"/>
                                        <p:tgtEl>
                                          <p:spTgt spid="44"/>
                                        </p:tgtEl>
                                      </p:cBhvr>
                                      <p:by x="0" y="0"/>
                                    </p:animScale>
                                  </p:childTnLst>
                                </p:cTn>
                              </p:par>
                              <p:par>
                                <p:cTn id="53" presetID="35" presetClass="path" presetSubtype="0" decel="100000" fill="hold" grpId="2" nodeType="withEffect">
                                  <p:stCondLst>
                                    <p:cond delay="250"/>
                                  </p:stCondLst>
                                  <p:childTnLst>
                                    <p:animMotion origin="layout" path="M 1.04167E-6 7.40741E-7 L 1.04167E-6 -0.12431 " pathEditMode="relative" rAng="0" ptsTypes="AA">
                                      <p:cBhvr>
                                        <p:cTn id="54" dur="600" spd="-100000" fill="hold"/>
                                        <p:tgtEl>
                                          <p:spTgt spid="44"/>
                                        </p:tgtEl>
                                        <p:attrNameLst>
                                          <p:attrName>ppt_x</p:attrName>
                                          <p:attrName>ppt_y</p:attrName>
                                        </p:attrNameLst>
                                      </p:cBhvr>
                                      <p:rCtr x="0" y="-6227"/>
                                    </p:animMotion>
                                  </p:childTnLst>
                                </p:cTn>
                              </p:par>
                              <p:par>
                                <p:cTn id="55" presetID="1" presetClass="entr" presetSubtype="0" fill="hold" grpId="0" nodeType="withEffect">
                                  <p:stCondLst>
                                    <p:cond delay="250"/>
                                  </p:stCondLst>
                                  <p:childTnLst>
                                    <p:set>
                                      <p:cBhvr>
                                        <p:cTn id="56" dur="1" fill="hold">
                                          <p:stCondLst>
                                            <p:cond delay="249"/>
                                          </p:stCondLst>
                                        </p:cTn>
                                        <p:tgtEl>
                                          <p:spTgt spid="46"/>
                                        </p:tgtEl>
                                        <p:attrNameLst>
                                          <p:attrName>style.visibility</p:attrName>
                                        </p:attrNameLst>
                                      </p:cBhvr>
                                      <p:to>
                                        <p:strVal val="visible"/>
                                      </p:to>
                                    </p:set>
                                  </p:childTnLst>
                                </p:cTn>
                              </p:par>
                              <p:par>
                                <p:cTn id="57" presetID="6" presetClass="emph" presetSubtype="0" accel="100000" autoRev="1" fill="hold" grpId="1" nodeType="withEffect">
                                  <p:stCondLst>
                                    <p:cond delay="250"/>
                                  </p:stCondLst>
                                  <p:childTnLst>
                                    <p:animScale>
                                      <p:cBhvr>
                                        <p:cTn id="58" dur="250" fill="hold"/>
                                        <p:tgtEl>
                                          <p:spTgt spid="46"/>
                                        </p:tgtEl>
                                      </p:cBhvr>
                                      <p:by x="0" y="0"/>
                                    </p:animScale>
                                  </p:childTnLst>
                                </p:cTn>
                              </p:par>
                              <p:par>
                                <p:cTn id="59" presetID="35" presetClass="path" presetSubtype="0" decel="100000" fill="hold" grpId="2" nodeType="withEffect">
                                  <p:stCondLst>
                                    <p:cond delay="250"/>
                                  </p:stCondLst>
                                  <p:childTnLst>
                                    <p:animMotion origin="layout" path="M 2.70833E-6 7.40741E-7 L 2.70833E-6 -0.12431 " pathEditMode="relative" rAng="0" ptsTypes="AA">
                                      <p:cBhvr>
                                        <p:cTn id="60" dur="600" spd="-100000" fill="hold"/>
                                        <p:tgtEl>
                                          <p:spTgt spid="46"/>
                                        </p:tgtEl>
                                        <p:attrNameLst>
                                          <p:attrName>ppt_x</p:attrName>
                                          <p:attrName>ppt_y</p:attrName>
                                        </p:attrNameLst>
                                      </p:cBhvr>
                                      <p:rCtr x="0" y="-6227"/>
                                    </p:animMotion>
                                  </p:childTnLst>
                                </p:cTn>
                              </p:par>
                              <p:par>
                                <p:cTn id="61" presetID="1" presetClass="entr" presetSubtype="0" fill="hold" grpId="0" nodeType="withEffect">
                                  <p:stCondLst>
                                    <p:cond delay="250"/>
                                  </p:stCondLst>
                                  <p:childTnLst>
                                    <p:set>
                                      <p:cBhvr>
                                        <p:cTn id="62" dur="1" fill="hold">
                                          <p:stCondLst>
                                            <p:cond delay="249"/>
                                          </p:stCondLst>
                                        </p:cTn>
                                        <p:tgtEl>
                                          <p:spTgt spid="47"/>
                                        </p:tgtEl>
                                        <p:attrNameLst>
                                          <p:attrName>style.visibility</p:attrName>
                                        </p:attrNameLst>
                                      </p:cBhvr>
                                      <p:to>
                                        <p:strVal val="visible"/>
                                      </p:to>
                                    </p:set>
                                  </p:childTnLst>
                                </p:cTn>
                              </p:par>
                              <p:par>
                                <p:cTn id="63" presetID="6" presetClass="emph" presetSubtype="0" accel="100000" autoRev="1" fill="hold" grpId="1" nodeType="withEffect">
                                  <p:stCondLst>
                                    <p:cond delay="250"/>
                                  </p:stCondLst>
                                  <p:childTnLst>
                                    <p:animScale>
                                      <p:cBhvr>
                                        <p:cTn id="64" dur="250" fill="hold"/>
                                        <p:tgtEl>
                                          <p:spTgt spid="47"/>
                                        </p:tgtEl>
                                      </p:cBhvr>
                                      <p:by x="0" y="0"/>
                                    </p:animScale>
                                  </p:childTnLst>
                                </p:cTn>
                              </p:par>
                              <p:par>
                                <p:cTn id="65" presetID="35" presetClass="path" presetSubtype="0" decel="100000" fill="hold" grpId="2" nodeType="withEffect">
                                  <p:stCondLst>
                                    <p:cond delay="250"/>
                                  </p:stCondLst>
                                  <p:childTnLst>
                                    <p:animMotion origin="layout" path="M 4.16667E-6 7.40741E-7 L 4.16667E-6 -0.12431 " pathEditMode="relative" rAng="0" ptsTypes="AA">
                                      <p:cBhvr>
                                        <p:cTn id="66" dur="600" spd="-100000" fill="hold"/>
                                        <p:tgtEl>
                                          <p:spTgt spid="47"/>
                                        </p:tgtEl>
                                        <p:attrNameLst>
                                          <p:attrName>ppt_x</p:attrName>
                                          <p:attrName>ppt_y</p:attrName>
                                        </p:attrNameLst>
                                      </p:cBhvr>
                                      <p:rCtr x="0" y="-6227"/>
                                    </p:animMotion>
                                  </p:childTnLst>
                                </p:cTn>
                              </p:par>
                              <p:par>
                                <p:cTn id="67" presetID="1" presetClass="entr" presetSubtype="0" fill="hold" grpId="0" nodeType="withEffect">
                                  <p:stCondLst>
                                    <p:cond delay="250"/>
                                  </p:stCondLst>
                                  <p:childTnLst>
                                    <p:set>
                                      <p:cBhvr>
                                        <p:cTn id="68" dur="1" fill="hold">
                                          <p:stCondLst>
                                            <p:cond delay="249"/>
                                          </p:stCondLst>
                                        </p:cTn>
                                        <p:tgtEl>
                                          <p:spTgt spid="89"/>
                                        </p:tgtEl>
                                        <p:attrNameLst>
                                          <p:attrName>style.visibility</p:attrName>
                                        </p:attrNameLst>
                                      </p:cBhvr>
                                      <p:to>
                                        <p:strVal val="visible"/>
                                      </p:to>
                                    </p:set>
                                  </p:childTnLst>
                                </p:cTn>
                              </p:par>
                              <p:par>
                                <p:cTn id="69" presetID="6" presetClass="emph" presetSubtype="0" accel="100000" autoRev="1" fill="hold" grpId="1" nodeType="withEffect">
                                  <p:stCondLst>
                                    <p:cond delay="250"/>
                                  </p:stCondLst>
                                  <p:childTnLst>
                                    <p:animScale>
                                      <p:cBhvr>
                                        <p:cTn id="70" dur="250" fill="hold"/>
                                        <p:tgtEl>
                                          <p:spTgt spid="89"/>
                                        </p:tgtEl>
                                      </p:cBhvr>
                                      <p:by x="0" y="0"/>
                                    </p:animScale>
                                  </p:childTnLst>
                                </p:cTn>
                              </p:par>
                              <p:par>
                                <p:cTn id="71" presetID="35" presetClass="path" presetSubtype="0" decel="100000" fill="hold" grpId="2" nodeType="withEffect">
                                  <p:stCondLst>
                                    <p:cond delay="250"/>
                                  </p:stCondLst>
                                  <p:childTnLst>
                                    <p:animMotion origin="layout" path="M -4.16667E-6 7.40741E-7 L -4.16667E-6 -0.12431 " pathEditMode="relative" rAng="0" ptsTypes="AA">
                                      <p:cBhvr>
                                        <p:cTn id="72" dur="600" spd="-100000" fill="hold"/>
                                        <p:tgtEl>
                                          <p:spTgt spid="89"/>
                                        </p:tgtEl>
                                        <p:attrNameLst>
                                          <p:attrName>ppt_x</p:attrName>
                                          <p:attrName>ppt_y</p:attrName>
                                        </p:attrNameLst>
                                      </p:cBhvr>
                                      <p:rCtr x="0" y="-6227"/>
                                    </p:animMotion>
                                  </p:childTnLst>
                                </p:cTn>
                              </p:par>
                              <p:par>
                                <p:cTn id="73" presetID="10" presetClass="entr" presetSubtype="0" fill="hold" nodeType="withEffect">
                                  <p:stCondLst>
                                    <p:cond delay="25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par>
                                <p:cTn id="76" presetID="10" presetClass="entr" presetSubtype="0" fill="hold" grpId="0" nodeType="withEffect">
                                  <p:stCondLst>
                                    <p:cond delay="60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400"/>
                                        <p:tgtEl>
                                          <p:spTgt spid="53"/>
                                        </p:tgtEl>
                                      </p:cBhvr>
                                    </p:animEffect>
                                  </p:childTnLst>
                                </p:cTn>
                              </p:par>
                              <p:par>
                                <p:cTn id="79" presetID="42" presetClass="path" presetSubtype="0" decel="100000" fill="hold" grpId="1" nodeType="withEffect">
                                  <p:stCondLst>
                                    <p:cond delay="300"/>
                                  </p:stCondLst>
                                  <p:childTnLst>
                                    <p:animMotion origin="layout" path="M 1.25E-6 -1.85185E-6 L 1.25E-6 0.0963 " pathEditMode="relative" rAng="0" ptsTypes="AA">
                                      <p:cBhvr>
                                        <p:cTn id="80" dur="700" spd="-100000" fill="hold"/>
                                        <p:tgtEl>
                                          <p:spTgt spid="53"/>
                                        </p:tgtEl>
                                        <p:attrNameLst>
                                          <p:attrName>ppt_x</p:attrName>
                                          <p:attrName>ppt_y</p:attrName>
                                        </p:attrNameLst>
                                      </p:cBhvr>
                                      <p:rCtr x="0" y="4815"/>
                                    </p:animMotion>
                                  </p:childTnLst>
                                </p:cTn>
                              </p:par>
                              <p:par>
                                <p:cTn id="81" presetID="10" presetClass="entr" presetSubtype="0" fill="hold" grpId="0" nodeType="withEffect">
                                  <p:stCondLst>
                                    <p:cond delay="60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400"/>
                                        <p:tgtEl>
                                          <p:spTgt spid="59"/>
                                        </p:tgtEl>
                                      </p:cBhvr>
                                    </p:animEffect>
                                  </p:childTnLst>
                                </p:cTn>
                              </p:par>
                              <p:par>
                                <p:cTn id="84" presetID="42" presetClass="path" presetSubtype="0" decel="100000" fill="hold" grpId="1" nodeType="withEffect">
                                  <p:stCondLst>
                                    <p:cond delay="300"/>
                                  </p:stCondLst>
                                  <p:childTnLst>
                                    <p:animMotion origin="layout" path="M 2.70833E-6 -1.85185E-6 L 2.70833E-6 0.0963 " pathEditMode="relative" rAng="0" ptsTypes="AA">
                                      <p:cBhvr>
                                        <p:cTn id="85" dur="700" spd="-100000" fill="hold"/>
                                        <p:tgtEl>
                                          <p:spTgt spid="59"/>
                                        </p:tgtEl>
                                        <p:attrNameLst>
                                          <p:attrName>ppt_x</p:attrName>
                                          <p:attrName>ppt_y</p:attrName>
                                        </p:attrNameLst>
                                      </p:cBhvr>
                                      <p:rCtr x="0" y="4815"/>
                                    </p:animMotion>
                                  </p:childTnLst>
                                </p:cTn>
                              </p:par>
                              <p:par>
                                <p:cTn id="86" presetID="10" presetClass="entr" presetSubtype="0" fill="hold" grpId="0" nodeType="withEffect">
                                  <p:stCondLst>
                                    <p:cond delay="60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400"/>
                                        <p:tgtEl>
                                          <p:spTgt spid="62"/>
                                        </p:tgtEl>
                                      </p:cBhvr>
                                    </p:animEffect>
                                  </p:childTnLst>
                                </p:cTn>
                              </p:par>
                              <p:par>
                                <p:cTn id="89" presetID="42" presetClass="path" presetSubtype="0" decel="100000" fill="hold" grpId="1" nodeType="withEffect">
                                  <p:stCondLst>
                                    <p:cond delay="300"/>
                                  </p:stCondLst>
                                  <p:childTnLst>
                                    <p:animMotion origin="layout" path="M 4.375E-6 -1.85185E-6 L 4.375E-6 0.0963 " pathEditMode="relative" rAng="0" ptsTypes="AA">
                                      <p:cBhvr>
                                        <p:cTn id="90" dur="700" spd="-100000" fill="hold"/>
                                        <p:tgtEl>
                                          <p:spTgt spid="62"/>
                                        </p:tgtEl>
                                        <p:attrNameLst>
                                          <p:attrName>ppt_x</p:attrName>
                                          <p:attrName>ppt_y</p:attrName>
                                        </p:attrNameLst>
                                      </p:cBhvr>
                                      <p:rCtr x="0" y="4815"/>
                                    </p:animMotion>
                                  </p:childTnLst>
                                </p:cTn>
                              </p:par>
                              <p:par>
                                <p:cTn id="91" presetID="10" presetClass="entr" presetSubtype="0" fill="hold" grpId="0" nodeType="withEffect">
                                  <p:stCondLst>
                                    <p:cond delay="600"/>
                                  </p:stCondLst>
                                  <p:childTnLst>
                                    <p:set>
                                      <p:cBhvr>
                                        <p:cTn id="92" dur="1" fill="hold">
                                          <p:stCondLst>
                                            <p:cond delay="0"/>
                                          </p:stCondLst>
                                        </p:cTn>
                                        <p:tgtEl>
                                          <p:spTgt spid="90"/>
                                        </p:tgtEl>
                                        <p:attrNameLst>
                                          <p:attrName>style.visibility</p:attrName>
                                        </p:attrNameLst>
                                      </p:cBhvr>
                                      <p:to>
                                        <p:strVal val="visible"/>
                                      </p:to>
                                    </p:set>
                                    <p:animEffect transition="in" filter="fade">
                                      <p:cBhvr>
                                        <p:cTn id="93" dur="400"/>
                                        <p:tgtEl>
                                          <p:spTgt spid="90"/>
                                        </p:tgtEl>
                                      </p:cBhvr>
                                    </p:animEffect>
                                  </p:childTnLst>
                                </p:cTn>
                              </p:par>
                              <p:par>
                                <p:cTn id="94" presetID="42" presetClass="path" presetSubtype="0" decel="100000" fill="hold" grpId="1" nodeType="withEffect">
                                  <p:stCondLst>
                                    <p:cond delay="300"/>
                                  </p:stCondLst>
                                  <p:childTnLst>
                                    <p:animMotion origin="layout" path="M -4.16667E-6 -1.85185E-6 L -4.16667E-6 0.0963 " pathEditMode="relative" rAng="0" ptsTypes="AA">
                                      <p:cBhvr>
                                        <p:cTn id="95" dur="700" spd="-100000" fill="hold"/>
                                        <p:tgtEl>
                                          <p:spTgt spid="90"/>
                                        </p:tgtEl>
                                        <p:attrNameLst>
                                          <p:attrName>ppt_x</p:attrName>
                                          <p:attrName>ppt_y</p:attrName>
                                        </p:attrNameLst>
                                      </p:cBhvr>
                                      <p:rCtr x="0" y="4815"/>
                                    </p:animMotion>
                                  </p:childTnLst>
                                </p:cTn>
                              </p:par>
                              <p:par>
                                <p:cTn id="96" presetID="10" presetClass="entr" presetSubtype="0" fill="hold" grpId="0" nodeType="withEffect">
                                  <p:stCondLst>
                                    <p:cond delay="60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400"/>
                                        <p:tgtEl>
                                          <p:spTgt spid="67"/>
                                        </p:tgtEl>
                                      </p:cBhvr>
                                    </p:animEffect>
                                  </p:childTnLst>
                                </p:cTn>
                              </p:par>
                              <p:par>
                                <p:cTn id="99" presetID="42" presetClass="path" presetSubtype="0" decel="100000" fill="hold" grpId="1" nodeType="withEffect">
                                  <p:stCondLst>
                                    <p:cond delay="300"/>
                                  </p:stCondLst>
                                  <p:childTnLst>
                                    <p:animMotion origin="layout" path="M 1.25E-6 1.11111E-6 L 1.25E-6 -0.09537 " pathEditMode="relative" rAng="0" ptsTypes="AA">
                                      <p:cBhvr>
                                        <p:cTn id="100" dur="700" spd="-100000" fill="hold"/>
                                        <p:tgtEl>
                                          <p:spTgt spid="67"/>
                                        </p:tgtEl>
                                        <p:attrNameLst>
                                          <p:attrName>ppt_x</p:attrName>
                                          <p:attrName>ppt_y</p:attrName>
                                        </p:attrNameLst>
                                      </p:cBhvr>
                                      <p:rCtr x="0" y="-4769"/>
                                    </p:animMotion>
                                  </p:childTnLst>
                                </p:cTn>
                              </p:par>
                              <p:par>
                                <p:cTn id="101" presetID="10" presetClass="entr" presetSubtype="0" fill="hold" grpId="0" nodeType="withEffect">
                                  <p:stCondLst>
                                    <p:cond delay="600"/>
                                  </p:stCondLst>
                                  <p:childTnLst>
                                    <p:set>
                                      <p:cBhvr>
                                        <p:cTn id="102" dur="1" fill="hold">
                                          <p:stCondLst>
                                            <p:cond delay="0"/>
                                          </p:stCondLst>
                                        </p:cTn>
                                        <p:tgtEl>
                                          <p:spTgt spid="70"/>
                                        </p:tgtEl>
                                        <p:attrNameLst>
                                          <p:attrName>style.visibility</p:attrName>
                                        </p:attrNameLst>
                                      </p:cBhvr>
                                      <p:to>
                                        <p:strVal val="visible"/>
                                      </p:to>
                                    </p:set>
                                    <p:animEffect transition="in" filter="fade">
                                      <p:cBhvr>
                                        <p:cTn id="103" dur="400"/>
                                        <p:tgtEl>
                                          <p:spTgt spid="70"/>
                                        </p:tgtEl>
                                      </p:cBhvr>
                                    </p:animEffect>
                                  </p:childTnLst>
                                </p:cTn>
                              </p:par>
                              <p:par>
                                <p:cTn id="104" presetID="42" presetClass="path" presetSubtype="0" decel="100000" fill="hold" grpId="1" nodeType="withEffect">
                                  <p:stCondLst>
                                    <p:cond delay="300"/>
                                  </p:stCondLst>
                                  <p:childTnLst>
                                    <p:animMotion origin="layout" path="M 2.70833E-6 1.11111E-6 L 2.70833E-6 -0.09537 " pathEditMode="relative" rAng="0" ptsTypes="AA">
                                      <p:cBhvr>
                                        <p:cTn id="105" dur="700" spd="-100000" fill="hold"/>
                                        <p:tgtEl>
                                          <p:spTgt spid="70"/>
                                        </p:tgtEl>
                                        <p:attrNameLst>
                                          <p:attrName>ppt_x</p:attrName>
                                          <p:attrName>ppt_y</p:attrName>
                                        </p:attrNameLst>
                                      </p:cBhvr>
                                      <p:rCtr x="0" y="-4769"/>
                                    </p:animMotion>
                                  </p:childTnLst>
                                </p:cTn>
                              </p:par>
                              <p:par>
                                <p:cTn id="106" presetID="10" presetClass="entr" presetSubtype="0" fill="hold" grpId="0" nodeType="withEffect">
                                  <p:stCondLst>
                                    <p:cond delay="60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400"/>
                                        <p:tgtEl>
                                          <p:spTgt spid="76"/>
                                        </p:tgtEl>
                                      </p:cBhvr>
                                    </p:animEffect>
                                  </p:childTnLst>
                                </p:cTn>
                              </p:par>
                              <p:par>
                                <p:cTn id="109" presetID="42" presetClass="path" presetSubtype="0" decel="100000" fill="hold" grpId="1" nodeType="withEffect">
                                  <p:stCondLst>
                                    <p:cond delay="300"/>
                                  </p:stCondLst>
                                  <p:childTnLst>
                                    <p:animMotion origin="layout" path="M 4.375E-6 1.11111E-6 L 4.375E-6 -0.09537 " pathEditMode="relative" rAng="0" ptsTypes="AA">
                                      <p:cBhvr>
                                        <p:cTn id="110" dur="700" spd="-100000" fill="hold"/>
                                        <p:tgtEl>
                                          <p:spTgt spid="76"/>
                                        </p:tgtEl>
                                        <p:attrNameLst>
                                          <p:attrName>ppt_x</p:attrName>
                                          <p:attrName>ppt_y</p:attrName>
                                        </p:attrNameLst>
                                      </p:cBhvr>
                                      <p:rCtr x="0" y="-4769"/>
                                    </p:animMotion>
                                  </p:childTnLst>
                                </p:cTn>
                              </p:par>
                              <p:par>
                                <p:cTn id="111" presetID="10" presetClass="entr" presetSubtype="0" fill="hold" grpId="0" nodeType="withEffect">
                                  <p:stCondLst>
                                    <p:cond delay="600"/>
                                  </p:stCondLst>
                                  <p:childTnLst>
                                    <p:set>
                                      <p:cBhvr>
                                        <p:cTn id="112" dur="1" fill="hold">
                                          <p:stCondLst>
                                            <p:cond delay="0"/>
                                          </p:stCondLst>
                                        </p:cTn>
                                        <p:tgtEl>
                                          <p:spTgt spid="92"/>
                                        </p:tgtEl>
                                        <p:attrNameLst>
                                          <p:attrName>style.visibility</p:attrName>
                                        </p:attrNameLst>
                                      </p:cBhvr>
                                      <p:to>
                                        <p:strVal val="visible"/>
                                      </p:to>
                                    </p:set>
                                    <p:animEffect transition="in" filter="fade">
                                      <p:cBhvr>
                                        <p:cTn id="113" dur="400"/>
                                        <p:tgtEl>
                                          <p:spTgt spid="92"/>
                                        </p:tgtEl>
                                      </p:cBhvr>
                                    </p:animEffect>
                                  </p:childTnLst>
                                </p:cTn>
                              </p:par>
                              <p:par>
                                <p:cTn id="114" presetID="42" presetClass="path" presetSubtype="0" decel="100000" fill="hold" grpId="1" nodeType="withEffect">
                                  <p:stCondLst>
                                    <p:cond delay="300"/>
                                  </p:stCondLst>
                                  <p:childTnLst>
                                    <p:animMotion origin="layout" path="M -4.16667E-6 1.11111E-6 L -4.16667E-6 -0.09537 " pathEditMode="relative" rAng="0" ptsTypes="AA">
                                      <p:cBhvr>
                                        <p:cTn id="115" dur="700" spd="-100000" fill="hold"/>
                                        <p:tgtEl>
                                          <p:spTgt spid="92"/>
                                        </p:tgtEl>
                                        <p:attrNameLst>
                                          <p:attrName>ppt_x</p:attrName>
                                          <p:attrName>ppt_y</p:attrName>
                                        </p:attrNameLst>
                                      </p:cBhvr>
                                      <p:rCtr x="0" y="-4769"/>
                                    </p:animMotion>
                                  </p:childTnLst>
                                </p:cTn>
                              </p:par>
                              <p:par>
                                <p:cTn id="116" presetID="10" presetClass="entr" presetSubtype="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fade">
                                      <p:cBhvr>
                                        <p:cTn id="118" dur="500"/>
                                        <p:tgtEl>
                                          <p:spTgt spid="49"/>
                                        </p:tgtEl>
                                      </p:cBhvr>
                                    </p:animEffect>
                                  </p:childTnLst>
                                </p:cTn>
                              </p:par>
                              <p:par>
                                <p:cTn id="119" presetID="42" presetClass="path" presetSubtype="0" decel="100000" fill="hold" grpId="1" nodeType="withEffect">
                                  <p:stCondLst>
                                    <p:cond delay="0"/>
                                  </p:stCondLst>
                                  <p:childTnLst>
                                    <p:animMotion origin="layout" path="M 3.75E-6 4.81481E-6 L 3.75E-6 0.04583 " pathEditMode="relative" rAng="0" ptsTypes="AA">
                                      <p:cBhvr>
                                        <p:cTn id="120" dur="500" spd="-100000" fill="hold"/>
                                        <p:tgtEl>
                                          <p:spTgt spid="49"/>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47" grpId="0" animBg="1"/>
      <p:bldP spid="47" grpId="1" animBg="1"/>
      <p:bldP spid="47" grpId="2" animBg="1"/>
      <p:bldP spid="62" grpId="0"/>
      <p:bldP spid="62" grpId="1"/>
      <p:bldP spid="76" grpId="0"/>
      <p:bldP spid="76" grpId="1"/>
      <p:bldP spid="88" grpId="0" animBg="1"/>
      <p:bldP spid="88" grpId="1" animBg="1"/>
      <p:bldP spid="88" grpId="2" animBg="1"/>
      <p:bldP spid="89" grpId="0" animBg="1"/>
      <p:bldP spid="89" grpId="1" animBg="1"/>
      <p:bldP spid="89" grpId="2" animBg="1"/>
      <p:bldP spid="90" grpId="0"/>
      <p:bldP spid="90" grpId="1"/>
      <p:bldP spid="92" grpId="0"/>
      <p:bldP spid="92" grpId="1"/>
      <p:bldP spid="50" grpId="0" animBg="1"/>
      <p:bldP spid="50" grpId="1" animBg="1"/>
      <p:bldP spid="50" grpId="2" animBg="1"/>
      <p:bldP spid="46" grpId="0" animBg="1"/>
      <p:bldP spid="46" grpId="1" animBg="1"/>
      <p:bldP spid="46" grpId="2" animBg="1"/>
      <p:bldP spid="59" grpId="0"/>
      <p:bldP spid="59" grpId="1"/>
      <p:bldP spid="70" grpId="0"/>
      <p:bldP spid="70" grpId="1"/>
      <p:bldP spid="41" grpId="0" animBg="1"/>
      <p:bldP spid="41" grpId="1" animBg="1"/>
      <p:bldP spid="87" grpId="0" animBg="1"/>
      <p:bldP spid="87" grpId="1" animBg="1"/>
      <p:bldP spid="40" grpId="0" animBg="1"/>
      <p:bldP spid="40" grpId="1" animBg="1"/>
      <p:bldP spid="38" grpId="0" animBg="1"/>
      <p:bldP spid="38" grpId="1" animBg="1"/>
      <p:bldP spid="48" grpId="0" animBg="1"/>
      <p:bldP spid="48" grpId="1" animBg="1"/>
      <p:bldP spid="48" grpId="2" animBg="1"/>
      <p:bldP spid="44" grpId="0" animBg="1"/>
      <p:bldP spid="44" grpId="1" animBg="1"/>
      <p:bldP spid="44" grpId="2" animBg="1"/>
      <p:bldP spid="53" grpId="0"/>
      <p:bldP spid="53" grpId="1"/>
      <p:bldP spid="67" grpId="0"/>
      <p:bldP spid="67" grpId="1"/>
      <p:bldP spid="49" grpId="0"/>
      <p:bldP spid="49"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4_COLOR TEMPLATE">
  <a:themeElements>
    <a:clrScheme name="Azure Hybrid Cloud">
      <a:dk1>
        <a:srgbClr val="505050"/>
      </a:dk1>
      <a:lt1>
        <a:srgbClr val="FFFFFF"/>
      </a:lt1>
      <a:dk2>
        <a:srgbClr val="0078D7"/>
      </a:dk2>
      <a:lt2>
        <a:srgbClr val="F2F2F2"/>
      </a:lt2>
      <a:accent1>
        <a:srgbClr val="002050"/>
      </a:accent1>
      <a:accent2>
        <a:srgbClr val="00BCF2"/>
      </a:accent2>
      <a:accent3>
        <a:srgbClr val="BAD80A"/>
      </a:accent3>
      <a:accent4>
        <a:srgbClr val="0078D7"/>
      </a:accent4>
      <a:accent5>
        <a:srgbClr val="32145A"/>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2.xml><?xml version="1.0" encoding="utf-8"?>
<a:theme xmlns:a="http://schemas.openxmlformats.org/drawingml/2006/main" name="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D548AE1E-2E1A-4A40-88A1-0A57EE1B0AE6}" vid="{5C881721-40CB-40F7-80C8-848112AE783B}"/>
    </a:ext>
  </a:extLst>
</a:theme>
</file>

<file path=ppt/theme/theme3.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640</TotalTime>
  <Words>3950</Words>
  <Application>Microsoft Office PowerPoint</Application>
  <PresentationFormat>Widescreen</PresentationFormat>
  <Paragraphs>560</Paragraphs>
  <Slides>23</Slides>
  <Notes>23</Notes>
  <HiddenSlides>13</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23</vt:i4>
      </vt:variant>
    </vt:vector>
  </HeadingPairs>
  <TitlesOfParts>
    <vt:vector size="39" baseType="lpstr">
      <vt:lpstr>MS PGothic</vt:lpstr>
      <vt:lpstr>PMingLiU</vt:lpstr>
      <vt:lpstr>Arial</vt:lpstr>
      <vt:lpstr>Calibri</vt:lpstr>
      <vt:lpstr>Consolas</vt:lpstr>
      <vt:lpstr>Segoe Pro Light</vt:lpstr>
      <vt:lpstr>Segoe Pro Semibold</vt:lpstr>
      <vt:lpstr>Segoe UI</vt:lpstr>
      <vt:lpstr>Segoe UI Light</vt:lpstr>
      <vt:lpstr>Segoe UI Semibold</vt:lpstr>
      <vt:lpstr>Segoe UI Semilight</vt:lpstr>
      <vt:lpstr>Wingdings</vt:lpstr>
      <vt:lpstr>4_COLOR TEMPLATE</vt:lpstr>
      <vt:lpstr>3-50088_Microsoft_Inspire_Template</vt:lpstr>
      <vt:lpstr>EBC_2017</vt:lpstr>
      <vt:lpstr>think-cell Slide</vt:lpstr>
      <vt:lpstr>Datacenter Cloud Assessment </vt:lpstr>
      <vt:lpstr> Executive Summary  What: This is a free assessment to assess your I.T environment cloud readiness for migration to Azure.  How: Utilizing Microsoft’s partnersto assess your virtual and physical server environments.  Why: To assist you in taking your first steps on your cloud journey.  </vt:lpstr>
      <vt:lpstr>Your datacenter cloud readiness assessment</vt:lpstr>
      <vt:lpstr>Why Microsoft Azure?</vt:lpstr>
      <vt:lpstr>PowerPoint Presentation</vt:lpstr>
      <vt:lpstr>PowerPoint Presentation</vt:lpstr>
      <vt:lpstr>PowerPoint Presentation</vt:lpstr>
      <vt:lpstr>PowerPoint Presentation</vt:lpstr>
      <vt:lpstr>PowerPoint Presentation</vt:lpstr>
      <vt:lpstr>Azure Stack: an extension of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Assessment Process</vt:lpstr>
      <vt:lpstr>Assessment Outcome</vt:lpstr>
      <vt:lpstr>Assessment Outcome</vt:lpstr>
      <vt:lpstr>Assessment Proposal</vt:lpstr>
      <vt:lpstr>Partner Acceleration Framework Partners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Datacenter Cloud Assessment</dc:title>
  <dc:creator>Bradley Stewart</dc:creator>
  <cp:lastModifiedBy>Mohamed Garrana</cp:lastModifiedBy>
  <cp:revision>21</cp:revision>
  <dcterms:created xsi:type="dcterms:W3CDTF">2018-02-28T06:49:37Z</dcterms:created>
  <dcterms:modified xsi:type="dcterms:W3CDTF">2018-09-05T17:50:43Z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brstewar@microsoft.com</vt:lpwstr>
  </property>
  <property fmtid="{D5CDD505-2E9C-101B-9397-08002B2CF9AE}" pid="5" name="MSIP_Label_f42aa342-8706-4288-bd11-ebb85995028c_SetDate">
    <vt:lpwstr>2018-02-28T07:10:34.2502979Z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